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6" r:id="rId6"/>
    <p:sldId id="264" r:id="rId7"/>
    <p:sldId id="261" r:id="rId8"/>
    <p:sldId id="267" r:id="rId9"/>
    <p:sldId id="272" r:id="rId10"/>
    <p:sldId id="263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9517B-752F-40BA-8705-B7D30314E52C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DB48A-CF47-492A-8041-E73EFE192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18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5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5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93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5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3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1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993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77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770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37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7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BECF-37B1-4B71-B92A-40B603AE2D99}" type="datetimeFigureOut">
              <a:rPr lang="fi-FI" smtClean="0"/>
              <a:t>19.11.2016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1CDD-1719-40C4-8F2C-A9300078E8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88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501" y="3573016"/>
            <a:ext cx="8928992" cy="1872208"/>
          </a:xfr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“</a:t>
            </a:r>
            <a:r>
              <a:rPr lang="tr-TR" b="1" dirty="0" smtClean="0">
                <a:solidFill>
                  <a:schemeClr val="bg1"/>
                </a:solidFill>
              </a:rPr>
              <a:t>Avrupa Birliği Üyesi Ülkenin </a:t>
            </a:r>
            <a:r>
              <a:rPr lang="tr-TR" b="1" dirty="0">
                <a:solidFill>
                  <a:schemeClr val="bg1"/>
                </a:solidFill>
              </a:rPr>
              <a:t>Bir </a:t>
            </a:r>
            <a:r>
              <a:rPr lang="tr-TR" b="1" dirty="0" smtClean="0">
                <a:solidFill>
                  <a:schemeClr val="bg1"/>
                </a:solidFill>
              </a:rPr>
              <a:t>Vatandaşı Gözünden AB Değerleri</a:t>
            </a:r>
            <a:r>
              <a:rPr lang="en-GB" b="1" dirty="0" smtClean="0">
                <a:solidFill>
                  <a:schemeClr val="bg1"/>
                </a:solidFill>
              </a:rPr>
              <a:t>” 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Anders Lönnqvist, </a:t>
            </a:r>
            <a:r>
              <a:rPr lang="tr-TR" b="1" dirty="0" smtClean="0">
                <a:solidFill>
                  <a:schemeClr val="bg1"/>
                </a:solidFill>
              </a:rPr>
              <a:t>Eğitim Uzmanı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181984" y="548680"/>
            <a:ext cx="8928992" cy="24482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Öğrenciler AB’yi Öğreniyor</a:t>
            </a: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tr-TR" sz="4000" b="1" dirty="0" smtClean="0"/>
              <a:t>Uluslararası Konferans</a:t>
            </a:r>
            <a:r>
              <a:rPr lang="en-GB" sz="4000" b="1" dirty="0" smtClean="0"/>
              <a:t> </a:t>
            </a:r>
            <a:br>
              <a:rPr lang="en-GB" sz="4000" b="1" dirty="0" smtClean="0"/>
            </a:br>
            <a:r>
              <a:rPr lang="en-GB" sz="4000" b="1" dirty="0" smtClean="0"/>
              <a:t>16-17 </a:t>
            </a:r>
            <a:r>
              <a:rPr lang="tr-TR" sz="4000" b="1" dirty="0" smtClean="0"/>
              <a:t>Kasım</a:t>
            </a:r>
            <a:r>
              <a:rPr lang="en-GB" sz="4000" b="1" dirty="0" smtClean="0"/>
              <a:t> 2016, Ankara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16632"/>
            <a:ext cx="3960440" cy="430887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chemeClr val="bg1"/>
                </a:solidFill>
              </a:rPr>
              <a:t>Avrupa Siyasi Partileri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40768"/>
            <a:ext cx="71287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200" dirty="0" smtClean="0">
                <a:solidFill>
                  <a:srgbClr val="0099CC"/>
                </a:solidFill>
              </a:rPr>
              <a:t>Avrupa Parlamentosu’nda Siyasi Grup </a:t>
            </a:r>
            <a:r>
              <a:rPr lang="tr-TR" sz="2200" dirty="0">
                <a:solidFill>
                  <a:srgbClr val="0099CC"/>
                </a:solidFill>
              </a:rPr>
              <a:t>B</a:t>
            </a:r>
            <a:r>
              <a:rPr lang="tr-TR" sz="2200" dirty="0" smtClean="0">
                <a:solidFill>
                  <a:srgbClr val="0099CC"/>
                </a:solidFill>
              </a:rPr>
              <a:t>aşına </a:t>
            </a:r>
            <a:r>
              <a:rPr lang="tr-TR" sz="2200" dirty="0">
                <a:solidFill>
                  <a:srgbClr val="0099CC"/>
                </a:solidFill>
              </a:rPr>
              <a:t>D</a:t>
            </a:r>
            <a:r>
              <a:rPr lang="tr-TR" sz="2200" dirty="0" smtClean="0">
                <a:solidFill>
                  <a:srgbClr val="0099CC"/>
                </a:solidFill>
              </a:rPr>
              <a:t>üşen </a:t>
            </a:r>
            <a:r>
              <a:rPr lang="tr-TR" sz="2200" dirty="0">
                <a:solidFill>
                  <a:srgbClr val="0099CC"/>
                </a:solidFill>
              </a:rPr>
              <a:t>K</a:t>
            </a:r>
            <a:r>
              <a:rPr lang="tr-TR" sz="2200" dirty="0" smtClean="0">
                <a:solidFill>
                  <a:srgbClr val="0099CC"/>
                </a:solidFill>
              </a:rPr>
              <a:t>oltuk </a:t>
            </a:r>
            <a:r>
              <a:rPr lang="tr-TR" sz="2200" dirty="0">
                <a:solidFill>
                  <a:srgbClr val="0099CC"/>
                </a:solidFill>
              </a:rPr>
              <a:t>S</a:t>
            </a:r>
            <a:r>
              <a:rPr lang="tr-TR" sz="2200" dirty="0" smtClean="0">
                <a:solidFill>
                  <a:srgbClr val="0099CC"/>
                </a:solidFill>
              </a:rPr>
              <a:t>ayısı (Temmuz 2015)</a:t>
            </a:r>
            <a:endParaRPr lang="en-GB" sz="2200" dirty="0">
              <a:solidFill>
                <a:srgbClr val="0099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564904"/>
            <a:ext cx="24482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Avrupa için Liberaller ve Demokratlar İttifakı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2607295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Avrupalı Halkların Partisi</a:t>
            </a:r>
            <a:b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(Hristiyan Demokratlar)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6296" y="3335213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Avrupa Muhafazakarları ve Reformistler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9120" y="3907023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Özgürlük ve Doğrudan Demokrasinin Avrupası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6296" y="4634941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Milletlerin ve Özgürlüğün Avrupası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501008"/>
            <a:ext cx="20882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Sosyalistler ve Demokratların İlerici İttifakı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797152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Birleşik Avrupa Solu –</a:t>
            </a:r>
            <a:b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tr-T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Nordik</a:t>
            </a: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Solcu Yeşiller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2852936"/>
            <a:ext cx="2151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Yeşiller/Avrupalı Özgür İttifak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6296" y="5240233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Bağlantısız üyeler</a:t>
            </a:r>
          </a:p>
        </p:txBody>
      </p:sp>
    </p:spTree>
    <p:extLst>
      <p:ext uri="{BB962C8B-B14F-4D97-AF65-F5344CB8AC3E}">
        <p14:creationId xmlns:p14="http://schemas.microsoft.com/office/powerpoint/2010/main" val="39873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chemeClr val="bg1"/>
                </a:solidFill>
              </a:rPr>
              <a:t>AB Parlamentosunda bir çok farklı parti ve grup vardır, dışarıdan birisi için kavraması zor olabilir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chemeClr val="bg1"/>
                </a:solidFill>
              </a:rPr>
              <a:t>Finlandiya’da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tr-TR" b="1" dirty="0" smtClean="0">
                <a:solidFill>
                  <a:schemeClr val="bg1"/>
                </a:solidFill>
              </a:rPr>
              <a:t>geleneksel Sağ-Merkez-Sol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bloklar dağılmış; </a:t>
            </a:r>
            <a:r>
              <a:rPr lang="en-GB" b="1" dirty="0" smtClean="0">
                <a:solidFill>
                  <a:schemeClr val="bg1"/>
                </a:solidFill>
              </a:rPr>
              <a:t>“</a:t>
            </a:r>
            <a:r>
              <a:rPr lang="tr-TR" b="1" dirty="0" smtClean="0">
                <a:solidFill>
                  <a:schemeClr val="bg1"/>
                </a:solidFill>
              </a:rPr>
              <a:t>Yeşiller</a:t>
            </a:r>
            <a:r>
              <a:rPr lang="en-GB" b="1" dirty="0" smtClean="0">
                <a:solidFill>
                  <a:schemeClr val="bg1"/>
                </a:solidFill>
              </a:rPr>
              <a:t>” </a:t>
            </a:r>
            <a:r>
              <a:rPr lang="tr-TR" b="1" dirty="0" smtClean="0">
                <a:solidFill>
                  <a:schemeClr val="bg1"/>
                </a:solidFill>
              </a:rPr>
              <a:t>ve </a:t>
            </a:r>
            <a:r>
              <a:rPr lang="en-GB" b="1" dirty="0" smtClean="0">
                <a:solidFill>
                  <a:schemeClr val="bg1"/>
                </a:solidFill>
              </a:rPr>
              <a:t>“</a:t>
            </a:r>
            <a:r>
              <a:rPr lang="tr-TR" b="1" dirty="0" smtClean="0">
                <a:solidFill>
                  <a:schemeClr val="bg1"/>
                </a:solidFill>
              </a:rPr>
              <a:t>Gerçek Finliler</a:t>
            </a:r>
            <a:r>
              <a:rPr lang="en-GB" b="1" dirty="0" smtClean="0">
                <a:solidFill>
                  <a:schemeClr val="bg1"/>
                </a:solidFill>
              </a:rPr>
              <a:t>” </a:t>
            </a:r>
            <a:r>
              <a:rPr lang="tr-TR" b="1" dirty="0" smtClean="0">
                <a:solidFill>
                  <a:schemeClr val="bg1"/>
                </a:solidFill>
              </a:rPr>
              <a:t>gibi yeni partiler ulusal siyaset hayatına girmiştir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  <a:endParaRPr lang="fi-FI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chemeClr val="bg1"/>
                </a:solidFill>
              </a:rPr>
              <a:t>Hükümetler her çeşitten siyasi partinin gruplaşması ile oluşmaktadır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chemeClr val="bg1"/>
                </a:solidFill>
              </a:rPr>
              <a:t>Siyasi görüşlere saygı duyulmaktadır fakat yakın zamanda, tartışmalarda daha fazla sert tonlar görülmektedir.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1020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Bir AB Vatandaşının Algısı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3100" b="1" dirty="0" smtClean="0">
                <a:solidFill>
                  <a:schemeClr val="bg1"/>
                </a:solidFill>
              </a:rPr>
              <a:t>Finlandiya’daki siyasi partilerin saygı gösterdiği kilit değerlerden biri eşitlik ve paylaşımdır</a:t>
            </a:r>
            <a:r>
              <a:rPr lang="en-GB" sz="31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100" b="1" dirty="0" smtClean="0">
                <a:solidFill>
                  <a:schemeClr val="bg1"/>
                </a:solidFill>
              </a:rPr>
              <a:t>Özellikle eğitimde, 1970’lerin başında 1’den 9. sınıfa kadar herkese verilecek temel eğitim baştan aşağı reform edilmiştir. 1980’lerden bu yana öğretmenlerin </a:t>
            </a:r>
            <a:r>
              <a:rPr lang="tr-TR" sz="3100" b="1" dirty="0" err="1" smtClean="0">
                <a:solidFill>
                  <a:schemeClr val="bg1"/>
                </a:solidFill>
              </a:rPr>
              <a:t>M.Ed</a:t>
            </a:r>
            <a:r>
              <a:rPr lang="tr-TR" sz="3100" b="1" dirty="0" smtClean="0">
                <a:solidFill>
                  <a:schemeClr val="bg1"/>
                </a:solidFill>
              </a:rPr>
              <a:t>. Derecesi vardır</a:t>
            </a:r>
            <a:r>
              <a:rPr lang="en-GB" sz="31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100" b="1" dirty="0" smtClean="0">
                <a:solidFill>
                  <a:schemeClr val="bg1"/>
                </a:solidFill>
              </a:rPr>
              <a:t>“</a:t>
            </a:r>
            <a:r>
              <a:rPr lang="tr-TR" sz="3100" b="1" dirty="0" smtClean="0">
                <a:solidFill>
                  <a:schemeClr val="bg1"/>
                </a:solidFill>
              </a:rPr>
              <a:t>İçerici Eğitim</a:t>
            </a:r>
            <a:r>
              <a:rPr lang="en-GB" sz="3100" b="1" dirty="0" smtClean="0">
                <a:solidFill>
                  <a:schemeClr val="bg1"/>
                </a:solidFill>
              </a:rPr>
              <a:t>”, “</a:t>
            </a:r>
            <a:r>
              <a:rPr lang="tr-TR" sz="3100" b="1" dirty="0" smtClean="0">
                <a:solidFill>
                  <a:schemeClr val="bg1"/>
                </a:solidFill>
              </a:rPr>
              <a:t>Yaşam-boyu Eğitim</a:t>
            </a:r>
            <a:r>
              <a:rPr lang="en-GB" sz="3100" b="1" dirty="0" smtClean="0">
                <a:solidFill>
                  <a:schemeClr val="bg1"/>
                </a:solidFill>
              </a:rPr>
              <a:t>” </a:t>
            </a:r>
            <a:r>
              <a:rPr lang="tr-TR" sz="3100" b="1" dirty="0" smtClean="0">
                <a:solidFill>
                  <a:schemeClr val="bg1"/>
                </a:solidFill>
              </a:rPr>
              <a:t>ve </a:t>
            </a:r>
            <a:r>
              <a:rPr lang="en-GB" sz="3100" b="1" dirty="0" smtClean="0">
                <a:solidFill>
                  <a:schemeClr val="bg1"/>
                </a:solidFill>
              </a:rPr>
              <a:t>“</a:t>
            </a:r>
            <a:r>
              <a:rPr lang="tr-TR" sz="3100" b="1" dirty="0" smtClean="0">
                <a:solidFill>
                  <a:schemeClr val="bg1"/>
                </a:solidFill>
              </a:rPr>
              <a:t>Esnek Patikalar</a:t>
            </a:r>
            <a:r>
              <a:rPr lang="en-GB" sz="3100" b="1" dirty="0" smtClean="0">
                <a:solidFill>
                  <a:schemeClr val="bg1"/>
                </a:solidFill>
              </a:rPr>
              <a:t>” </a:t>
            </a:r>
            <a:r>
              <a:rPr lang="tr-TR" sz="3100" b="1" dirty="0" smtClean="0">
                <a:solidFill>
                  <a:schemeClr val="bg1"/>
                </a:solidFill>
              </a:rPr>
              <a:t>temel unsurlardır</a:t>
            </a:r>
            <a:r>
              <a:rPr lang="en-GB" sz="31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100" b="1" dirty="0" smtClean="0">
                <a:solidFill>
                  <a:schemeClr val="bg1"/>
                </a:solidFill>
              </a:rPr>
              <a:t>Üniversite düzeyinde bile eğitim parasızdır</a:t>
            </a:r>
            <a:r>
              <a:rPr lang="en-GB" sz="31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100" b="1" dirty="0" smtClean="0">
                <a:solidFill>
                  <a:schemeClr val="bg1"/>
                </a:solidFill>
              </a:rPr>
              <a:t>Sağlık ve sosyal bakım hizmetlerinden de ayrıca herkes yararlanabilir.</a:t>
            </a:r>
            <a:endParaRPr lang="en-GB" sz="3100" b="1" dirty="0" smtClean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109225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Bir AB Vatandaşının Algısı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3500" b="1" dirty="0" smtClean="0">
                <a:solidFill>
                  <a:schemeClr val="bg1"/>
                </a:solidFill>
              </a:rPr>
              <a:t>Temel hizmetleri ve değerleri sağlamaları konusunda AB küçük üyelere destek sağlayacak mı</a:t>
            </a:r>
            <a:r>
              <a:rPr lang="en-GB" sz="3500" b="1" dirty="0" smtClean="0">
                <a:solidFill>
                  <a:schemeClr val="bg1"/>
                </a:solidFill>
              </a:rPr>
              <a:t>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500" b="1" dirty="0" smtClean="0">
                <a:solidFill>
                  <a:schemeClr val="bg1"/>
                </a:solidFill>
              </a:rPr>
              <a:t>AB ekonomik durumunu geliştirmeyi başarıp dünya pazarlarında rekabet edebilecek mi</a:t>
            </a:r>
            <a:r>
              <a:rPr lang="en-GB" sz="3500" b="1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500" b="1" dirty="0" smtClean="0">
                <a:solidFill>
                  <a:schemeClr val="bg1"/>
                </a:solidFill>
              </a:rPr>
              <a:t>Küçük üye devletler kriz veya doğal afet durumlarında destek geleceğine güvenebilir mi</a:t>
            </a:r>
            <a:r>
              <a:rPr lang="en-GB" sz="3500" b="1" dirty="0" smtClean="0">
                <a:solidFill>
                  <a:schemeClr val="bg1"/>
                </a:solidFill>
              </a:rPr>
              <a:t>? </a:t>
            </a:r>
            <a:r>
              <a:rPr lang="tr-TR" sz="3500" b="1" dirty="0" smtClean="0">
                <a:solidFill>
                  <a:schemeClr val="bg1"/>
                </a:solidFill>
              </a:rPr>
              <a:t>Genişleme</a:t>
            </a:r>
            <a:r>
              <a:rPr lang="en-GB" sz="3500" b="1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500" b="1" dirty="0" smtClean="0">
                <a:solidFill>
                  <a:schemeClr val="bg1"/>
                </a:solidFill>
              </a:rPr>
              <a:t>AB artan göçmen akımını yönetmeyi ve ondan faydalanmayı öğrenmeyi başarabilecek mi</a:t>
            </a:r>
            <a:r>
              <a:rPr lang="en-GB" sz="3500" b="1" dirty="0" smtClean="0">
                <a:solidFill>
                  <a:schemeClr val="bg1"/>
                </a:solidFill>
              </a:rPr>
              <a:t>? </a:t>
            </a:r>
            <a:r>
              <a:rPr lang="tr-TR" sz="3500" b="1" dirty="0" smtClean="0">
                <a:solidFill>
                  <a:schemeClr val="bg1"/>
                </a:solidFill>
              </a:rPr>
              <a:t>Peki ya yabancı düşmanlığı</a:t>
            </a:r>
            <a:r>
              <a:rPr lang="en-GB" sz="3500" b="1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500" b="1" dirty="0" smtClean="0">
                <a:solidFill>
                  <a:schemeClr val="bg1"/>
                </a:solidFill>
              </a:rPr>
              <a:t>AB’yi gelecekte de bir arada tutabilir miyiz</a:t>
            </a:r>
            <a:r>
              <a:rPr lang="en-GB" sz="3500" b="1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2486"/>
            <a:ext cx="9144000" cy="8042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Geleceğe Bakış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7091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b="1" dirty="0" smtClean="0"/>
              <a:t>Çoğunuz Avrupa değerlerine aşinasınız</a:t>
            </a:r>
            <a:r>
              <a:rPr lang="en-US" b="1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/>
              <a:t>İyi niyetliler fakat Avrupalıların, bir diğerini bıçaklamaya ve vurmaya dayalı uzun bir geçmişi var</a:t>
            </a:r>
            <a:r>
              <a:rPr lang="en-US" b="1" dirty="0" smtClean="0"/>
              <a:t>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/>
              <a:t>Ulusal</a:t>
            </a:r>
            <a:r>
              <a:rPr lang="en-US" b="1" dirty="0" smtClean="0"/>
              <a:t> </a:t>
            </a:r>
            <a:r>
              <a:rPr lang="tr-TR" b="1" i="1" dirty="0" err="1" smtClean="0"/>
              <a:t>kimlik</a:t>
            </a:r>
            <a:r>
              <a:rPr lang="tr-TR" b="1" dirty="0" err="1" smtClean="0"/>
              <a:t>’in</a:t>
            </a:r>
            <a:r>
              <a:rPr lang="en-US" b="1" dirty="0" smtClean="0"/>
              <a:t> </a:t>
            </a:r>
            <a:r>
              <a:rPr lang="tr-TR" b="1" i="1" dirty="0" smtClean="0"/>
              <a:t>kültür</a:t>
            </a:r>
            <a:r>
              <a:rPr lang="tr-TR" b="1" dirty="0" smtClean="0"/>
              <a:t> ve </a:t>
            </a:r>
            <a:r>
              <a:rPr lang="tr-TR" b="1" i="1" dirty="0" err="1" smtClean="0"/>
              <a:t>gelenek</a:t>
            </a:r>
            <a:r>
              <a:rPr lang="tr-TR" b="1" dirty="0" err="1" smtClean="0"/>
              <a:t>’le</a:t>
            </a:r>
            <a:r>
              <a:rPr lang="tr-TR" b="1" dirty="0" smtClean="0"/>
              <a:t> bağı vardır</a:t>
            </a:r>
            <a:r>
              <a:rPr lang="en-US" b="1" dirty="0" smtClean="0"/>
              <a:t>, </a:t>
            </a:r>
            <a:r>
              <a:rPr lang="tr-TR" b="1" dirty="0" smtClean="0"/>
              <a:t>bunlar da Avrupalılarca paylaşılan </a:t>
            </a:r>
            <a:r>
              <a:rPr lang="tr-TR" b="1" i="1" dirty="0" smtClean="0"/>
              <a:t>değerlerin</a:t>
            </a:r>
            <a:r>
              <a:rPr lang="tr-TR" b="1" dirty="0" smtClean="0"/>
              <a:t> temelini oluşturur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/>
              <a:t>Avrupa değerleri </a:t>
            </a:r>
            <a:r>
              <a:rPr lang="tr-TR" b="1" i="1" dirty="0" smtClean="0"/>
              <a:t>nedir</a:t>
            </a:r>
            <a:r>
              <a:rPr lang="en-US" b="1" dirty="0" smtClean="0"/>
              <a:t>? </a:t>
            </a:r>
            <a:r>
              <a:rPr lang="tr-TR" b="1" dirty="0" smtClean="0"/>
              <a:t>Demokrasi</a:t>
            </a:r>
            <a:r>
              <a:rPr lang="en-US" b="1" dirty="0" smtClean="0"/>
              <a:t>, </a:t>
            </a:r>
            <a:r>
              <a:rPr lang="tr-TR" b="1" dirty="0" smtClean="0"/>
              <a:t>insan hakları</a:t>
            </a:r>
            <a:r>
              <a:rPr lang="en-US" b="1" dirty="0" smtClean="0"/>
              <a:t>, </a:t>
            </a:r>
            <a:r>
              <a:rPr lang="tr-TR" b="1" dirty="0" smtClean="0"/>
              <a:t>hukukun üstünlüğü</a:t>
            </a:r>
            <a:r>
              <a:rPr lang="en-US" b="1" dirty="0" smtClean="0"/>
              <a:t> </a:t>
            </a:r>
            <a:r>
              <a:rPr lang="tr-TR" b="1" dirty="0" smtClean="0"/>
              <a:t>ve</a:t>
            </a:r>
            <a:r>
              <a:rPr lang="en-US" b="1" dirty="0" smtClean="0"/>
              <a:t> </a:t>
            </a:r>
            <a:r>
              <a:rPr lang="tr-TR" b="1" dirty="0" smtClean="0"/>
              <a:t>birlik bunlara örnektir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Avrupa Değerleri ve Avrupa Birliği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092" y="188640"/>
            <a:ext cx="9118908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Avrupa’ya Yönelik Algılar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/>
              <a:t>Bir çok Avrupalı genç insan </a:t>
            </a:r>
            <a:r>
              <a:rPr lang="tr-TR" b="1" i="1" dirty="0" smtClean="0"/>
              <a:t>‘Avrupa başka bir yerdir’</a:t>
            </a:r>
            <a:r>
              <a:rPr lang="tr-TR" b="1" dirty="0" smtClean="0"/>
              <a:t> diye düşünür</a:t>
            </a:r>
            <a:r>
              <a:rPr lang="en-US" b="1" i="1" dirty="0" smtClean="0"/>
              <a:t>. </a:t>
            </a:r>
            <a:r>
              <a:rPr lang="tr-TR" b="1" dirty="0" smtClean="0"/>
              <a:t>Doğru değil</a:t>
            </a:r>
            <a:r>
              <a:rPr lang="en-US" b="1" dirty="0" smtClean="0"/>
              <a:t>! </a:t>
            </a:r>
            <a:r>
              <a:rPr lang="tr-TR" b="1" dirty="0" smtClean="0"/>
              <a:t>Avrupa bizim evimiz</a:t>
            </a:r>
            <a:r>
              <a:rPr lang="en-US" b="1" dirty="0" smtClean="0"/>
              <a:t>. </a:t>
            </a:r>
            <a:r>
              <a:rPr lang="tr-TR" b="1" dirty="0" smtClean="0"/>
              <a:t>Fakat Avrupa’nın ne anlama geldiği ve ne yaptığı konusunda farklı algılarla</a:t>
            </a:r>
            <a:r>
              <a:rPr lang="en-US" b="1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/>
              <a:t>Avrupa Birliği bizim gündelik yaşantımızda ne anlama gelir</a:t>
            </a:r>
            <a:r>
              <a:rPr lang="en-US" b="1" dirty="0" smtClean="0"/>
              <a:t>? </a:t>
            </a:r>
            <a:r>
              <a:rPr lang="tr-TR" b="1" dirty="0" smtClean="0"/>
              <a:t>Küreselleşen bir dünyada AB ne yönde ilerliyor</a:t>
            </a:r>
            <a:r>
              <a:rPr lang="en-US" b="1" dirty="0" smtClean="0"/>
              <a:t>? </a:t>
            </a:r>
            <a:r>
              <a:rPr lang="tr-TR" b="1" dirty="0" smtClean="0"/>
              <a:t>Avrupa ve AB için nasıl bir gelecek var</a:t>
            </a:r>
            <a:r>
              <a:rPr lang="en-US" b="1" dirty="0" smtClean="0"/>
              <a:t>?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5783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116632"/>
            <a:ext cx="2736304" cy="430887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chemeClr val="bg1"/>
                </a:solidFill>
              </a:rPr>
              <a:t>24 Resmi Dil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AB içerisinde farklılığa bir örnek</a:t>
            </a:r>
            <a:r>
              <a:rPr lang="en-GB" b="1" dirty="0" smtClean="0"/>
              <a:t>: </a:t>
            </a:r>
            <a:r>
              <a:rPr lang="tr-TR" b="1" dirty="0" smtClean="0"/>
              <a:t>birçok farklı dil var</a:t>
            </a:r>
            <a:r>
              <a:rPr lang="en-GB" b="1" dirty="0" smtClean="0"/>
              <a:t>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Birçok dil birbirine akraba fakat her birinin kendine has tarihsel ve kültürel arka planı var ve hepsi eşit derecede önemli görülüyor</a:t>
            </a:r>
            <a:r>
              <a:rPr lang="en-GB" b="1" dirty="0" smtClean="0"/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Bu durum Finlandiya için de geçerli</a:t>
            </a:r>
            <a:r>
              <a:rPr lang="en-GB" b="1" dirty="0" smtClean="0"/>
              <a:t>. </a:t>
            </a:r>
            <a:r>
              <a:rPr lang="tr-TR" b="1" dirty="0" smtClean="0"/>
              <a:t>Ben bir Finlandiya vatandaşıyım, İsveççe ana dilim</a:t>
            </a:r>
            <a:r>
              <a:rPr lang="en-GB" b="1" dirty="0" smtClean="0"/>
              <a:t>. </a:t>
            </a:r>
            <a:r>
              <a:rPr lang="tr-TR" b="1" dirty="0" smtClean="0"/>
              <a:t>Fakat kesinlikle Finliyim. Özelikle de buz hokeyi söz konusuysa</a:t>
            </a:r>
            <a:r>
              <a:rPr lang="en-GB" b="1" dirty="0" smtClean="0"/>
              <a:t>! </a:t>
            </a:r>
            <a:endParaRPr lang="fi-FI" b="1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25092" y="188640"/>
            <a:ext cx="9118908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Avrupa Birliği İçerisinde Farklılıklar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8457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AB Üye Ülkeleri demokrasi ile yönetilmekte fakat kavramın detayları konusunda farklılıklar bulunmakta</a:t>
            </a:r>
            <a:r>
              <a:rPr lang="en-US" sz="3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tr-TR" sz="3400" b="1" dirty="0" smtClean="0">
                <a:solidFill>
                  <a:schemeClr val="bg1"/>
                </a:solidFill>
              </a:rPr>
              <a:t>Avrupalılar </a:t>
            </a:r>
            <a:r>
              <a:rPr lang="en-US" sz="3400" b="1" dirty="0" smtClean="0">
                <a:solidFill>
                  <a:schemeClr val="bg1"/>
                </a:solidFill>
              </a:rPr>
              <a:t>‘</a:t>
            </a:r>
            <a:r>
              <a:rPr lang="tr-TR" sz="3400" b="1" dirty="0" smtClean="0">
                <a:solidFill>
                  <a:schemeClr val="bg1"/>
                </a:solidFill>
              </a:rPr>
              <a:t>insan hakları</a:t>
            </a:r>
            <a:r>
              <a:rPr lang="en-US" sz="3400" b="1" dirty="0" smtClean="0">
                <a:solidFill>
                  <a:schemeClr val="bg1"/>
                </a:solidFill>
              </a:rPr>
              <a:t>’</a:t>
            </a:r>
            <a:r>
              <a:rPr lang="tr-TR" sz="3400" b="1" dirty="0" smtClean="0">
                <a:solidFill>
                  <a:schemeClr val="bg1"/>
                </a:solidFill>
              </a:rPr>
              <a:t> konusunda mutabık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tr-TR" sz="3400" b="1" dirty="0" smtClean="0">
                <a:solidFill>
                  <a:schemeClr val="bg1"/>
                </a:solidFill>
              </a:rPr>
              <a:t>göçmen krizi evrensel haklar açısından bölünmeye yol açıyor</a:t>
            </a:r>
            <a:r>
              <a:rPr lang="en-US" sz="34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tr-TR" sz="3400" b="1" dirty="0" smtClean="0">
                <a:solidFill>
                  <a:schemeClr val="bg1"/>
                </a:solidFill>
              </a:rPr>
              <a:t>Demokrasi, insan hakları, eşitlik, birlik gibi değerler bizi birbirimize bağlamaya yeterli mi? Veya eşit önemde başka değerler mi var</a:t>
            </a:r>
            <a:r>
              <a:rPr lang="en-US" sz="34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21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Perception of a EU citizen in an EU member country about the European Union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16632"/>
            <a:ext cx="5832648" cy="430887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chemeClr val="bg1"/>
                </a:solidFill>
              </a:rPr>
              <a:t>Pratikte Birlik: AB Uyum Politikası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268760"/>
            <a:ext cx="71287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rgbClr val="0099CC"/>
                </a:solidFill>
              </a:rPr>
              <a:t>2014-2020: daha fakir bölgeler ve vatandaşlar için 352 milyar € altyapı, iş, çevre ve işçilerin eğitimi yatırımlarına aktarıldı</a:t>
            </a:r>
            <a:endParaRPr lang="en-GB" sz="2200" dirty="0">
              <a:solidFill>
                <a:srgbClr val="0099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373351"/>
            <a:ext cx="1440160" cy="933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Bölgesel fon</a:t>
            </a: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Sosyal fon</a:t>
            </a: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Uyum fonu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437112"/>
            <a:ext cx="288032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tr-TR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Daha az gelişmiş bölgeler: Kişi başı milli gelir AB ortalamasının %75’inden az</a:t>
            </a:r>
          </a:p>
          <a:p>
            <a:pPr>
              <a:spcAft>
                <a:spcPts val="1200"/>
              </a:spcAft>
            </a:pPr>
            <a:r>
              <a:rPr lang="tr-TR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Geçiş bölgeleri: </a:t>
            </a:r>
            <a:r>
              <a:rPr lang="tr-T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Kişi başı milli gelir AB ortalamasının %</a:t>
            </a:r>
            <a:r>
              <a:rPr lang="tr-TR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75’i ile %90’ı arasında</a:t>
            </a:r>
          </a:p>
          <a:p>
            <a:pPr>
              <a:spcAft>
                <a:spcPts val="1200"/>
              </a:spcAft>
            </a:pPr>
            <a:r>
              <a:rPr lang="tr-T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Daha </a:t>
            </a:r>
            <a:r>
              <a:rPr lang="tr-TR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gelişmiş </a:t>
            </a:r>
            <a:r>
              <a:rPr lang="tr-T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bölgeler: Kişi başı milli gelir AB ortalamasının </a:t>
            </a:r>
            <a:r>
              <a:rPr lang="tr-TR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%90’ından fazla</a:t>
            </a:r>
            <a:endParaRPr lang="en-GB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>
                <a:solidFill>
                  <a:schemeClr val="bg1"/>
                </a:solidFill>
              </a:rPr>
              <a:t>AB değerlerinin birisi birlik hakkında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tr-TR" sz="3600" b="1" dirty="0" smtClean="0">
                <a:solidFill>
                  <a:schemeClr val="bg1"/>
                </a:solidFill>
              </a:rPr>
              <a:t>Fakir bölgeler daha fazla finansal destek alıyor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tr-TR" sz="3600" b="1" dirty="0" smtClean="0">
                <a:solidFill>
                  <a:schemeClr val="bg1"/>
                </a:solidFill>
              </a:rPr>
              <a:t>Yeni üyeler AB standartlarına, değerler de bunlara dahil, yetişmek için destek alıyor.</a:t>
            </a:r>
            <a:r>
              <a:rPr lang="en-US" sz="3600" b="1" dirty="0" smtClean="0">
                <a:solidFill>
                  <a:schemeClr val="bg1"/>
                </a:solidFill>
              </a:rPr>
              <a:t>, including values.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>
                <a:solidFill>
                  <a:schemeClr val="bg1"/>
                </a:solidFill>
              </a:rPr>
              <a:t>Ayrıca Finlandiya AB’ye girdiğinde</a:t>
            </a:r>
            <a:r>
              <a:rPr lang="en-US" sz="3600" b="1" dirty="0" smtClean="0">
                <a:solidFill>
                  <a:schemeClr val="bg1"/>
                </a:solidFill>
              </a:rPr>
              <a:t>: </a:t>
            </a:r>
            <a:r>
              <a:rPr lang="tr-TR" sz="3600" b="1" dirty="0" smtClean="0">
                <a:solidFill>
                  <a:schemeClr val="bg1"/>
                </a:solidFill>
              </a:rPr>
              <a:t>tarıma büyük destek sağlandı</a:t>
            </a:r>
            <a:r>
              <a:rPr lang="en-US" sz="3600" b="1" dirty="0" smtClean="0">
                <a:solidFill>
                  <a:schemeClr val="bg1"/>
                </a:solidFill>
              </a:rPr>
              <a:t> (</a:t>
            </a:r>
            <a:r>
              <a:rPr lang="tr-TR" sz="3600" b="1" dirty="0" smtClean="0">
                <a:solidFill>
                  <a:schemeClr val="bg1"/>
                </a:solidFill>
              </a:rPr>
              <a:t>fakat aynı zamanda kısıtlamalar da</a:t>
            </a:r>
            <a:r>
              <a:rPr lang="en-US" sz="3600" b="1" dirty="0" smtClean="0">
                <a:solidFill>
                  <a:schemeClr val="bg1"/>
                </a:solidFill>
              </a:rPr>
              <a:t>!), </a:t>
            </a:r>
            <a:r>
              <a:rPr lang="tr-TR" sz="3600" b="1" dirty="0" smtClean="0">
                <a:solidFill>
                  <a:schemeClr val="bg1"/>
                </a:solidFill>
              </a:rPr>
              <a:t>yasama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tr-TR" sz="3600" b="1" dirty="0" smtClean="0">
                <a:solidFill>
                  <a:schemeClr val="bg1"/>
                </a:solidFill>
              </a:rPr>
              <a:t>kurumlar,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</a:rPr>
              <a:t>vs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>
                <a:solidFill>
                  <a:schemeClr val="bg1"/>
                </a:solidFill>
              </a:rPr>
              <a:t>Ve AB pazarına tam erişim</a:t>
            </a:r>
            <a:r>
              <a:rPr lang="en-US" sz="3600" b="1" dirty="0" smtClean="0">
                <a:solidFill>
                  <a:schemeClr val="bg1"/>
                </a:solidFill>
              </a:rPr>
              <a:t>! </a:t>
            </a:r>
            <a:endParaRPr lang="fi-FI" sz="3600" b="1" dirty="0">
              <a:solidFill>
                <a:schemeClr val="bg1"/>
              </a:solidFill>
            </a:endParaRPr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-15685" y="0"/>
            <a:ext cx="9144000" cy="12821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Bir AB Vatandaşının Algısı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/>
              <a:t>Finlandiya’da değerler temel haklar ile ilişkilidir;</a:t>
            </a:r>
            <a:r>
              <a:rPr lang="en-US" sz="3600" b="1" dirty="0" smtClean="0"/>
              <a:t> </a:t>
            </a:r>
            <a:r>
              <a:rPr lang="tr-TR" sz="3600" b="1" dirty="0" smtClean="0"/>
              <a:t>oy kullanma, yetkililer tarafından eşit muamele görme, seyahat etme</a:t>
            </a:r>
            <a:r>
              <a:rPr lang="tr-TR" sz="3600" b="1" dirty="0"/>
              <a:t>, eğitime ve </a:t>
            </a:r>
            <a:r>
              <a:rPr lang="tr-TR" sz="3600" b="1" dirty="0" smtClean="0"/>
              <a:t> Avrupa iş pazarına erişim gibi haklar.</a:t>
            </a:r>
            <a:endParaRPr lang="en-US" sz="36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/>
              <a:t>Değerler aynı zamanda gelenekler, inançlar, din, etnik köken, kültür, siyaset, vs. gibi kavramlara da bağlıdır</a:t>
            </a:r>
            <a:r>
              <a:rPr lang="en-US" sz="3600" b="1" dirty="0" smtClean="0"/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600" b="1" dirty="0" smtClean="0"/>
              <a:t>Bunların diğer AB ülkelerindeki arkadaşlarım için de önemli olduğunu otomatik olarak düşünüyorum ve onların değerlerine saygı duyuyorum</a:t>
            </a:r>
            <a:r>
              <a:rPr lang="en-US" sz="3600" b="1" dirty="0" smtClean="0"/>
              <a:t>.    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-15685" y="0"/>
            <a:ext cx="9144000" cy="10527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Bir AB Vatandaşının Algısı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749</Words>
  <Application>Microsoft Office PowerPoint</Application>
  <PresentationFormat>Ekran Gösterisi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Office-teema</vt:lpstr>
      <vt:lpstr>Öğrenciler AB’yi Öğreniyor Uluslararası Konferans  16-17 Kasım 2016, Ankara</vt:lpstr>
      <vt:lpstr>Avrupa Değerleri ve Avrupa Birliği</vt:lpstr>
      <vt:lpstr>Avrupa’ya Yönelik Algılar</vt:lpstr>
      <vt:lpstr>PowerPoint Sunusu</vt:lpstr>
      <vt:lpstr>PowerPoint Sunusu</vt:lpstr>
      <vt:lpstr>Perception of a EU citizen in an EU member country about the European Union</vt:lpstr>
      <vt:lpstr>PowerPoint Sunusu</vt:lpstr>
      <vt:lpstr>Bir AB Vatandaşının Algısı</vt:lpstr>
      <vt:lpstr>Bir AB Vatandaşının Algısı</vt:lpstr>
      <vt:lpstr>PowerPoint Sunusu</vt:lpstr>
      <vt:lpstr>Bir AB Vatandaşının Algısı</vt:lpstr>
      <vt:lpstr>Bir AB Vatandaşının Algısı</vt:lpstr>
      <vt:lpstr>Geleceğe Bakış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Anders</dc:creator>
  <cp:lastModifiedBy>Gaye Dinçel</cp:lastModifiedBy>
  <cp:revision>38</cp:revision>
  <dcterms:created xsi:type="dcterms:W3CDTF">2016-11-11T09:07:07Z</dcterms:created>
  <dcterms:modified xsi:type="dcterms:W3CDTF">2016-11-19T06:41:25Z</dcterms:modified>
</cp:coreProperties>
</file>