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356" r:id="rId2"/>
    <p:sldId id="425" r:id="rId3"/>
    <p:sldId id="426" r:id="rId4"/>
    <p:sldId id="427" r:id="rId5"/>
    <p:sldId id="428" r:id="rId6"/>
    <p:sldId id="429" r:id="rId7"/>
    <p:sldId id="430" r:id="rId8"/>
    <p:sldId id="431" r:id="rId9"/>
    <p:sldId id="432" r:id="rId10"/>
    <p:sldId id="433" r:id="rId11"/>
    <p:sldId id="434" r:id="rId12"/>
    <p:sldId id="435" r:id="rId13"/>
    <p:sldId id="436" r:id="rId14"/>
    <p:sldId id="437" r:id="rId15"/>
    <p:sldId id="438" r:id="rId16"/>
    <p:sldId id="439" r:id="rId17"/>
  </p:sldIdLst>
  <p:sldSz cx="9144000" cy="6858000" type="screen4x3"/>
  <p:notesSz cx="6805613" cy="99393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4246" autoAdjust="0"/>
  </p:normalViewPr>
  <p:slideViewPr>
    <p:cSldViewPr>
      <p:cViewPr varScale="1">
        <p:scale>
          <a:sx n="84" d="100"/>
          <a:sy n="84" d="100"/>
        </p:scale>
        <p:origin x="157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E6E4AB17-F739-4871-8D44-2249A70C324D}" type="datetimeFigureOut">
              <a:rPr lang="en-GB" smtClean="0"/>
              <a:pPr/>
              <a:t>11/11/2015</a:t>
            </a:fld>
            <a:endParaRPr lang="en-GB"/>
          </a:p>
        </p:txBody>
      </p:sp>
      <p:sp>
        <p:nvSpPr>
          <p:cNvPr id="4" name="Footer Placeholder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FFBF9C48-09F5-4F2D-81D4-2054EEB976FF}" type="slidenum">
              <a:rPr lang="en-GB" smtClean="0"/>
              <a:pPr/>
              <a:t>‹#›</a:t>
            </a:fld>
            <a:endParaRPr lang="en-GB"/>
          </a:p>
        </p:txBody>
      </p:sp>
    </p:spTree>
    <p:extLst>
      <p:ext uri="{BB962C8B-B14F-4D97-AF65-F5344CB8AC3E}">
        <p14:creationId xmlns:p14="http://schemas.microsoft.com/office/powerpoint/2010/main" val="1816732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89DE156C-3ECE-4CEB-976B-BEBAF55B9411}" type="datetimeFigureOut">
              <a:rPr lang="en-GB" smtClean="0"/>
              <a:pPr/>
              <a:t>11/11/2015</a:t>
            </a:fld>
            <a:endParaRPr lang="en-GB"/>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1C61FD09-0879-4C5A-8A92-E2D95A36AD2B}" type="slidenum">
              <a:rPr lang="en-GB" smtClean="0"/>
              <a:pPr/>
              <a:t>‹#›</a:t>
            </a:fld>
            <a:endParaRPr lang="en-GB"/>
          </a:p>
        </p:txBody>
      </p:sp>
    </p:spTree>
    <p:extLst>
      <p:ext uri="{BB962C8B-B14F-4D97-AF65-F5344CB8AC3E}">
        <p14:creationId xmlns:p14="http://schemas.microsoft.com/office/powerpoint/2010/main" val="31194716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006FB7D1-D047-42A5-9056-21DC7CAF2A61}" type="datetime1">
              <a:rPr lang="tr-TR" smtClean="0"/>
              <a:t>11.11.2015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A470D8-C585-458D-9E23-82C2F2C91B5E}" type="slidenum">
              <a:rPr lang="tr-TR" smtClean="0"/>
              <a:pPr/>
              <a:t>‹#›</a:t>
            </a:fld>
            <a:endParaRPr lang="tr-TR"/>
          </a:p>
        </p:txBody>
      </p:sp>
    </p:spTree>
    <p:extLst>
      <p:ext uri="{BB962C8B-B14F-4D97-AF65-F5344CB8AC3E}">
        <p14:creationId xmlns:p14="http://schemas.microsoft.com/office/powerpoint/2010/main" val="135419435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5C28945-BC98-4DD9-B311-04EE01A96F78}" type="datetime1">
              <a:rPr lang="tr-TR" smtClean="0"/>
              <a:t>11.11.2015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A470D8-C585-458D-9E23-82C2F2C91B5E}" type="slidenum">
              <a:rPr lang="tr-TR" smtClean="0"/>
              <a:pPr/>
              <a:t>‹#›</a:t>
            </a:fld>
            <a:endParaRPr lang="tr-TR"/>
          </a:p>
        </p:txBody>
      </p:sp>
    </p:spTree>
    <p:extLst>
      <p:ext uri="{BB962C8B-B14F-4D97-AF65-F5344CB8AC3E}">
        <p14:creationId xmlns:p14="http://schemas.microsoft.com/office/powerpoint/2010/main" val="182413496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C1EE584-EFA1-4195-A83E-AF851A9DDF97}" type="datetime1">
              <a:rPr lang="tr-TR" smtClean="0"/>
              <a:t>11.11.2015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A470D8-C585-458D-9E23-82C2F2C91B5E}" type="slidenum">
              <a:rPr lang="tr-TR" smtClean="0"/>
              <a:pPr/>
              <a:t>‹#›</a:t>
            </a:fld>
            <a:endParaRPr lang="tr-TR"/>
          </a:p>
        </p:txBody>
      </p:sp>
    </p:spTree>
    <p:extLst>
      <p:ext uri="{BB962C8B-B14F-4D97-AF65-F5344CB8AC3E}">
        <p14:creationId xmlns:p14="http://schemas.microsoft.com/office/powerpoint/2010/main" val="1010366532"/>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871C39B-A255-4739-97CD-F809C93C6931}" type="datetime1">
              <a:rPr lang="tr-TR" smtClean="0"/>
              <a:t>11.11.2015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A470D8-C585-458D-9E23-82C2F2C91B5E}" type="slidenum">
              <a:rPr lang="tr-TR" smtClean="0"/>
              <a:pPr/>
              <a:t>‹#›</a:t>
            </a:fld>
            <a:endParaRPr lang="tr-TR"/>
          </a:p>
        </p:txBody>
      </p:sp>
    </p:spTree>
    <p:extLst>
      <p:ext uri="{BB962C8B-B14F-4D97-AF65-F5344CB8AC3E}">
        <p14:creationId xmlns:p14="http://schemas.microsoft.com/office/powerpoint/2010/main" val="3965987576"/>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E5D63E-C3DA-4FDE-9D7F-A62F3A88A3D4}" type="datetime1">
              <a:rPr lang="tr-TR" smtClean="0"/>
              <a:t>11.11.2015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A470D8-C585-458D-9E23-82C2F2C91B5E}" type="slidenum">
              <a:rPr lang="tr-TR" smtClean="0"/>
              <a:pPr/>
              <a:t>‹#›</a:t>
            </a:fld>
            <a:endParaRPr lang="tr-TR"/>
          </a:p>
        </p:txBody>
      </p:sp>
    </p:spTree>
    <p:extLst>
      <p:ext uri="{BB962C8B-B14F-4D97-AF65-F5344CB8AC3E}">
        <p14:creationId xmlns:p14="http://schemas.microsoft.com/office/powerpoint/2010/main" val="2723602621"/>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8209933A-7D77-4CE4-B5FE-5CE469A6AD05}" type="datetime1">
              <a:rPr lang="tr-TR" smtClean="0"/>
              <a:t>11.11.2015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3A470D8-C585-458D-9E23-82C2F2C91B5E}" type="slidenum">
              <a:rPr lang="tr-TR" smtClean="0"/>
              <a:pPr/>
              <a:t>‹#›</a:t>
            </a:fld>
            <a:endParaRPr lang="tr-TR"/>
          </a:p>
        </p:txBody>
      </p:sp>
    </p:spTree>
    <p:extLst>
      <p:ext uri="{BB962C8B-B14F-4D97-AF65-F5344CB8AC3E}">
        <p14:creationId xmlns:p14="http://schemas.microsoft.com/office/powerpoint/2010/main" val="378356807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EDB10E35-4E7C-4C5F-9D61-1BB371585A7F}" type="datetime1">
              <a:rPr lang="tr-TR" smtClean="0"/>
              <a:t>11.11.2015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3A470D8-C585-458D-9E23-82C2F2C91B5E}" type="slidenum">
              <a:rPr lang="tr-TR" smtClean="0"/>
              <a:pPr/>
              <a:t>‹#›</a:t>
            </a:fld>
            <a:endParaRPr lang="tr-TR"/>
          </a:p>
        </p:txBody>
      </p:sp>
    </p:spTree>
    <p:extLst>
      <p:ext uri="{BB962C8B-B14F-4D97-AF65-F5344CB8AC3E}">
        <p14:creationId xmlns:p14="http://schemas.microsoft.com/office/powerpoint/2010/main" val="928440138"/>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5A6FE9AD-FF3C-4F1E-9B5D-6426BF4B0009}" type="datetime1">
              <a:rPr lang="tr-TR" smtClean="0"/>
              <a:t>11.11.2015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3A470D8-C585-458D-9E23-82C2F2C91B5E}" type="slidenum">
              <a:rPr lang="tr-TR" smtClean="0"/>
              <a:pPr/>
              <a:t>‹#›</a:t>
            </a:fld>
            <a:endParaRPr lang="tr-TR"/>
          </a:p>
        </p:txBody>
      </p:sp>
    </p:spTree>
    <p:extLst>
      <p:ext uri="{BB962C8B-B14F-4D97-AF65-F5344CB8AC3E}">
        <p14:creationId xmlns:p14="http://schemas.microsoft.com/office/powerpoint/2010/main" val="1818720079"/>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CED1C-2F01-49FB-AC75-9EC57310B354}" type="datetime1">
              <a:rPr lang="tr-TR" smtClean="0"/>
              <a:t>11.11.2015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3A470D8-C585-458D-9E23-82C2F2C91B5E}" type="slidenum">
              <a:rPr lang="tr-TR" smtClean="0"/>
              <a:pPr/>
              <a:t>‹#›</a:t>
            </a:fld>
            <a:endParaRPr lang="tr-TR"/>
          </a:p>
        </p:txBody>
      </p:sp>
    </p:spTree>
    <p:extLst>
      <p:ext uri="{BB962C8B-B14F-4D97-AF65-F5344CB8AC3E}">
        <p14:creationId xmlns:p14="http://schemas.microsoft.com/office/powerpoint/2010/main" val="469706144"/>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7EF455-9110-4CB2-ADCD-45A3009ECC39}" type="datetime1">
              <a:rPr lang="tr-TR" smtClean="0"/>
              <a:t>11.11.2015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3A470D8-C585-458D-9E23-82C2F2C91B5E}" type="slidenum">
              <a:rPr lang="tr-TR" smtClean="0"/>
              <a:pPr/>
              <a:t>‹#›</a:t>
            </a:fld>
            <a:endParaRPr lang="tr-TR"/>
          </a:p>
        </p:txBody>
      </p:sp>
    </p:spTree>
    <p:extLst>
      <p:ext uri="{BB962C8B-B14F-4D97-AF65-F5344CB8AC3E}">
        <p14:creationId xmlns:p14="http://schemas.microsoft.com/office/powerpoint/2010/main" val="1999081050"/>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FEF623-7253-4AE6-899A-AC913C966DEF}" type="datetime1">
              <a:rPr lang="tr-TR" smtClean="0"/>
              <a:t>11.11.2015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3A470D8-C585-458D-9E23-82C2F2C91B5E}" type="slidenum">
              <a:rPr lang="tr-TR" smtClean="0"/>
              <a:pPr/>
              <a:t>‹#›</a:t>
            </a:fld>
            <a:endParaRPr lang="tr-TR"/>
          </a:p>
        </p:txBody>
      </p:sp>
    </p:spTree>
    <p:extLst>
      <p:ext uri="{BB962C8B-B14F-4D97-AF65-F5344CB8AC3E}">
        <p14:creationId xmlns:p14="http://schemas.microsoft.com/office/powerpoint/2010/main" val="3064793887"/>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5782BA-D505-40C8-964D-A10403F86AAE}" type="datetime1">
              <a:rPr lang="tr-TR" smtClean="0"/>
              <a:t>11.11.2015</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470D8-C585-458D-9E23-82C2F2C91B5E}" type="slidenum">
              <a:rPr lang="tr-TR" smtClean="0"/>
              <a:pPr/>
              <a:t>‹#›</a:t>
            </a:fld>
            <a:endParaRPr lang="tr-TR"/>
          </a:p>
        </p:txBody>
      </p:sp>
    </p:spTree>
    <p:extLst>
      <p:ext uri="{BB962C8B-B14F-4D97-AF65-F5344CB8AC3E}">
        <p14:creationId xmlns:p14="http://schemas.microsoft.com/office/powerpoint/2010/main" val="1053913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Rectangle 1"/>
          <p:cNvSpPr>
            <a:spLocks noChangeArrowheads="1"/>
          </p:cNvSpPr>
          <p:nvPr/>
        </p:nvSpPr>
        <p:spPr bwMode="auto">
          <a:xfrm>
            <a:off x="0" y="1"/>
            <a:ext cx="9180514" cy="1479792"/>
          </a:xfrm>
          <a:prstGeom prst="rect">
            <a:avLst/>
          </a:prstGeom>
          <a:solidFill>
            <a:schemeClr val="bg1">
              <a:alpha val="75000"/>
            </a:schemeClr>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schemeClr val="bg1"/>
              </a:solidFill>
            </a:endParaRPr>
          </a:p>
          <a:p>
            <a:pPr algn="ctr" eaLnBrk="1" hangingPunct="1"/>
            <a:endParaRPr lang="tr-TR" altLang="tr-TR" sz="1800" b="1" dirty="0">
              <a:solidFill>
                <a:schemeClr val="bg1"/>
              </a:solidFill>
            </a:endParaRPr>
          </a:p>
          <a:p>
            <a:pPr algn="ctr" eaLnBrk="1" hangingPunct="1"/>
            <a:endParaRPr lang="tr-TR" altLang="tr-TR" sz="1800" b="1" dirty="0">
              <a:solidFill>
                <a:schemeClr val="bg1"/>
              </a:solidFill>
            </a:endParaRPr>
          </a:p>
          <a:p>
            <a:pPr algn="ctr" eaLnBrk="1" hangingPunct="1"/>
            <a:endParaRPr lang="tr-TR" altLang="tr-TR" sz="1800" dirty="0">
              <a:solidFill>
                <a:schemeClr val="bg1"/>
              </a:solidFill>
            </a:endParaRPr>
          </a:p>
          <a:p>
            <a:pPr algn="ctr" eaLnBrk="1" hangingPunct="1"/>
            <a:endParaRPr lang="en-GB" altLang="tr-TR" sz="1800" b="1" dirty="0">
              <a:solidFill>
                <a:schemeClr val="bg1"/>
              </a:solidFill>
            </a:endParaRPr>
          </a:p>
          <a:p>
            <a:pPr eaLnBrk="1" hangingPunct="1"/>
            <a:endParaRPr lang="tr-TR" altLang="tr-TR" sz="1800" b="1" dirty="0">
              <a:solidFill>
                <a:schemeClr val="bg1"/>
              </a:solidFill>
            </a:endParaRPr>
          </a:p>
        </p:txBody>
      </p:sp>
      <p:pic>
        <p:nvPicPr>
          <p:cNvPr id="1027" name="Picture 3" descr="C:\Users\User\Desktop\belgeler\14. students learning\kick-off\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5626" y="5892800"/>
            <a:ext cx="864096" cy="85545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5866681"/>
            <a:ext cx="1351910" cy="961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801939" y="284455"/>
            <a:ext cx="5689005" cy="1200329"/>
          </a:xfrm>
          <a:prstGeom prst="rect">
            <a:avLst/>
          </a:prstGeom>
          <a:noFill/>
        </p:spPr>
        <p:txBody>
          <a:bodyPr wrap="square" rtlCol="0">
            <a:spAutoFit/>
          </a:bodyPr>
          <a:lstStyle/>
          <a:p>
            <a:pPr algn="ctr"/>
            <a:r>
              <a:rPr lang="tr-TR" sz="3600" b="1" dirty="0" smtClean="0">
                <a:solidFill>
                  <a:schemeClr val="accent1">
                    <a:lumMod val="50000"/>
                  </a:schemeClr>
                </a:solidFill>
              </a:rPr>
              <a:t>AB’nin Temel Değerleri ve Politika Yapım Süreci</a:t>
            </a:r>
            <a:endParaRPr lang="tr-TR" sz="3600" b="1" dirty="0">
              <a:solidFill>
                <a:schemeClr val="accent1">
                  <a:lumMod val="50000"/>
                </a:schemeClr>
              </a:solidFill>
            </a:endParaRPr>
          </a:p>
        </p:txBody>
      </p:sp>
      <p:sp>
        <p:nvSpPr>
          <p:cNvPr id="19" name="TextBox 18"/>
          <p:cNvSpPr txBox="1"/>
          <p:nvPr/>
        </p:nvSpPr>
        <p:spPr>
          <a:xfrm>
            <a:off x="194318" y="1692414"/>
            <a:ext cx="8797008" cy="584775"/>
          </a:xfrm>
          <a:prstGeom prst="rect">
            <a:avLst/>
          </a:prstGeom>
          <a:noFill/>
        </p:spPr>
        <p:txBody>
          <a:bodyPr wrap="square" rtlCol="0">
            <a:spAutoFit/>
          </a:bodyPr>
          <a:lstStyle/>
          <a:p>
            <a:pPr algn="ctr"/>
            <a:r>
              <a:rPr lang="tr-TR" altLang="tr-TR" sz="3200" b="1" dirty="0" smtClean="0">
                <a:solidFill>
                  <a:srgbClr val="C00000"/>
                </a:solidFill>
              </a:rPr>
              <a:t>Prof. Dr. Sanem Baykal</a:t>
            </a:r>
            <a:endParaRPr lang="en-GB" altLang="tr-TR" sz="3200" b="1" dirty="0">
              <a:solidFill>
                <a:srgbClr val="C00000"/>
              </a:solidFill>
            </a:endParaRPr>
          </a:p>
        </p:txBody>
      </p:sp>
      <p:pic>
        <p:nvPicPr>
          <p:cNvPr id="15" name="Picture 6" descr="LOGO Eptisa_Muhendislik NEW.jpg"/>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9662" y="6172191"/>
            <a:ext cx="1507986"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3275856" y="3670692"/>
            <a:ext cx="2939943" cy="369332"/>
          </a:xfrm>
          <a:prstGeom prst="rect">
            <a:avLst/>
          </a:prstGeom>
          <a:noFill/>
        </p:spPr>
        <p:txBody>
          <a:bodyPr wrap="square" rtlCol="0">
            <a:spAutoFit/>
          </a:bodyPr>
          <a:lstStyle/>
          <a:p>
            <a:pPr algn="ctr"/>
            <a:r>
              <a:rPr lang="tr-TR" b="1" dirty="0" smtClean="0">
                <a:solidFill>
                  <a:srgbClr val="C00000"/>
                </a:solidFill>
              </a:rPr>
              <a:t>11-12 Kasım </a:t>
            </a:r>
            <a:r>
              <a:rPr lang="en-US" b="1" dirty="0" smtClean="0">
                <a:solidFill>
                  <a:srgbClr val="C00000"/>
                </a:solidFill>
              </a:rPr>
              <a:t>2015</a:t>
            </a:r>
            <a:endParaRPr lang="en-GB" b="1" dirty="0">
              <a:solidFill>
                <a:srgbClr val="C00000"/>
              </a:solidFill>
            </a:endParaRPr>
          </a:p>
        </p:txBody>
      </p:sp>
      <p:sp>
        <p:nvSpPr>
          <p:cNvPr id="20" name="TextBox 19"/>
          <p:cNvSpPr txBox="1"/>
          <p:nvPr/>
        </p:nvSpPr>
        <p:spPr>
          <a:xfrm>
            <a:off x="-143696" y="983878"/>
            <a:ext cx="2304256" cy="507831"/>
          </a:xfrm>
          <a:prstGeom prst="rect">
            <a:avLst/>
          </a:prstGeom>
          <a:noFill/>
        </p:spPr>
        <p:txBody>
          <a:bodyPr wrap="square" rtlCol="0">
            <a:spAutoFit/>
          </a:bodyPr>
          <a:lstStyle/>
          <a:p>
            <a:pPr algn="ctr"/>
            <a:r>
              <a:rPr lang="tr-TR" sz="900" dirty="0"/>
              <a:t>Bu Proje Avrupa Birliği ve Türkiye Cumhuriyeti tarafından ortaklaşa finanse edilmektedir</a:t>
            </a:r>
            <a:endParaRPr lang="en-GB" sz="900" dirty="0"/>
          </a:p>
        </p:txBody>
      </p:sp>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55626" y="-894"/>
            <a:ext cx="1346628" cy="1586997"/>
          </a:xfrm>
          <a:prstGeom prst="rect">
            <a:avLst/>
          </a:prstGeom>
        </p:spPr>
      </p:pic>
    </p:spTree>
    <p:extLst>
      <p:ext uri="{BB962C8B-B14F-4D97-AF65-F5344CB8AC3E}">
        <p14:creationId xmlns:p14="http://schemas.microsoft.com/office/powerpoint/2010/main" val="8856296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1"/>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9" name="9 Metin kutusu"/>
          <p:cNvSpPr txBox="1"/>
          <p:nvPr/>
        </p:nvSpPr>
        <p:spPr>
          <a:xfrm>
            <a:off x="2485808" y="-18147"/>
            <a:ext cx="3841757" cy="1508105"/>
          </a:xfrm>
          <a:prstGeom prst="rect">
            <a:avLst/>
          </a:prstGeom>
          <a:noFill/>
        </p:spPr>
        <p:txBody>
          <a:bodyPr wrap="none" rtlCol="0">
            <a:spAutoFit/>
          </a:bodyPr>
          <a:lstStyle/>
          <a:p>
            <a:pPr algn="ctr"/>
            <a:r>
              <a:rPr lang="tr-TR" sz="2800" b="1" dirty="0">
                <a:solidFill>
                  <a:schemeClr val="tx2"/>
                </a:solidFill>
              </a:rPr>
              <a:t>AB’nin Temel Politika ve </a:t>
            </a:r>
          </a:p>
          <a:p>
            <a:pPr algn="ctr"/>
            <a:r>
              <a:rPr lang="tr-TR" sz="2800" b="1" dirty="0">
                <a:solidFill>
                  <a:schemeClr val="tx2"/>
                </a:solidFill>
              </a:rPr>
              <a:t>Düzenleme Konuları</a:t>
            </a:r>
          </a:p>
          <a:p>
            <a:pPr algn="ctr"/>
            <a:endParaRPr lang="tr-TR" sz="3600" b="1" dirty="0">
              <a:solidFill>
                <a:schemeClr val="tx2"/>
              </a:solidFill>
            </a:endParaRPr>
          </a:p>
        </p:txBody>
      </p:sp>
      <p:sp>
        <p:nvSpPr>
          <p:cNvPr id="3" name="Dikdörtgen 2"/>
          <p:cNvSpPr/>
          <p:nvPr/>
        </p:nvSpPr>
        <p:spPr>
          <a:xfrm>
            <a:off x="2091878" y="2060848"/>
            <a:ext cx="4572000" cy="4672048"/>
          </a:xfrm>
          <a:prstGeom prst="rect">
            <a:avLst/>
          </a:prstGeom>
        </p:spPr>
        <p:txBody>
          <a:bodyPr>
            <a:spAutoFit/>
          </a:bodyPr>
          <a:lstStyle/>
          <a:p>
            <a:pPr lvl="0" fontAlgn="base">
              <a:lnSpc>
                <a:spcPct val="80000"/>
              </a:lnSpc>
              <a:spcBef>
                <a:spcPct val="20000"/>
              </a:spcBef>
              <a:spcAft>
                <a:spcPct val="0"/>
              </a:spcAft>
            </a:pPr>
            <a:r>
              <a:rPr lang="tr-TR" sz="2400" b="1" dirty="0" smtClean="0">
                <a:solidFill>
                  <a:prstClr val="black"/>
                </a:solidFill>
              </a:rPr>
              <a:t>Sadece Birliğin Kural Koyabileceği Alanlar:</a:t>
            </a:r>
          </a:p>
          <a:p>
            <a:pPr marL="342900" lvl="0" indent="-342900" fontAlgn="base">
              <a:lnSpc>
                <a:spcPct val="80000"/>
              </a:lnSpc>
              <a:spcBef>
                <a:spcPct val="20000"/>
              </a:spcBef>
              <a:spcAft>
                <a:spcPct val="0"/>
              </a:spcAft>
              <a:buFont typeface="Arial" pitchFamily="34" charset="0"/>
              <a:buChar char="•"/>
            </a:pPr>
            <a:r>
              <a:rPr lang="tr-TR" sz="2400" b="1" dirty="0" smtClean="0">
                <a:solidFill>
                  <a:prstClr val="black"/>
                </a:solidFill>
              </a:rPr>
              <a:t>Gümrük </a:t>
            </a:r>
            <a:r>
              <a:rPr lang="tr-TR" sz="2400" b="1" dirty="0">
                <a:solidFill>
                  <a:prstClr val="black"/>
                </a:solidFill>
              </a:rPr>
              <a:t>Birliği,</a:t>
            </a:r>
          </a:p>
          <a:p>
            <a:pPr marL="342900" lvl="0" indent="-342900" fontAlgn="base">
              <a:lnSpc>
                <a:spcPct val="80000"/>
              </a:lnSpc>
              <a:spcBef>
                <a:spcPct val="20000"/>
              </a:spcBef>
              <a:spcAft>
                <a:spcPct val="0"/>
              </a:spcAft>
              <a:buFont typeface="Arial" charset="0"/>
              <a:buChar char="•"/>
            </a:pPr>
            <a:r>
              <a:rPr lang="en-GB" sz="2400" b="1" dirty="0">
                <a:solidFill>
                  <a:prstClr val="black"/>
                </a:solidFill>
              </a:rPr>
              <a:t> </a:t>
            </a:r>
            <a:r>
              <a:rPr lang="tr-TR" sz="2400" b="1" dirty="0">
                <a:solidFill>
                  <a:prstClr val="black"/>
                </a:solidFill>
              </a:rPr>
              <a:t>İç Pazarın işleyişi için gerekli olan rekabet kurallarının oluşturulması,</a:t>
            </a:r>
          </a:p>
          <a:p>
            <a:pPr marL="342900" lvl="0" indent="-342900" fontAlgn="base">
              <a:lnSpc>
                <a:spcPct val="80000"/>
              </a:lnSpc>
              <a:spcBef>
                <a:spcPct val="20000"/>
              </a:spcBef>
              <a:spcAft>
                <a:spcPct val="0"/>
              </a:spcAft>
              <a:buFont typeface="Arial" charset="0"/>
              <a:buChar char="•"/>
            </a:pPr>
            <a:r>
              <a:rPr lang="en-GB" sz="2400" b="1" dirty="0">
                <a:solidFill>
                  <a:prstClr val="black"/>
                </a:solidFill>
              </a:rPr>
              <a:t> </a:t>
            </a:r>
            <a:r>
              <a:rPr lang="tr-TR" sz="2400" b="1" dirty="0">
                <a:solidFill>
                  <a:prstClr val="black"/>
                </a:solidFill>
              </a:rPr>
              <a:t>Para birimi avro olan Üye Devletler için para politikası,</a:t>
            </a:r>
          </a:p>
          <a:p>
            <a:pPr marL="342900" lvl="0" indent="-342900" fontAlgn="base">
              <a:lnSpc>
                <a:spcPct val="80000"/>
              </a:lnSpc>
              <a:spcBef>
                <a:spcPct val="20000"/>
              </a:spcBef>
              <a:spcAft>
                <a:spcPct val="0"/>
              </a:spcAft>
              <a:buFont typeface="Arial" charset="0"/>
              <a:buChar char="•"/>
            </a:pPr>
            <a:r>
              <a:rPr lang="en-GB" sz="2400" b="1" dirty="0">
                <a:solidFill>
                  <a:prstClr val="black"/>
                </a:solidFill>
              </a:rPr>
              <a:t> </a:t>
            </a:r>
            <a:r>
              <a:rPr lang="tr-TR" sz="2400" b="1" dirty="0">
                <a:solidFill>
                  <a:prstClr val="black"/>
                </a:solidFill>
              </a:rPr>
              <a:t>ortak balıkçılık politikası çerçevesinde biyolojik deniz kaynaklarının koruma altına alınması,</a:t>
            </a:r>
          </a:p>
          <a:p>
            <a:pPr marL="342900" lvl="0" indent="-342900" fontAlgn="base">
              <a:lnSpc>
                <a:spcPct val="80000"/>
              </a:lnSpc>
              <a:spcBef>
                <a:spcPct val="20000"/>
              </a:spcBef>
              <a:spcAft>
                <a:spcPct val="0"/>
              </a:spcAft>
              <a:buFont typeface="Arial" charset="0"/>
              <a:buChar char="•"/>
            </a:pPr>
            <a:r>
              <a:rPr lang="tr-TR" sz="2400" b="1" dirty="0">
                <a:solidFill>
                  <a:prstClr val="black"/>
                </a:solidFill>
              </a:rPr>
              <a:t>ortak ticaret politikası.</a:t>
            </a:r>
          </a:p>
          <a:p>
            <a:pPr lvl="0" eaLnBrk="0" fontAlgn="base" hangingPunct="0">
              <a:lnSpc>
                <a:spcPct val="80000"/>
              </a:lnSpc>
              <a:spcBef>
                <a:spcPct val="20000"/>
              </a:spcBef>
              <a:spcAft>
                <a:spcPct val="0"/>
              </a:spcAft>
            </a:pPr>
            <a:endParaRPr lang="en-US" sz="2400" b="1" kern="0" dirty="0">
              <a:solidFill>
                <a:prstClr val="black"/>
              </a:solidFill>
              <a:latin typeface="Times New Roman"/>
            </a:endParaRPr>
          </a:p>
        </p:txBody>
      </p:sp>
    </p:spTree>
    <p:extLst>
      <p:ext uri="{BB962C8B-B14F-4D97-AF65-F5344CB8AC3E}">
        <p14:creationId xmlns:p14="http://schemas.microsoft.com/office/powerpoint/2010/main" val="3469885492"/>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1"/>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9" name="9 Metin kutusu"/>
          <p:cNvSpPr txBox="1"/>
          <p:nvPr/>
        </p:nvSpPr>
        <p:spPr>
          <a:xfrm>
            <a:off x="2485808" y="-18147"/>
            <a:ext cx="3841757" cy="1508105"/>
          </a:xfrm>
          <a:prstGeom prst="rect">
            <a:avLst/>
          </a:prstGeom>
          <a:noFill/>
        </p:spPr>
        <p:txBody>
          <a:bodyPr wrap="none" rtlCol="0">
            <a:spAutoFit/>
          </a:bodyPr>
          <a:lstStyle/>
          <a:p>
            <a:pPr algn="ctr"/>
            <a:r>
              <a:rPr lang="tr-TR" sz="2800" b="1" dirty="0">
                <a:solidFill>
                  <a:schemeClr val="tx2"/>
                </a:solidFill>
              </a:rPr>
              <a:t>AB’nin Temel Politika ve </a:t>
            </a:r>
          </a:p>
          <a:p>
            <a:pPr algn="ctr"/>
            <a:r>
              <a:rPr lang="tr-TR" sz="2800" b="1" dirty="0">
                <a:solidFill>
                  <a:schemeClr val="tx2"/>
                </a:solidFill>
              </a:rPr>
              <a:t>Düzenleme Konuları</a:t>
            </a:r>
          </a:p>
          <a:p>
            <a:pPr algn="ctr"/>
            <a:endParaRPr lang="tr-TR" sz="3600" b="1" dirty="0">
              <a:solidFill>
                <a:schemeClr val="tx2"/>
              </a:solidFill>
            </a:endParaRPr>
          </a:p>
        </p:txBody>
      </p:sp>
      <p:sp>
        <p:nvSpPr>
          <p:cNvPr id="3" name="Dikdörtgen 2"/>
          <p:cNvSpPr/>
          <p:nvPr/>
        </p:nvSpPr>
        <p:spPr>
          <a:xfrm>
            <a:off x="2091878" y="1528401"/>
            <a:ext cx="4572000" cy="5189113"/>
          </a:xfrm>
          <a:prstGeom prst="rect">
            <a:avLst/>
          </a:prstGeom>
        </p:spPr>
        <p:txBody>
          <a:bodyPr>
            <a:spAutoFit/>
          </a:bodyPr>
          <a:lstStyle/>
          <a:p>
            <a:pPr marL="342900" lvl="0" indent="-342900" fontAlgn="base">
              <a:lnSpc>
                <a:spcPct val="80000"/>
              </a:lnSpc>
              <a:spcBef>
                <a:spcPct val="20000"/>
              </a:spcBef>
              <a:spcAft>
                <a:spcPct val="0"/>
              </a:spcAft>
              <a:buFont typeface="Arial" pitchFamily="34" charset="0"/>
              <a:buChar char="•"/>
            </a:pPr>
            <a:r>
              <a:rPr lang="tr-TR" sz="2000" b="1" dirty="0" smtClean="0">
                <a:solidFill>
                  <a:prstClr val="black"/>
                </a:solidFill>
              </a:rPr>
              <a:t>Birliğin, Üye Devletler Tarafından Daha Etkili Düzenleme Yapılamayacağı için Kural Koyabileceği Alanlar:</a:t>
            </a:r>
          </a:p>
          <a:p>
            <a:pPr>
              <a:lnSpc>
                <a:spcPct val="80000"/>
              </a:lnSpc>
              <a:buFont typeface="Wingdings" pitchFamily="2" charset="2"/>
              <a:buChar char="Ø"/>
            </a:pPr>
            <a:r>
              <a:rPr lang="tr-TR" sz="2000" b="1" dirty="0"/>
              <a:t>iç pazar;</a:t>
            </a:r>
          </a:p>
          <a:p>
            <a:pPr>
              <a:lnSpc>
                <a:spcPct val="80000"/>
              </a:lnSpc>
              <a:buFont typeface="Wingdings" pitchFamily="2" charset="2"/>
              <a:buChar char="Ø"/>
            </a:pPr>
            <a:r>
              <a:rPr lang="tr-TR" sz="2000" b="1" dirty="0"/>
              <a:t>bu </a:t>
            </a:r>
            <a:r>
              <a:rPr lang="tr-TR" sz="2000" b="1" dirty="0" err="1"/>
              <a:t>Antlaşma’da</a:t>
            </a:r>
            <a:r>
              <a:rPr lang="tr-TR" sz="2000" b="1" dirty="0"/>
              <a:t> düzenlenen veçheleriyle sosyal politika;</a:t>
            </a:r>
          </a:p>
          <a:p>
            <a:pPr>
              <a:lnSpc>
                <a:spcPct val="80000"/>
              </a:lnSpc>
              <a:buFont typeface="Wingdings" pitchFamily="2" charset="2"/>
              <a:buChar char="Ø"/>
            </a:pPr>
            <a:r>
              <a:rPr lang="tr-TR" sz="2000" b="1" dirty="0"/>
              <a:t>ekonomik, sosyal ve bölgesel uyum;</a:t>
            </a:r>
          </a:p>
          <a:p>
            <a:pPr>
              <a:lnSpc>
                <a:spcPct val="80000"/>
              </a:lnSpc>
              <a:buFont typeface="Wingdings" pitchFamily="2" charset="2"/>
              <a:buChar char="Ø"/>
            </a:pPr>
            <a:r>
              <a:rPr lang="tr-TR" sz="2000" b="1" dirty="0"/>
              <a:t>biyolojik deniz kaynaklarının koruma altına alınması hariç tarım ve balıkçılık</a:t>
            </a:r>
            <a:r>
              <a:rPr lang="tr-TR" sz="2000" b="1" dirty="0" smtClean="0"/>
              <a:t>;</a:t>
            </a:r>
          </a:p>
          <a:p>
            <a:pPr>
              <a:lnSpc>
                <a:spcPct val="80000"/>
              </a:lnSpc>
              <a:buFont typeface="Wingdings" pitchFamily="2" charset="2"/>
              <a:buChar char="Ø"/>
            </a:pPr>
            <a:r>
              <a:rPr lang="tr-TR" sz="2000" b="1" dirty="0"/>
              <a:t>çevre;</a:t>
            </a:r>
          </a:p>
          <a:p>
            <a:pPr>
              <a:lnSpc>
                <a:spcPct val="80000"/>
              </a:lnSpc>
              <a:buFont typeface="Wingdings" pitchFamily="2" charset="2"/>
              <a:buChar char="Ø"/>
            </a:pPr>
            <a:r>
              <a:rPr lang="tr-TR" sz="2000" b="1" dirty="0"/>
              <a:t> tüketicinin korunması;</a:t>
            </a:r>
          </a:p>
          <a:p>
            <a:pPr>
              <a:lnSpc>
                <a:spcPct val="80000"/>
              </a:lnSpc>
              <a:buFont typeface="Wingdings" pitchFamily="2" charset="2"/>
              <a:buChar char="Ø"/>
            </a:pPr>
            <a:r>
              <a:rPr lang="en-GB" sz="2000" b="1" dirty="0"/>
              <a:t> </a:t>
            </a:r>
            <a:r>
              <a:rPr lang="tr-TR" sz="2000" b="1" dirty="0"/>
              <a:t>taşımacılık;</a:t>
            </a:r>
          </a:p>
          <a:p>
            <a:pPr>
              <a:lnSpc>
                <a:spcPct val="80000"/>
              </a:lnSpc>
              <a:buFont typeface="Wingdings" pitchFamily="2" charset="2"/>
              <a:buChar char="Ø"/>
            </a:pPr>
            <a:r>
              <a:rPr lang="en-GB" sz="2000" b="1" dirty="0"/>
              <a:t> </a:t>
            </a:r>
            <a:r>
              <a:rPr lang="tr-TR" sz="2000" b="1" dirty="0"/>
              <a:t>trans-Avrupa şebekeleri;</a:t>
            </a:r>
          </a:p>
          <a:p>
            <a:pPr>
              <a:lnSpc>
                <a:spcPct val="80000"/>
              </a:lnSpc>
              <a:buFont typeface="Wingdings" pitchFamily="2" charset="2"/>
              <a:buChar char="Ø"/>
            </a:pPr>
            <a:r>
              <a:rPr lang="en-GB" sz="2000" b="1" dirty="0"/>
              <a:t> </a:t>
            </a:r>
            <a:r>
              <a:rPr lang="tr-TR" sz="2000" b="1" dirty="0"/>
              <a:t>enerji;</a:t>
            </a:r>
          </a:p>
          <a:p>
            <a:pPr>
              <a:lnSpc>
                <a:spcPct val="80000"/>
              </a:lnSpc>
              <a:buFont typeface="Wingdings" pitchFamily="2" charset="2"/>
              <a:buChar char="Ø"/>
            </a:pPr>
            <a:r>
              <a:rPr lang="tr-TR" sz="2000" b="1" dirty="0"/>
              <a:t>özgürlük, güvenlik ve adalet alanı;</a:t>
            </a:r>
          </a:p>
          <a:p>
            <a:pPr>
              <a:lnSpc>
                <a:spcPct val="80000"/>
              </a:lnSpc>
              <a:buFont typeface="Wingdings" pitchFamily="2" charset="2"/>
              <a:buChar char="Ø"/>
            </a:pPr>
            <a:r>
              <a:rPr lang="tr-TR" sz="2000" b="1" dirty="0"/>
              <a:t>bu </a:t>
            </a:r>
            <a:r>
              <a:rPr lang="tr-TR" sz="2000" b="1" dirty="0" err="1"/>
              <a:t>Antlaşma’da</a:t>
            </a:r>
            <a:r>
              <a:rPr lang="tr-TR" sz="2000" b="1" dirty="0"/>
              <a:t> düzenlenen veçheleriyle, halk sağlığını ilgilendiren ortak güvenlik meseleleri.</a:t>
            </a:r>
          </a:p>
          <a:p>
            <a:pPr>
              <a:lnSpc>
                <a:spcPct val="80000"/>
              </a:lnSpc>
              <a:buFont typeface="Wingdings" pitchFamily="2" charset="2"/>
              <a:buChar char="Ø"/>
            </a:pPr>
            <a:endParaRPr lang="tr-TR" sz="2400" b="1" dirty="0"/>
          </a:p>
          <a:p>
            <a:pPr lvl="0" eaLnBrk="0" fontAlgn="base" hangingPunct="0">
              <a:lnSpc>
                <a:spcPct val="80000"/>
              </a:lnSpc>
              <a:spcBef>
                <a:spcPct val="20000"/>
              </a:spcBef>
              <a:spcAft>
                <a:spcPct val="0"/>
              </a:spcAft>
            </a:pPr>
            <a:endParaRPr lang="en-US" sz="2400" b="1" kern="0" dirty="0">
              <a:solidFill>
                <a:prstClr val="black"/>
              </a:solidFill>
              <a:latin typeface="Times New Roman"/>
            </a:endParaRPr>
          </a:p>
        </p:txBody>
      </p:sp>
    </p:spTree>
    <p:extLst>
      <p:ext uri="{BB962C8B-B14F-4D97-AF65-F5344CB8AC3E}">
        <p14:creationId xmlns:p14="http://schemas.microsoft.com/office/powerpoint/2010/main" val="3778193928"/>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1"/>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9" name="9 Metin kutusu"/>
          <p:cNvSpPr txBox="1"/>
          <p:nvPr/>
        </p:nvSpPr>
        <p:spPr>
          <a:xfrm>
            <a:off x="2485808" y="-18147"/>
            <a:ext cx="3841757" cy="1508105"/>
          </a:xfrm>
          <a:prstGeom prst="rect">
            <a:avLst/>
          </a:prstGeom>
          <a:noFill/>
        </p:spPr>
        <p:txBody>
          <a:bodyPr wrap="none" rtlCol="0">
            <a:spAutoFit/>
          </a:bodyPr>
          <a:lstStyle/>
          <a:p>
            <a:pPr algn="ctr"/>
            <a:r>
              <a:rPr lang="tr-TR" sz="2800" b="1" dirty="0">
                <a:solidFill>
                  <a:schemeClr val="tx2"/>
                </a:solidFill>
              </a:rPr>
              <a:t>AB’nin Temel Politika ve </a:t>
            </a:r>
          </a:p>
          <a:p>
            <a:pPr algn="ctr"/>
            <a:r>
              <a:rPr lang="tr-TR" sz="2800" b="1" dirty="0">
                <a:solidFill>
                  <a:schemeClr val="tx2"/>
                </a:solidFill>
              </a:rPr>
              <a:t>Düzenleme Konuları</a:t>
            </a:r>
          </a:p>
          <a:p>
            <a:pPr algn="ctr"/>
            <a:endParaRPr lang="tr-TR" sz="3600" b="1" dirty="0">
              <a:solidFill>
                <a:schemeClr val="tx2"/>
              </a:solidFill>
            </a:endParaRPr>
          </a:p>
        </p:txBody>
      </p:sp>
      <p:sp>
        <p:nvSpPr>
          <p:cNvPr id="3" name="Dikdörtgen 2"/>
          <p:cNvSpPr/>
          <p:nvPr/>
        </p:nvSpPr>
        <p:spPr>
          <a:xfrm>
            <a:off x="2091878" y="1528401"/>
            <a:ext cx="4572000" cy="5681555"/>
          </a:xfrm>
          <a:prstGeom prst="rect">
            <a:avLst/>
          </a:prstGeom>
        </p:spPr>
        <p:txBody>
          <a:bodyPr>
            <a:spAutoFit/>
          </a:bodyPr>
          <a:lstStyle/>
          <a:p>
            <a:pPr>
              <a:lnSpc>
                <a:spcPct val="80000"/>
              </a:lnSpc>
              <a:buFont typeface="Wingdings" pitchFamily="2" charset="2"/>
              <a:buChar char="Ø"/>
            </a:pPr>
            <a:r>
              <a:rPr lang="tr-TR" sz="2000" b="1" dirty="0" smtClean="0"/>
              <a:t>Üye Devletlerin esas </a:t>
            </a:r>
            <a:r>
              <a:rPr lang="tr-TR" sz="2000" b="1" dirty="0"/>
              <a:t>i</a:t>
            </a:r>
            <a:r>
              <a:rPr lang="tr-TR" sz="2000" b="1" dirty="0" smtClean="0"/>
              <a:t>tibariyle </a:t>
            </a:r>
            <a:r>
              <a:rPr lang="tr-TR" sz="2000" b="1" dirty="0"/>
              <a:t>d</a:t>
            </a:r>
            <a:r>
              <a:rPr lang="tr-TR" sz="2000" b="1" dirty="0" smtClean="0"/>
              <a:t>üzenlemeye </a:t>
            </a:r>
            <a:r>
              <a:rPr lang="tr-TR" sz="2000" b="1" dirty="0"/>
              <a:t>d</a:t>
            </a:r>
            <a:r>
              <a:rPr lang="tr-TR" sz="2000" b="1" dirty="0" smtClean="0"/>
              <a:t>evam ettiği, AB’nin ancak eşgüdüm, destekleme ve tamamlama amacıyla girişimde bulunabileceği alanlar:</a:t>
            </a:r>
          </a:p>
          <a:p>
            <a:pPr>
              <a:buFont typeface="Wingdings" panose="05000000000000000000" pitchFamily="2" charset="2"/>
              <a:buChar char="Ø"/>
              <a:defRPr/>
            </a:pPr>
            <a:r>
              <a:rPr lang="tr-TR" sz="2000" b="1" dirty="0"/>
              <a:t>insan sağlığının korunması ve iyileştirilmesi;</a:t>
            </a:r>
          </a:p>
          <a:p>
            <a:pPr>
              <a:buFont typeface="Wingdings" panose="05000000000000000000" pitchFamily="2" charset="2"/>
              <a:buChar char="Ø"/>
              <a:defRPr/>
            </a:pPr>
            <a:r>
              <a:rPr lang="tr-TR" sz="2000" b="1" dirty="0"/>
              <a:t>Sanayi</a:t>
            </a:r>
          </a:p>
          <a:p>
            <a:pPr>
              <a:buFont typeface="Wingdings" panose="05000000000000000000" pitchFamily="2" charset="2"/>
              <a:buChar char="Ø"/>
              <a:defRPr/>
            </a:pPr>
            <a:r>
              <a:rPr lang="tr-TR" sz="2000" b="1" dirty="0"/>
              <a:t>kültür;</a:t>
            </a:r>
          </a:p>
          <a:p>
            <a:pPr>
              <a:buFont typeface="Wingdings" panose="05000000000000000000" pitchFamily="2" charset="2"/>
              <a:buChar char="Ø"/>
              <a:defRPr/>
            </a:pPr>
            <a:r>
              <a:rPr lang="tr-TR" sz="2000" b="1" dirty="0"/>
              <a:t>turizm;</a:t>
            </a:r>
          </a:p>
          <a:p>
            <a:pPr>
              <a:buFont typeface="Wingdings" panose="05000000000000000000" pitchFamily="2" charset="2"/>
              <a:buChar char="Ø"/>
              <a:defRPr/>
            </a:pPr>
            <a:r>
              <a:rPr lang="tr-TR" sz="2000" b="1" dirty="0"/>
              <a:t>eğitim, mesleki eğitim, gençlik ve spor;</a:t>
            </a:r>
          </a:p>
          <a:p>
            <a:pPr>
              <a:buFont typeface="Wingdings" panose="05000000000000000000" pitchFamily="2" charset="2"/>
              <a:buChar char="Ø"/>
              <a:defRPr/>
            </a:pPr>
            <a:r>
              <a:rPr lang="tr-TR" sz="2000" b="1" dirty="0"/>
              <a:t>sivil savunma;</a:t>
            </a:r>
          </a:p>
          <a:p>
            <a:pPr>
              <a:buFont typeface="Wingdings" panose="05000000000000000000" pitchFamily="2" charset="2"/>
              <a:buChar char="Ø"/>
              <a:defRPr/>
            </a:pPr>
            <a:r>
              <a:rPr lang="tr-TR" sz="2000" b="1" dirty="0"/>
              <a:t>idari işbirliği</a:t>
            </a:r>
            <a:r>
              <a:rPr lang="tr-TR" sz="2000" b="1" dirty="0" smtClean="0"/>
              <a:t>.</a:t>
            </a:r>
          </a:p>
          <a:p>
            <a:pPr marL="342900" indent="-342900">
              <a:buFont typeface="Arial" pitchFamily="34" charset="0"/>
              <a:buChar char="•"/>
              <a:defRPr/>
            </a:pPr>
            <a:r>
              <a:rPr lang="tr-TR" sz="2000" b="1" dirty="0"/>
              <a:t>E</a:t>
            </a:r>
            <a:r>
              <a:rPr lang="tr-TR" sz="2000" b="1" dirty="0" smtClean="0"/>
              <a:t>konomi politikalarının, istihdam politikalarının ve sosyal politikaların eşgüdümü de bu kapsamda değerlendirilebilir.</a:t>
            </a:r>
            <a:endParaRPr lang="tr-TR" sz="2000" b="1" dirty="0"/>
          </a:p>
          <a:p>
            <a:pPr>
              <a:lnSpc>
                <a:spcPct val="80000"/>
              </a:lnSpc>
              <a:buFont typeface="Wingdings" pitchFamily="2" charset="2"/>
              <a:buChar char="Ø"/>
            </a:pPr>
            <a:endParaRPr lang="tr-TR" sz="2400" b="1" dirty="0"/>
          </a:p>
          <a:p>
            <a:pPr lvl="0" eaLnBrk="0" fontAlgn="base" hangingPunct="0">
              <a:lnSpc>
                <a:spcPct val="80000"/>
              </a:lnSpc>
              <a:spcBef>
                <a:spcPct val="20000"/>
              </a:spcBef>
              <a:spcAft>
                <a:spcPct val="0"/>
              </a:spcAft>
            </a:pPr>
            <a:endParaRPr lang="en-US" sz="2400" b="1" kern="0" dirty="0">
              <a:solidFill>
                <a:prstClr val="black"/>
              </a:solidFill>
              <a:latin typeface="Times New Roman"/>
            </a:endParaRPr>
          </a:p>
        </p:txBody>
      </p:sp>
    </p:spTree>
    <p:extLst>
      <p:ext uri="{BB962C8B-B14F-4D97-AF65-F5344CB8AC3E}">
        <p14:creationId xmlns:p14="http://schemas.microsoft.com/office/powerpoint/2010/main" val="2245810269"/>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1"/>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9" name="9 Metin kutusu"/>
          <p:cNvSpPr txBox="1"/>
          <p:nvPr/>
        </p:nvSpPr>
        <p:spPr>
          <a:xfrm>
            <a:off x="2485808" y="-18147"/>
            <a:ext cx="3841757" cy="1938992"/>
          </a:xfrm>
          <a:prstGeom prst="rect">
            <a:avLst/>
          </a:prstGeom>
          <a:noFill/>
        </p:spPr>
        <p:txBody>
          <a:bodyPr wrap="none" rtlCol="0">
            <a:spAutoFit/>
          </a:bodyPr>
          <a:lstStyle/>
          <a:p>
            <a:pPr algn="ctr"/>
            <a:endParaRPr lang="tr-TR" sz="2800" b="1" dirty="0" smtClean="0">
              <a:solidFill>
                <a:schemeClr val="tx2"/>
              </a:solidFill>
            </a:endParaRPr>
          </a:p>
          <a:p>
            <a:pPr algn="ctr"/>
            <a:r>
              <a:rPr lang="tr-TR" sz="2800" b="1" dirty="0" smtClean="0">
                <a:solidFill>
                  <a:schemeClr val="tx2"/>
                </a:solidFill>
              </a:rPr>
              <a:t>AB’nin </a:t>
            </a:r>
            <a:r>
              <a:rPr lang="tr-TR" sz="2800" b="1" dirty="0">
                <a:solidFill>
                  <a:schemeClr val="tx2"/>
                </a:solidFill>
              </a:rPr>
              <a:t>Temel Politika ve </a:t>
            </a:r>
          </a:p>
          <a:p>
            <a:pPr algn="ctr"/>
            <a:r>
              <a:rPr lang="tr-TR" sz="2800" b="1" dirty="0">
                <a:solidFill>
                  <a:schemeClr val="tx2"/>
                </a:solidFill>
              </a:rPr>
              <a:t>Düzenleme Konuları</a:t>
            </a:r>
          </a:p>
          <a:p>
            <a:pPr algn="ctr"/>
            <a:endParaRPr lang="tr-TR" sz="3600" b="1" dirty="0">
              <a:solidFill>
                <a:schemeClr val="tx2"/>
              </a:solidFill>
            </a:endParaRPr>
          </a:p>
        </p:txBody>
      </p:sp>
      <p:sp>
        <p:nvSpPr>
          <p:cNvPr id="3" name="Dikdörtgen 2"/>
          <p:cNvSpPr/>
          <p:nvPr/>
        </p:nvSpPr>
        <p:spPr>
          <a:xfrm>
            <a:off x="2091878" y="1528401"/>
            <a:ext cx="4572000" cy="3219343"/>
          </a:xfrm>
          <a:prstGeom prst="rect">
            <a:avLst/>
          </a:prstGeom>
        </p:spPr>
        <p:txBody>
          <a:bodyPr>
            <a:spAutoFit/>
          </a:bodyPr>
          <a:lstStyle/>
          <a:p>
            <a:pPr>
              <a:lnSpc>
                <a:spcPct val="80000"/>
              </a:lnSpc>
            </a:pPr>
            <a:endParaRPr lang="tr-TR" sz="2800" b="1" dirty="0" smtClean="0"/>
          </a:p>
          <a:p>
            <a:pPr>
              <a:lnSpc>
                <a:spcPct val="80000"/>
              </a:lnSpc>
            </a:pPr>
            <a:r>
              <a:rPr lang="tr-TR" sz="2800" b="1" dirty="0" smtClean="0"/>
              <a:t>AB’nin Ortak Dış ve Güvenlik Politikasının kendine özgü niteliği ve nedeni</a:t>
            </a:r>
          </a:p>
          <a:p>
            <a:pPr marL="342900" indent="-342900">
              <a:lnSpc>
                <a:spcPct val="80000"/>
              </a:lnSpc>
              <a:buFont typeface="Arial" pitchFamily="34" charset="0"/>
              <a:buChar char="•"/>
            </a:pPr>
            <a:r>
              <a:rPr lang="tr-TR" sz="2800" b="1" dirty="0" smtClean="0"/>
              <a:t>Dış politika alanında ulusal çıkar farklılıklarının ve farklı hassasiyetlerin önemli ölçüde devamı</a:t>
            </a:r>
            <a:endParaRPr lang="tr-TR" sz="2800" b="1" dirty="0"/>
          </a:p>
          <a:p>
            <a:pPr lvl="0" eaLnBrk="0" fontAlgn="base" hangingPunct="0">
              <a:lnSpc>
                <a:spcPct val="80000"/>
              </a:lnSpc>
              <a:spcBef>
                <a:spcPct val="20000"/>
              </a:spcBef>
              <a:spcAft>
                <a:spcPct val="0"/>
              </a:spcAft>
            </a:pPr>
            <a:endParaRPr lang="en-US" sz="2400" b="1" kern="0" dirty="0">
              <a:solidFill>
                <a:prstClr val="black"/>
              </a:solidFill>
              <a:latin typeface="Times New Roman"/>
            </a:endParaRPr>
          </a:p>
        </p:txBody>
      </p:sp>
    </p:spTree>
    <p:extLst>
      <p:ext uri="{BB962C8B-B14F-4D97-AF65-F5344CB8AC3E}">
        <p14:creationId xmlns:p14="http://schemas.microsoft.com/office/powerpoint/2010/main" val="3344360547"/>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1"/>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9" name="9 Metin kutusu"/>
          <p:cNvSpPr txBox="1"/>
          <p:nvPr/>
        </p:nvSpPr>
        <p:spPr>
          <a:xfrm>
            <a:off x="2200546" y="-18147"/>
            <a:ext cx="4412297" cy="1384995"/>
          </a:xfrm>
          <a:prstGeom prst="rect">
            <a:avLst/>
          </a:prstGeom>
          <a:noFill/>
        </p:spPr>
        <p:txBody>
          <a:bodyPr wrap="none" rtlCol="0">
            <a:spAutoFit/>
          </a:bodyPr>
          <a:lstStyle/>
          <a:p>
            <a:pPr algn="ctr"/>
            <a:endParaRPr lang="tr-TR" sz="2800" b="1" dirty="0" smtClean="0">
              <a:solidFill>
                <a:schemeClr val="tx2"/>
              </a:solidFill>
            </a:endParaRPr>
          </a:p>
          <a:p>
            <a:pPr algn="ctr"/>
            <a:r>
              <a:rPr lang="tr-TR" sz="2800" b="1" dirty="0" smtClean="0">
                <a:solidFill>
                  <a:schemeClr val="tx2"/>
                </a:solidFill>
              </a:rPr>
              <a:t>AB’de Politika Oluşturma ve </a:t>
            </a:r>
          </a:p>
          <a:p>
            <a:pPr algn="ctr"/>
            <a:r>
              <a:rPr lang="tr-TR" sz="2800" b="1" dirty="0" smtClean="0">
                <a:solidFill>
                  <a:schemeClr val="tx2"/>
                </a:solidFill>
              </a:rPr>
              <a:t>Karar Alma Süreçleri</a:t>
            </a:r>
            <a:endParaRPr lang="tr-TR" sz="3600" b="1" dirty="0">
              <a:solidFill>
                <a:schemeClr val="tx2"/>
              </a:solidFill>
            </a:endParaRPr>
          </a:p>
        </p:txBody>
      </p:sp>
      <p:sp>
        <p:nvSpPr>
          <p:cNvPr id="3" name="Dikdörtgen 2"/>
          <p:cNvSpPr/>
          <p:nvPr/>
        </p:nvSpPr>
        <p:spPr>
          <a:xfrm>
            <a:off x="2091878" y="1528401"/>
            <a:ext cx="4572000" cy="4795159"/>
          </a:xfrm>
          <a:prstGeom prst="rect">
            <a:avLst/>
          </a:prstGeom>
        </p:spPr>
        <p:txBody>
          <a:bodyPr>
            <a:spAutoFit/>
          </a:bodyPr>
          <a:lstStyle/>
          <a:p>
            <a:pPr>
              <a:lnSpc>
                <a:spcPct val="80000"/>
              </a:lnSpc>
            </a:pPr>
            <a:endParaRPr lang="tr-TR" sz="2800" b="1" dirty="0" smtClean="0"/>
          </a:p>
          <a:p>
            <a:pPr>
              <a:lnSpc>
                <a:spcPct val="90000"/>
              </a:lnSpc>
              <a:defRPr/>
            </a:pPr>
            <a:r>
              <a:rPr lang="tr-TR" sz="2400" b="1" dirty="0"/>
              <a:t>Karar Almayı Etkileyen Faktörler</a:t>
            </a:r>
          </a:p>
          <a:p>
            <a:pPr marL="342900" indent="-342900">
              <a:lnSpc>
                <a:spcPct val="90000"/>
              </a:lnSpc>
              <a:buFont typeface="Arial" pitchFamily="34" charset="0"/>
              <a:buChar char="•"/>
              <a:defRPr/>
            </a:pPr>
            <a:r>
              <a:rPr lang="tr-TR" sz="2400" b="1" dirty="0"/>
              <a:t>İlgili yasal dayanak: antlaşma hükmü, ikincil düzenleme, yargı </a:t>
            </a:r>
            <a:r>
              <a:rPr lang="tr-TR" sz="2400" b="1" dirty="0" smtClean="0"/>
              <a:t>kararı</a:t>
            </a:r>
          </a:p>
          <a:p>
            <a:pPr marL="342900" indent="-342900">
              <a:lnSpc>
                <a:spcPct val="90000"/>
              </a:lnSpc>
              <a:buFont typeface="Arial" pitchFamily="34" charset="0"/>
              <a:buChar char="•"/>
              <a:defRPr/>
            </a:pPr>
            <a:r>
              <a:rPr lang="tr-TR" sz="2400" b="1" dirty="0" smtClean="0"/>
              <a:t>İlgili </a:t>
            </a:r>
            <a:r>
              <a:rPr lang="tr-TR" sz="2400" b="1" dirty="0"/>
              <a:t>yasal dayanakta öngörülen karar alma/yasama </a:t>
            </a:r>
            <a:r>
              <a:rPr lang="tr-TR" sz="2400" b="1" dirty="0" smtClean="0"/>
              <a:t>usulü</a:t>
            </a:r>
          </a:p>
          <a:p>
            <a:pPr marL="342900" indent="-342900">
              <a:lnSpc>
                <a:spcPct val="90000"/>
              </a:lnSpc>
              <a:buFont typeface="Arial" pitchFamily="34" charset="0"/>
              <a:buChar char="•"/>
              <a:defRPr/>
            </a:pPr>
            <a:r>
              <a:rPr lang="tr-TR" sz="2400" b="1" dirty="0" smtClean="0"/>
              <a:t>İlgili </a:t>
            </a:r>
            <a:r>
              <a:rPr lang="tr-TR" sz="2400" b="1" dirty="0"/>
              <a:t>yasal dayanakta öngörülen oylama </a:t>
            </a:r>
            <a:r>
              <a:rPr lang="tr-TR" sz="2400" b="1" dirty="0" smtClean="0"/>
              <a:t>yöntemi</a:t>
            </a:r>
          </a:p>
          <a:p>
            <a:pPr marL="342900" indent="-342900">
              <a:lnSpc>
                <a:spcPct val="90000"/>
              </a:lnSpc>
              <a:buFont typeface="Arial" pitchFamily="34" charset="0"/>
              <a:buChar char="•"/>
              <a:defRPr/>
            </a:pPr>
            <a:r>
              <a:rPr lang="tr-TR" sz="2400" b="1" dirty="0" smtClean="0"/>
              <a:t>Zamanlama </a:t>
            </a:r>
            <a:r>
              <a:rPr lang="tr-TR" sz="2400" b="1" dirty="0"/>
              <a:t>ve uyulması gereken süre sınırının </a:t>
            </a:r>
            <a:r>
              <a:rPr lang="tr-TR" sz="2400" b="1" dirty="0" smtClean="0"/>
              <a:t>varlığı</a:t>
            </a:r>
          </a:p>
          <a:p>
            <a:pPr marL="342900" indent="-342900">
              <a:lnSpc>
                <a:spcPct val="90000"/>
              </a:lnSpc>
              <a:buFont typeface="Arial" pitchFamily="34" charset="0"/>
              <a:buChar char="•"/>
              <a:defRPr/>
            </a:pPr>
            <a:r>
              <a:rPr lang="tr-TR" sz="2400" b="1" dirty="0" smtClean="0"/>
              <a:t>Siyasi</a:t>
            </a:r>
            <a:r>
              <a:rPr lang="tr-TR" sz="2400" b="1" dirty="0"/>
              <a:t>, ekonomik, toplumsal diğer faktörler</a:t>
            </a:r>
          </a:p>
          <a:p>
            <a:pPr lvl="0" eaLnBrk="0" fontAlgn="base" hangingPunct="0">
              <a:lnSpc>
                <a:spcPct val="80000"/>
              </a:lnSpc>
              <a:spcBef>
                <a:spcPct val="20000"/>
              </a:spcBef>
              <a:spcAft>
                <a:spcPct val="0"/>
              </a:spcAft>
            </a:pPr>
            <a:endParaRPr lang="en-US" sz="2400" b="1" kern="0" dirty="0">
              <a:solidFill>
                <a:prstClr val="black"/>
              </a:solidFill>
              <a:latin typeface="Times New Roman"/>
            </a:endParaRPr>
          </a:p>
        </p:txBody>
      </p:sp>
    </p:spTree>
    <p:extLst>
      <p:ext uri="{BB962C8B-B14F-4D97-AF65-F5344CB8AC3E}">
        <p14:creationId xmlns:p14="http://schemas.microsoft.com/office/powerpoint/2010/main" val="280045368"/>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1"/>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9" name="9 Metin kutusu"/>
          <p:cNvSpPr txBox="1"/>
          <p:nvPr/>
        </p:nvSpPr>
        <p:spPr>
          <a:xfrm>
            <a:off x="2200546" y="-18147"/>
            <a:ext cx="4412297" cy="1384995"/>
          </a:xfrm>
          <a:prstGeom prst="rect">
            <a:avLst/>
          </a:prstGeom>
          <a:noFill/>
        </p:spPr>
        <p:txBody>
          <a:bodyPr wrap="none" rtlCol="0">
            <a:spAutoFit/>
          </a:bodyPr>
          <a:lstStyle/>
          <a:p>
            <a:pPr algn="ctr"/>
            <a:endParaRPr lang="tr-TR" sz="2800" b="1" dirty="0" smtClean="0">
              <a:solidFill>
                <a:schemeClr val="tx2"/>
              </a:solidFill>
            </a:endParaRPr>
          </a:p>
          <a:p>
            <a:pPr algn="ctr"/>
            <a:r>
              <a:rPr lang="tr-TR" sz="2800" b="1" dirty="0" smtClean="0">
                <a:solidFill>
                  <a:schemeClr val="tx2"/>
                </a:solidFill>
              </a:rPr>
              <a:t>AB’de Politika Oluşturma ve </a:t>
            </a:r>
          </a:p>
          <a:p>
            <a:pPr algn="ctr"/>
            <a:r>
              <a:rPr lang="tr-TR" sz="2800" b="1" dirty="0" smtClean="0">
                <a:solidFill>
                  <a:schemeClr val="tx2"/>
                </a:solidFill>
              </a:rPr>
              <a:t>Karar Alma Süreçleri</a:t>
            </a:r>
            <a:endParaRPr lang="tr-TR" sz="3600" b="1" dirty="0">
              <a:solidFill>
                <a:schemeClr val="tx2"/>
              </a:solidFill>
            </a:endParaRPr>
          </a:p>
        </p:txBody>
      </p:sp>
      <p:sp>
        <p:nvSpPr>
          <p:cNvPr id="3" name="Dikdörtgen 2"/>
          <p:cNvSpPr/>
          <p:nvPr/>
        </p:nvSpPr>
        <p:spPr>
          <a:xfrm>
            <a:off x="2091878" y="1528401"/>
            <a:ext cx="4572000" cy="3797963"/>
          </a:xfrm>
          <a:prstGeom prst="rect">
            <a:avLst/>
          </a:prstGeom>
        </p:spPr>
        <p:txBody>
          <a:bodyPr>
            <a:spAutoFit/>
          </a:bodyPr>
          <a:lstStyle/>
          <a:p>
            <a:pPr>
              <a:lnSpc>
                <a:spcPct val="80000"/>
              </a:lnSpc>
            </a:pPr>
            <a:endParaRPr lang="tr-TR" sz="2800" b="1" dirty="0" smtClean="0"/>
          </a:p>
          <a:p>
            <a:pPr marL="609600" indent="-609600">
              <a:lnSpc>
                <a:spcPct val="90000"/>
              </a:lnSpc>
              <a:buFont typeface="Wingdings" pitchFamily="2" charset="2"/>
              <a:buChar char="Ø"/>
            </a:pPr>
            <a:r>
              <a:rPr lang="tr-TR" sz="2400" b="1" dirty="0"/>
              <a:t>Olağan Yasama </a:t>
            </a:r>
            <a:r>
              <a:rPr lang="tr-TR" sz="2400" b="1" dirty="0" smtClean="0"/>
              <a:t>Usulü</a:t>
            </a:r>
          </a:p>
          <a:p>
            <a:pPr marL="609600" indent="-609600">
              <a:lnSpc>
                <a:spcPct val="90000"/>
              </a:lnSpc>
              <a:buFont typeface="Wingdings" pitchFamily="2" charset="2"/>
              <a:buChar char="Ø"/>
            </a:pPr>
            <a:r>
              <a:rPr lang="tr-TR" sz="2400" b="1" dirty="0" smtClean="0"/>
              <a:t>Özel </a:t>
            </a:r>
            <a:r>
              <a:rPr lang="tr-TR" sz="2400" b="1" dirty="0"/>
              <a:t>Yasama Usulleri</a:t>
            </a:r>
          </a:p>
          <a:p>
            <a:pPr marL="609600" indent="-609600">
              <a:lnSpc>
                <a:spcPct val="90000"/>
              </a:lnSpc>
              <a:buFont typeface="Wingdings" pitchFamily="2" charset="2"/>
              <a:buAutoNum type="arabicPeriod"/>
            </a:pPr>
            <a:r>
              <a:rPr lang="tr-TR" sz="2400" b="1" dirty="0"/>
              <a:t>Danışma Usulü</a:t>
            </a:r>
          </a:p>
          <a:p>
            <a:pPr marL="609600" indent="-609600">
              <a:lnSpc>
                <a:spcPct val="90000"/>
              </a:lnSpc>
              <a:buFont typeface="Wingdings" pitchFamily="2" charset="2"/>
              <a:buAutoNum type="arabicPeriod"/>
            </a:pPr>
            <a:r>
              <a:rPr lang="tr-TR" sz="2400" b="1" dirty="0"/>
              <a:t>Onay: Muvafakat Usulü</a:t>
            </a:r>
          </a:p>
          <a:p>
            <a:pPr marL="609600" indent="-609600">
              <a:lnSpc>
                <a:spcPct val="90000"/>
              </a:lnSpc>
              <a:buFont typeface="Wingdings" pitchFamily="2" charset="2"/>
              <a:buAutoNum type="arabicPeriod"/>
            </a:pPr>
            <a:r>
              <a:rPr lang="tr-TR" sz="2400" b="1" dirty="0"/>
              <a:t>Bütçenin Onaylanması</a:t>
            </a:r>
          </a:p>
          <a:p>
            <a:pPr marL="609600" indent="-609600">
              <a:lnSpc>
                <a:spcPct val="90000"/>
              </a:lnSpc>
              <a:buFont typeface="Wingdings" pitchFamily="2" charset="2"/>
              <a:buAutoNum type="arabicPeriod"/>
            </a:pPr>
            <a:r>
              <a:rPr lang="tr-TR" sz="2400" b="1" dirty="0"/>
              <a:t>Komisyonun Karar Alma Yetkisi: Delege Edilmiş Tasarruflar ve Uygulama Tasarrufları</a:t>
            </a:r>
          </a:p>
          <a:p>
            <a:pPr lvl="0" eaLnBrk="0" fontAlgn="base" hangingPunct="0">
              <a:lnSpc>
                <a:spcPct val="80000"/>
              </a:lnSpc>
              <a:spcBef>
                <a:spcPct val="20000"/>
              </a:spcBef>
              <a:spcAft>
                <a:spcPct val="0"/>
              </a:spcAft>
            </a:pPr>
            <a:endParaRPr lang="en-US" sz="2400" b="1" kern="0" dirty="0">
              <a:solidFill>
                <a:prstClr val="black"/>
              </a:solidFill>
              <a:latin typeface="Times New Roman"/>
            </a:endParaRPr>
          </a:p>
        </p:txBody>
      </p:sp>
    </p:spTree>
    <p:extLst>
      <p:ext uri="{BB962C8B-B14F-4D97-AF65-F5344CB8AC3E}">
        <p14:creationId xmlns:p14="http://schemas.microsoft.com/office/powerpoint/2010/main" val="2086059420"/>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1"/>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9" name="9 Metin kutusu"/>
          <p:cNvSpPr txBox="1"/>
          <p:nvPr/>
        </p:nvSpPr>
        <p:spPr>
          <a:xfrm>
            <a:off x="2200546" y="-18147"/>
            <a:ext cx="4412297" cy="1384995"/>
          </a:xfrm>
          <a:prstGeom prst="rect">
            <a:avLst/>
          </a:prstGeom>
          <a:noFill/>
        </p:spPr>
        <p:txBody>
          <a:bodyPr wrap="none" rtlCol="0">
            <a:spAutoFit/>
          </a:bodyPr>
          <a:lstStyle/>
          <a:p>
            <a:pPr algn="ctr"/>
            <a:endParaRPr lang="tr-TR" sz="2800" b="1" dirty="0" smtClean="0">
              <a:solidFill>
                <a:schemeClr val="tx2"/>
              </a:solidFill>
            </a:endParaRPr>
          </a:p>
          <a:p>
            <a:pPr algn="ctr"/>
            <a:r>
              <a:rPr lang="tr-TR" sz="2800" b="1" dirty="0" smtClean="0">
                <a:solidFill>
                  <a:schemeClr val="tx2"/>
                </a:solidFill>
              </a:rPr>
              <a:t>AB’de Politika Oluşturma ve </a:t>
            </a:r>
          </a:p>
          <a:p>
            <a:pPr algn="ctr"/>
            <a:r>
              <a:rPr lang="tr-TR" sz="2800" b="1" dirty="0" smtClean="0">
                <a:solidFill>
                  <a:schemeClr val="tx2"/>
                </a:solidFill>
              </a:rPr>
              <a:t>Karar Alma Süreçleri</a:t>
            </a:r>
            <a:endParaRPr lang="tr-TR" sz="3600" b="1" dirty="0">
              <a:solidFill>
                <a:schemeClr val="tx2"/>
              </a:solidFill>
            </a:endParaRPr>
          </a:p>
        </p:txBody>
      </p:sp>
      <p:sp>
        <p:nvSpPr>
          <p:cNvPr id="3" name="Dikdörtgen 2"/>
          <p:cNvSpPr/>
          <p:nvPr/>
        </p:nvSpPr>
        <p:spPr>
          <a:xfrm>
            <a:off x="2091878" y="1528401"/>
            <a:ext cx="4572000" cy="4524315"/>
          </a:xfrm>
          <a:prstGeom prst="rect">
            <a:avLst/>
          </a:prstGeom>
        </p:spPr>
        <p:txBody>
          <a:bodyPr>
            <a:spAutoFit/>
          </a:bodyPr>
          <a:lstStyle/>
          <a:p>
            <a:pPr>
              <a:defRPr/>
            </a:pPr>
            <a:r>
              <a:rPr lang="tr-TR" sz="2400" b="1" dirty="0" smtClean="0"/>
              <a:t>Karar Alma/Yasama Süreçlerinde 3 Siyasi Aktör:</a:t>
            </a:r>
          </a:p>
          <a:p>
            <a:pPr marL="342900" indent="-342900">
              <a:buFont typeface="Wingdings" pitchFamily="2" charset="2"/>
              <a:buChar char="Ø"/>
              <a:defRPr/>
            </a:pPr>
            <a:r>
              <a:rPr lang="tr-TR" sz="2400" b="1" dirty="0" smtClean="0"/>
              <a:t>Komisyon </a:t>
            </a:r>
            <a:r>
              <a:rPr lang="tr-TR" sz="2400" b="1" dirty="0"/>
              <a:t>tarafından öneri </a:t>
            </a:r>
            <a:r>
              <a:rPr lang="tr-TR" sz="2400" b="1" dirty="0" smtClean="0"/>
              <a:t>hazırlanması</a:t>
            </a:r>
          </a:p>
          <a:p>
            <a:pPr marL="342900" indent="-342900">
              <a:buFont typeface="Wingdings" pitchFamily="2" charset="2"/>
              <a:buChar char="Ø"/>
              <a:defRPr/>
            </a:pPr>
            <a:r>
              <a:rPr lang="tr-TR" sz="2400" b="1" dirty="0" smtClean="0"/>
              <a:t>Önerinin Parlamento ve Konsey tarafından karara bağlanması</a:t>
            </a:r>
          </a:p>
          <a:p>
            <a:pPr marL="342900" indent="-342900">
              <a:buFont typeface="Wingdings" pitchFamily="2" charset="2"/>
              <a:buChar char="Ø"/>
              <a:defRPr/>
            </a:pPr>
            <a:r>
              <a:rPr lang="tr-TR" sz="2400" b="1" dirty="0" smtClean="0"/>
              <a:t>Bu süreçte her iki kurumun değişen rollerinin mevcudiyeti</a:t>
            </a:r>
          </a:p>
          <a:p>
            <a:pPr marL="342900" indent="-342900">
              <a:buFont typeface="Wingdings" pitchFamily="2" charset="2"/>
              <a:buChar char="Ø"/>
              <a:defRPr/>
            </a:pPr>
            <a:r>
              <a:rPr lang="tr-TR" sz="2400" b="1" dirty="0" smtClean="0"/>
              <a:t>Olağan yasama usulü altında eşit ortak olarak anlaşarak karar alma ve yasama yapma</a:t>
            </a:r>
            <a:endParaRPr lang="tr-TR" sz="2400" b="1" dirty="0"/>
          </a:p>
          <a:p>
            <a:pPr lvl="0" eaLnBrk="0" fontAlgn="base" hangingPunct="0">
              <a:lnSpc>
                <a:spcPct val="80000"/>
              </a:lnSpc>
              <a:spcBef>
                <a:spcPct val="20000"/>
              </a:spcBef>
              <a:spcAft>
                <a:spcPct val="0"/>
              </a:spcAft>
            </a:pPr>
            <a:endParaRPr lang="en-US" sz="2400" b="1" kern="0" dirty="0">
              <a:solidFill>
                <a:prstClr val="black"/>
              </a:solidFill>
              <a:latin typeface="Times New Roman"/>
            </a:endParaRPr>
          </a:p>
        </p:txBody>
      </p:sp>
    </p:spTree>
    <p:extLst>
      <p:ext uri="{BB962C8B-B14F-4D97-AF65-F5344CB8AC3E}">
        <p14:creationId xmlns:p14="http://schemas.microsoft.com/office/powerpoint/2010/main" val="493668065"/>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1"/>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9" name="9 Metin kutusu"/>
          <p:cNvSpPr txBox="1"/>
          <p:nvPr/>
        </p:nvSpPr>
        <p:spPr>
          <a:xfrm>
            <a:off x="2185127" y="470333"/>
            <a:ext cx="4554645" cy="646331"/>
          </a:xfrm>
          <a:prstGeom prst="rect">
            <a:avLst/>
          </a:prstGeom>
          <a:noFill/>
        </p:spPr>
        <p:txBody>
          <a:bodyPr wrap="none" rtlCol="0">
            <a:spAutoFit/>
          </a:bodyPr>
          <a:lstStyle/>
          <a:p>
            <a:pPr algn="ctr"/>
            <a:r>
              <a:rPr lang="tr-TR" sz="3600" b="1" dirty="0" smtClean="0">
                <a:solidFill>
                  <a:schemeClr val="tx2"/>
                </a:solidFill>
              </a:rPr>
              <a:t>AB’nin Temel Değerleri</a:t>
            </a:r>
            <a:endParaRPr lang="tr-TR" sz="3600" b="1" dirty="0">
              <a:solidFill>
                <a:schemeClr val="tx2"/>
              </a:solidFill>
            </a:endParaRPr>
          </a:p>
        </p:txBody>
      </p:sp>
      <p:sp>
        <p:nvSpPr>
          <p:cNvPr id="4" name="Dikdörtgen 3"/>
          <p:cNvSpPr/>
          <p:nvPr/>
        </p:nvSpPr>
        <p:spPr>
          <a:xfrm>
            <a:off x="2286000" y="1835945"/>
            <a:ext cx="4572000" cy="4216539"/>
          </a:xfrm>
          <a:prstGeom prst="rect">
            <a:avLst/>
          </a:prstGeom>
        </p:spPr>
        <p:txBody>
          <a:bodyPr>
            <a:spAutoFit/>
          </a:bodyPr>
          <a:lstStyle/>
          <a:p>
            <a:pPr lvl="0" eaLnBrk="0" fontAlgn="base" hangingPunct="0">
              <a:lnSpc>
                <a:spcPct val="80000"/>
              </a:lnSpc>
              <a:spcBef>
                <a:spcPct val="20000"/>
              </a:spcBef>
              <a:spcAft>
                <a:spcPct val="0"/>
              </a:spcAft>
            </a:pPr>
            <a:r>
              <a:rPr lang="tr-TR" sz="2000" b="1" kern="0" dirty="0" smtClean="0">
                <a:latin typeface="Times New Roman"/>
              </a:rPr>
              <a:t>AB Antlaşması Madde 2:</a:t>
            </a:r>
          </a:p>
          <a:p>
            <a:pPr marL="342900" lvl="0" indent="-342900" eaLnBrk="0" fontAlgn="base" hangingPunct="0">
              <a:lnSpc>
                <a:spcPct val="80000"/>
              </a:lnSpc>
              <a:spcBef>
                <a:spcPct val="20000"/>
              </a:spcBef>
              <a:spcAft>
                <a:spcPct val="0"/>
              </a:spcAft>
              <a:buFont typeface="Wingdings" pitchFamily="2" charset="2"/>
              <a:buChar char="Ø"/>
            </a:pPr>
            <a:r>
              <a:rPr lang="en-US" sz="2000" b="1" kern="0" dirty="0" smtClean="0">
                <a:latin typeface="Times New Roman"/>
              </a:rPr>
              <a:t>İNSANLIK </a:t>
            </a:r>
            <a:r>
              <a:rPr lang="en-US" sz="2000" b="1" kern="0" dirty="0">
                <a:latin typeface="Times New Roman"/>
              </a:rPr>
              <a:t>ONURU, ÖZGÜRLÜK, DEMOKRASİ, EŞİTLİK, HUKUKUN ÜSTÜNLÜĞÜ VE </a:t>
            </a:r>
            <a:r>
              <a:rPr lang="tr-TR" sz="2000" b="1" kern="0" dirty="0">
                <a:latin typeface="Times New Roman"/>
              </a:rPr>
              <a:t>AZINLIK HAKLARI DA DAHİL </a:t>
            </a:r>
            <a:r>
              <a:rPr lang="en-US" sz="2000" b="1" kern="0" dirty="0">
                <a:latin typeface="Times New Roman"/>
              </a:rPr>
              <a:t>İNSAN HAKLARINA </a:t>
            </a:r>
            <a:r>
              <a:rPr lang="en-US" sz="2000" b="1" kern="0" dirty="0" smtClean="0">
                <a:latin typeface="Times New Roman"/>
              </a:rPr>
              <a:t>SAYGI</a:t>
            </a:r>
            <a:endParaRPr lang="tr-TR" sz="2000" b="1" kern="0" dirty="0" smtClean="0">
              <a:latin typeface="Times New Roman"/>
            </a:endParaRPr>
          </a:p>
          <a:p>
            <a:pPr marL="342900" lvl="0" indent="-342900" eaLnBrk="0" fontAlgn="base" hangingPunct="0">
              <a:lnSpc>
                <a:spcPct val="80000"/>
              </a:lnSpc>
              <a:spcBef>
                <a:spcPct val="20000"/>
              </a:spcBef>
              <a:spcAft>
                <a:spcPct val="0"/>
              </a:spcAft>
              <a:buFont typeface="Wingdings" pitchFamily="2" charset="2"/>
              <a:buChar char="Ø"/>
            </a:pPr>
            <a:r>
              <a:rPr lang="en-US" sz="2000" b="1" kern="0" dirty="0" smtClean="0">
                <a:latin typeface="Times New Roman"/>
              </a:rPr>
              <a:t>AYRICA </a:t>
            </a:r>
            <a:r>
              <a:rPr lang="en-US" sz="2000" b="1" kern="0" dirty="0">
                <a:latin typeface="Times New Roman"/>
              </a:rPr>
              <a:t>ÇOĞULCULUK, HOŞGÖRÜ, ADALET, DAYANIŞMA VE AYRIM</a:t>
            </a:r>
            <a:r>
              <a:rPr lang="tr-TR" sz="2000" b="1" kern="0" dirty="0">
                <a:latin typeface="Times New Roman"/>
              </a:rPr>
              <a:t>CILIKLA MÜCADELE, KADIN-ERKEK EŞİTLİĞİ </a:t>
            </a:r>
            <a:r>
              <a:rPr lang="en-US" sz="2000" b="1" kern="0" dirty="0">
                <a:latin typeface="Times New Roman"/>
              </a:rPr>
              <a:t>İLKELERİ ÜZERİNE İNŞA EDİLMİŞ BİR </a:t>
            </a:r>
            <a:r>
              <a:rPr lang="en-US" sz="2000" b="1" kern="0" dirty="0" smtClean="0">
                <a:latin typeface="Times New Roman"/>
              </a:rPr>
              <a:t>TOPLUM</a:t>
            </a:r>
            <a:endParaRPr lang="tr-TR" sz="2000" b="1" kern="0" dirty="0" smtClean="0">
              <a:latin typeface="Times New Roman"/>
            </a:endParaRPr>
          </a:p>
          <a:p>
            <a:pPr marL="342900" lvl="0" indent="-342900" eaLnBrk="0" fontAlgn="base" hangingPunct="0">
              <a:lnSpc>
                <a:spcPct val="80000"/>
              </a:lnSpc>
              <a:spcBef>
                <a:spcPct val="20000"/>
              </a:spcBef>
              <a:spcAft>
                <a:spcPct val="0"/>
              </a:spcAft>
              <a:buFont typeface="Wingdings" pitchFamily="2" charset="2"/>
              <a:buChar char="Ø"/>
            </a:pPr>
            <a:r>
              <a:rPr lang="tr-TR" sz="2000" b="1" kern="0" dirty="0" smtClean="0">
                <a:latin typeface="Times New Roman"/>
              </a:rPr>
              <a:t>EVRENSEL DEĞERLERİN AVRUPA ÖZELİNDE İFADESİ VE YANSIMASI</a:t>
            </a:r>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1"/>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9" name="9 Metin kutusu"/>
          <p:cNvSpPr txBox="1"/>
          <p:nvPr/>
        </p:nvSpPr>
        <p:spPr>
          <a:xfrm>
            <a:off x="2185127" y="470333"/>
            <a:ext cx="4554645" cy="646331"/>
          </a:xfrm>
          <a:prstGeom prst="rect">
            <a:avLst/>
          </a:prstGeom>
          <a:noFill/>
        </p:spPr>
        <p:txBody>
          <a:bodyPr wrap="none" rtlCol="0">
            <a:spAutoFit/>
          </a:bodyPr>
          <a:lstStyle/>
          <a:p>
            <a:pPr algn="ctr"/>
            <a:r>
              <a:rPr lang="tr-TR" sz="3600" b="1" dirty="0" smtClean="0">
                <a:solidFill>
                  <a:schemeClr val="tx2"/>
                </a:solidFill>
              </a:rPr>
              <a:t>AB’nin Temel Değerleri</a:t>
            </a:r>
            <a:endParaRPr lang="tr-TR" sz="3600" b="1" dirty="0">
              <a:solidFill>
                <a:schemeClr val="tx2"/>
              </a:solidFill>
            </a:endParaRPr>
          </a:p>
        </p:txBody>
      </p:sp>
      <p:sp>
        <p:nvSpPr>
          <p:cNvPr id="4" name="Dikdörtgen 3"/>
          <p:cNvSpPr/>
          <p:nvPr/>
        </p:nvSpPr>
        <p:spPr>
          <a:xfrm>
            <a:off x="2286000" y="1573823"/>
            <a:ext cx="4572000" cy="5176802"/>
          </a:xfrm>
          <a:prstGeom prst="rect">
            <a:avLst/>
          </a:prstGeom>
        </p:spPr>
        <p:txBody>
          <a:bodyPr>
            <a:spAutoFit/>
          </a:bodyPr>
          <a:lstStyle/>
          <a:p>
            <a:pPr lvl="0" eaLnBrk="0" fontAlgn="base" hangingPunct="0">
              <a:lnSpc>
                <a:spcPct val="80000"/>
              </a:lnSpc>
              <a:spcBef>
                <a:spcPct val="20000"/>
              </a:spcBef>
              <a:spcAft>
                <a:spcPct val="0"/>
              </a:spcAft>
            </a:pPr>
            <a:r>
              <a:rPr lang="tr-TR" sz="2800" b="1" kern="0" dirty="0" smtClean="0">
                <a:latin typeface="Times New Roman"/>
              </a:rPr>
              <a:t>AB’nin Temel Değerlerinin Üyelik Kriterleri ile İlişkisi:</a:t>
            </a:r>
          </a:p>
          <a:p>
            <a:pPr marL="342900" lvl="0" indent="-342900" eaLnBrk="0" fontAlgn="base" hangingPunct="0">
              <a:lnSpc>
                <a:spcPct val="80000"/>
              </a:lnSpc>
              <a:spcBef>
                <a:spcPct val="20000"/>
              </a:spcBef>
              <a:spcAft>
                <a:spcPct val="0"/>
              </a:spcAft>
              <a:buFont typeface="Wingdings" pitchFamily="2" charset="2"/>
              <a:buChar char="Ø"/>
            </a:pPr>
            <a:r>
              <a:rPr lang="tr-TR" sz="2800" b="1" kern="0" dirty="0" smtClean="0">
                <a:latin typeface="Times New Roman"/>
              </a:rPr>
              <a:t>Kopenhag Kriterlerinin geliştirilmiş versiyonu</a:t>
            </a:r>
          </a:p>
          <a:p>
            <a:pPr marL="342900" lvl="0" indent="-342900" eaLnBrk="0" fontAlgn="base" hangingPunct="0">
              <a:lnSpc>
                <a:spcPct val="80000"/>
              </a:lnSpc>
              <a:spcBef>
                <a:spcPct val="20000"/>
              </a:spcBef>
              <a:spcAft>
                <a:spcPct val="0"/>
              </a:spcAft>
              <a:buFont typeface="Wingdings" pitchFamily="2" charset="2"/>
              <a:buChar char="Ø"/>
            </a:pPr>
            <a:r>
              <a:rPr lang="tr-TR" sz="2800" b="1" kern="0" dirty="0" smtClean="0">
                <a:latin typeface="Times New Roman"/>
              </a:rPr>
              <a:t>AB’ye üyelik için «Avrupalı» olmanın yanı sıra söz konusu değerleri benimseme ve ilerletmeyi taahhüt etme gereği</a:t>
            </a:r>
          </a:p>
          <a:p>
            <a:pPr marL="342900" lvl="0" indent="-342900" eaLnBrk="0" fontAlgn="base" hangingPunct="0">
              <a:lnSpc>
                <a:spcPct val="80000"/>
              </a:lnSpc>
              <a:spcBef>
                <a:spcPct val="20000"/>
              </a:spcBef>
              <a:spcAft>
                <a:spcPct val="0"/>
              </a:spcAft>
              <a:buFont typeface="Wingdings" pitchFamily="2" charset="2"/>
              <a:buChar char="Ø"/>
            </a:pPr>
            <a:r>
              <a:rPr lang="tr-TR" sz="2800" b="1" kern="0" dirty="0" smtClean="0">
                <a:latin typeface="Times New Roman"/>
              </a:rPr>
              <a:t>AB’nin değerlerinin sürekli ve ağır ihlali halinde üyelik haklarının ya da adaylık sürecinin askıya alınması ihtimali</a:t>
            </a:r>
            <a:endParaRPr lang="en-US" sz="2800" b="1" kern="0" dirty="0">
              <a:latin typeface="Times New Roman"/>
            </a:endParaRPr>
          </a:p>
        </p:txBody>
      </p:sp>
    </p:spTree>
    <p:extLst>
      <p:ext uri="{BB962C8B-B14F-4D97-AF65-F5344CB8AC3E}">
        <p14:creationId xmlns:p14="http://schemas.microsoft.com/office/powerpoint/2010/main" val="2060245705"/>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1"/>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9" name="9 Metin kutusu"/>
          <p:cNvSpPr txBox="1"/>
          <p:nvPr/>
        </p:nvSpPr>
        <p:spPr>
          <a:xfrm>
            <a:off x="2178750" y="470333"/>
            <a:ext cx="4567405" cy="646331"/>
          </a:xfrm>
          <a:prstGeom prst="rect">
            <a:avLst/>
          </a:prstGeom>
          <a:noFill/>
        </p:spPr>
        <p:txBody>
          <a:bodyPr wrap="none" rtlCol="0">
            <a:spAutoFit/>
          </a:bodyPr>
          <a:lstStyle/>
          <a:p>
            <a:pPr algn="ctr"/>
            <a:r>
              <a:rPr lang="tr-TR" sz="3600" b="1" dirty="0" smtClean="0">
                <a:solidFill>
                  <a:schemeClr val="tx2"/>
                </a:solidFill>
              </a:rPr>
              <a:t>AB’nin Temel Hedefleri</a:t>
            </a:r>
            <a:endParaRPr lang="tr-TR" sz="3600" b="1" dirty="0">
              <a:solidFill>
                <a:schemeClr val="tx2"/>
              </a:solidFill>
            </a:endParaRPr>
          </a:p>
        </p:txBody>
      </p:sp>
      <p:sp>
        <p:nvSpPr>
          <p:cNvPr id="3" name="Dikdörtgen 2"/>
          <p:cNvSpPr/>
          <p:nvPr/>
        </p:nvSpPr>
        <p:spPr>
          <a:xfrm>
            <a:off x="2311048" y="1517192"/>
            <a:ext cx="4572000" cy="5336846"/>
          </a:xfrm>
          <a:prstGeom prst="rect">
            <a:avLst/>
          </a:prstGeom>
        </p:spPr>
        <p:txBody>
          <a:bodyPr>
            <a:spAutoFit/>
          </a:bodyPr>
          <a:lstStyle/>
          <a:p>
            <a:pPr marL="457200" lvl="0" indent="-457200" eaLnBrk="0" fontAlgn="base" hangingPunct="0">
              <a:lnSpc>
                <a:spcPct val="80000"/>
              </a:lnSpc>
              <a:spcBef>
                <a:spcPct val="20000"/>
              </a:spcBef>
              <a:spcAft>
                <a:spcPct val="0"/>
              </a:spcAft>
              <a:buFont typeface="Wingdings" pitchFamily="2" charset="2"/>
              <a:buChar char="Ø"/>
            </a:pPr>
            <a:r>
              <a:rPr lang="tr-TR" sz="2400" b="1" kern="0" dirty="0" smtClean="0">
                <a:solidFill>
                  <a:prstClr val="black"/>
                </a:solidFill>
                <a:latin typeface="Times New Roman"/>
              </a:rPr>
              <a:t>Sıradan bir uluslararası örgütün ve bir işbirliği modelinin ötesinde…</a:t>
            </a:r>
          </a:p>
          <a:p>
            <a:pPr marL="457200" lvl="0" indent="-457200" eaLnBrk="0" fontAlgn="base" hangingPunct="0">
              <a:lnSpc>
                <a:spcPct val="80000"/>
              </a:lnSpc>
              <a:spcBef>
                <a:spcPct val="20000"/>
              </a:spcBef>
              <a:spcAft>
                <a:spcPct val="0"/>
              </a:spcAft>
              <a:buFont typeface="Wingdings" pitchFamily="2" charset="2"/>
              <a:buChar char="Ø"/>
            </a:pPr>
            <a:r>
              <a:rPr lang="tr-TR" sz="2400" b="1" kern="0" dirty="0" smtClean="0">
                <a:solidFill>
                  <a:prstClr val="black"/>
                </a:solidFill>
                <a:latin typeface="Times New Roman"/>
              </a:rPr>
              <a:t>Avrupa halkları (ve devletleri) arasında gittikçe yakınlaşan bir birlik kurma girişimi</a:t>
            </a:r>
          </a:p>
          <a:p>
            <a:pPr marL="342900" lvl="0" indent="-342900" eaLnBrk="0" fontAlgn="base" hangingPunct="0">
              <a:lnSpc>
                <a:spcPct val="80000"/>
              </a:lnSpc>
              <a:spcBef>
                <a:spcPct val="20000"/>
              </a:spcBef>
              <a:spcAft>
                <a:spcPct val="0"/>
              </a:spcAft>
              <a:buFont typeface="Wingdings" pitchFamily="2" charset="2"/>
              <a:buChar char="§"/>
            </a:pPr>
            <a:r>
              <a:rPr lang="tr-TR" sz="2400" b="1" kern="0" dirty="0" smtClean="0">
                <a:solidFill>
                  <a:prstClr val="black"/>
                </a:solidFill>
                <a:latin typeface="Times New Roman"/>
              </a:rPr>
              <a:t>İlk adımları ekonomik alanda atılsa da nihai hedefi bir siyasi bütünleşme</a:t>
            </a:r>
          </a:p>
          <a:p>
            <a:pPr marL="342900" lvl="0" indent="-342900" eaLnBrk="0" fontAlgn="base" hangingPunct="0">
              <a:lnSpc>
                <a:spcPct val="80000"/>
              </a:lnSpc>
              <a:spcBef>
                <a:spcPct val="20000"/>
              </a:spcBef>
              <a:spcAft>
                <a:spcPct val="0"/>
              </a:spcAft>
              <a:buFont typeface="Wingdings" pitchFamily="2" charset="2"/>
              <a:buChar char="§"/>
            </a:pPr>
            <a:r>
              <a:rPr lang="tr-TR" sz="2400" b="1" kern="0" dirty="0" smtClean="0">
                <a:solidFill>
                  <a:prstClr val="black"/>
                </a:solidFill>
                <a:latin typeface="Times New Roman"/>
              </a:rPr>
              <a:t>Sadece devletleri </a:t>
            </a:r>
            <a:r>
              <a:rPr lang="tr-TR" sz="2400" b="1" kern="0" dirty="0" err="1" smtClean="0">
                <a:solidFill>
                  <a:prstClr val="black"/>
                </a:solidFill>
                <a:latin typeface="Times New Roman"/>
              </a:rPr>
              <a:t>biraraya</a:t>
            </a:r>
            <a:r>
              <a:rPr lang="tr-TR" sz="2400" b="1" kern="0" dirty="0" smtClean="0">
                <a:solidFill>
                  <a:prstClr val="black"/>
                </a:solidFill>
                <a:latin typeface="Times New Roman"/>
              </a:rPr>
              <a:t> getiren bir işbirliği modeli olmanın ötesinde, üye devletler ve vatandaşları arasında yeni bir birlikte yaşama, ortak gelecek kurma, siyasi yapı oluşturma denemesi</a:t>
            </a:r>
            <a:endParaRPr lang="en-US" sz="2400" b="1" kern="0" dirty="0">
              <a:solidFill>
                <a:prstClr val="black"/>
              </a:solidFill>
              <a:latin typeface="Times New Roman"/>
            </a:endParaRPr>
          </a:p>
        </p:txBody>
      </p:sp>
    </p:spTree>
    <p:extLst>
      <p:ext uri="{BB962C8B-B14F-4D97-AF65-F5344CB8AC3E}">
        <p14:creationId xmlns:p14="http://schemas.microsoft.com/office/powerpoint/2010/main" val="228201215"/>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1"/>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9" name="9 Metin kutusu"/>
          <p:cNvSpPr txBox="1"/>
          <p:nvPr/>
        </p:nvSpPr>
        <p:spPr>
          <a:xfrm>
            <a:off x="2216324" y="470333"/>
            <a:ext cx="4492255" cy="646331"/>
          </a:xfrm>
          <a:prstGeom prst="rect">
            <a:avLst/>
          </a:prstGeom>
          <a:noFill/>
        </p:spPr>
        <p:txBody>
          <a:bodyPr wrap="none" rtlCol="0">
            <a:spAutoFit/>
          </a:bodyPr>
          <a:lstStyle/>
          <a:p>
            <a:pPr algn="ctr"/>
            <a:r>
              <a:rPr lang="tr-TR" sz="3600" b="1" dirty="0" smtClean="0">
                <a:solidFill>
                  <a:schemeClr val="tx2"/>
                </a:solidFill>
              </a:rPr>
              <a:t>AB’nin Temel Amaçları</a:t>
            </a:r>
            <a:endParaRPr lang="tr-TR" sz="3600" b="1" dirty="0">
              <a:solidFill>
                <a:schemeClr val="tx2"/>
              </a:solidFill>
            </a:endParaRPr>
          </a:p>
        </p:txBody>
      </p:sp>
      <p:sp>
        <p:nvSpPr>
          <p:cNvPr id="3" name="Dikdörtgen 2"/>
          <p:cNvSpPr/>
          <p:nvPr/>
        </p:nvSpPr>
        <p:spPr>
          <a:xfrm>
            <a:off x="2160560" y="1524171"/>
            <a:ext cx="4572000" cy="5336846"/>
          </a:xfrm>
          <a:prstGeom prst="rect">
            <a:avLst/>
          </a:prstGeom>
        </p:spPr>
        <p:txBody>
          <a:bodyPr>
            <a:spAutoFit/>
          </a:bodyPr>
          <a:lstStyle/>
          <a:p>
            <a:pPr marL="457200" lvl="0" indent="-457200" eaLnBrk="0" fontAlgn="base" hangingPunct="0">
              <a:lnSpc>
                <a:spcPct val="80000"/>
              </a:lnSpc>
              <a:spcBef>
                <a:spcPct val="20000"/>
              </a:spcBef>
              <a:spcAft>
                <a:spcPct val="0"/>
              </a:spcAft>
              <a:buFont typeface="Wingdings" pitchFamily="2" charset="2"/>
              <a:buChar char="Ø"/>
            </a:pPr>
            <a:r>
              <a:rPr lang="tr-TR" sz="2400" b="1" kern="0" dirty="0" smtClean="0">
                <a:solidFill>
                  <a:prstClr val="black"/>
                </a:solidFill>
                <a:latin typeface="Times New Roman"/>
              </a:rPr>
              <a:t>Barışı, kendi değerlerini ve halklarının refahını ileriye götürmek</a:t>
            </a:r>
          </a:p>
          <a:p>
            <a:pPr marL="457200" lvl="0" indent="-457200" eaLnBrk="0" fontAlgn="base" hangingPunct="0">
              <a:lnSpc>
                <a:spcPct val="80000"/>
              </a:lnSpc>
              <a:spcBef>
                <a:spcPct val="20000"/>
              </a:spcBef>
              <a:spcAft>
                <a:spcPct val="0"/>
              </a:spcAft>
              <a:buFont typeface="Wingdings" pitchFamily="2" charset="2"/>
              <a:buChar char="Ø"/>
            </a:pPr>
            <a:r>
              <a:rPr lang="tr-TR" sz="2400" b="1" kern="0" dirty="0" smtClean="0">
                <a:solidFill>
                  <a:prstClr val="black"/>
                </a:solidFill>
                <a:latin typeface="Times New Roman"/>
              </a:rPr>
              <a:t>Bu amaçlara hizmet edecek ve onları destekleyecek biçimde:</a:t>
            </a:r>
          </a:p>
          <a:p>
            <a:pPr marL="457200" lvl="0" indent="-457200" eaLnBrk="0" fontAlgn="base" hangingPunct="0">
              <a:lnSpc>
                <a:spcPct val="80000"/>
              </a:lnSpc>
              <a:spcBef>
                <a:spcPct val="20000"/>
              </a:spcBef>
              <a:spcAft>
                <a:spcPct val="0"/>
              </a:spcAft>
              <a:buFont typeface="+mj-lt"/>
              <a:buAutoNum type="arabicPeriod"/>
            </a:pPr>
            <a:r>
              <a:rPr lang="tr-TR" sz="2400" b="1" kern="0" dirty="0" smtClean="0">
                <a:solidFill>
                  <a:prstClr val="black"/>
                </a:solidFill>
                <a:latin typeface="Times New Roman"/>
              </a:rPr>
              <a:t>Bir «Özgürlük, Güvenlik ve Adalet Alanı» kurmak</a:t>
            </a:r>
          </a:p>
          <a:p>
            <a:pPr marL="457200" lvl="0" indent="-457200" eaLnBrk="0" fontAlgn="base" hangingPunct="0">
              <a:lnSpc>
                <a:spcPct val="80000"/>
              </a:lnSpc>
              <a:spcBef>
                <a:spcPct val="20000"/>
              </a:spcBef>
              <a:spcAft>
                <a:spcPct val="0"/>
              </a:spcAft>
              <a:buFont typeface="+mj-lt"/>
              <a:buAutoNum type="arabicPeriod"/>
            </a:pPr>
            <a:r>
              <a:rPr lang="tr-TR" sz="2400" b="1" kern="0" dirty="0" smtClean="0">
                <a:solidFill>
                  <a:prstClr val="black"/>
                </a:solidFill>
                <a:latin typeface="Times New Roman"/>
              </a:rPr>
              <a:t>Bir </a:t>
            </a:r>
            <a:r>
              <a:rPr lang="tr-TR" sz="2400" b="1" kern="0" dirty="0">
                <a:solidFill>
                  <a:prstClr val="black"/>
                </a:solidFill>
                <a:latin typeface="Times New Roman"/>
              </a:rPr>
              <a:t>İ</a:t>
            </a:r>
            <a:r>
              <a:rPr lang="tr-TR" sz="2400" b="1" kern="0" dirty="0" smtClean="0">
                <a:solidFill>
                  <a:prstClr val="black"/>
                </a:solidFill>
                <a:latin typeface="Times New Roman"/>
              </a:rPr>
              <a:t>ç Pazar Kurmak: çevrenin korunması, sürdürülebilir kalkınma, ayrımcılıkla mücadele, sosyal adalet ve her türlü dayanışma üzerine inşa edilmiş bir sosyal piyasa ekonomisi uygulamak, kültürel ve dilsel çeşitliliği desteklemek</a:t>
            </a:r>
            <a:endParaRPr lang="en-US" sz="2400" b="1" kern="0" dirty="0">
              <a:solidFill>
                <a:prstClr val="black"/>
              </a:solidFill>
              <a:latin typeface="Times New Roman"/>
            </a:endParaRPr>
          </a:p>
        </p:txBody>
      </p:sp>
    </p:spTree>
    <p:extLst>
      <p:ext uri="{BB962C8B-B14F-4D97-AF65-F5344CB8AC3E}">
        <p14:creationId xmlns:p14="http://schemas.microsoft.com/office/powerpoint/2010/main" val="764784868"/>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1"/>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9" name="9 Metin kutusu"/>
          <p:cNvSpPr txBox="1"/>
          <p:nvPr/>
        </p:nvSpPr>
        <p:spPr>
          <a:xfrm>
            <a:off x="2216324" y="470333"/>
            <a:ext cx="4492255" cy="646331"/>
          </a:xfrm>
          <a:prstGeom prst="rect">
            <a:avLst/>
          </a:prstGeom>
          <a:noFill/>
        </p:spPr>
        <p:txBody>
          <a:bodyPr wrap="none" rtlCol="0">
            <a:spAutoFit/>
          </a:bodyPr>
          <a:lstStyle/>
          <a:p>
            <a:pPr algn="ctr"/>
            <a:r>
              <a:rPr lang="tr-TR" sz="3600" b="1" dirty="0" smtClean="0">
                <a:solidFill>
                  <a:schemeClr val="tx2"/>
                </a:solidFill>
              </a:rPr>
              <a:t>AB’nin Temel Amaçları</a:t>
            </a:r>
            <a:endParaRPr lang="tr-TR" sz="3600" b="1" dirty="0">
              <a:solidFill>
                <a:schemeClr val="tx2"/>
              </a:solidFill>
            </a:endParaRPr>
          </a:p>
        </p:txBody>
      </p:sp>
      <p:sp>
        <p:nvSpPr>
          <p:cNvPr id="3" name="Dikdörtgen 2"/>
          <p:cNvSpPr/>
          <p:nvPr/>
        </p:nvSpPr>
        <p:spPr>
          <a:xfrm>
            <a:off x="2160560" y="1524171"/>
            <a:ext cx="4572000" cy="2825389"/>
          </a:xfrm>
          <a:prstGeom prst="rect">
            <a:avLst/>
          </a:prstGeom>
        </p:spPr>
        <p:txBody>
          <a:bodyPr>
            <a:spAutoFit/>
          </a:bodyPr>
          <a:lstStyle/>
          <a:p>
            <a:pPr lvl="0" eaLnBrk="0" fontAlgn="base" hangingPunct="0">
              <a:lnSpc>
                <a:spcPct val="80000"/>
              </a:lnSpc>
              <a:spcBef>
                <a:spcPct val="20000"/>
              </a:spcBef>
              <a:spcAft>
                <a:spcPct val="0"/>
              </a:spcAft>
            </a:pPr>
            <a:r>
              <a:rPr lang="tr-TR" sz="2400" b="1" kern="0" dirty="0" smtClean="0">
                <a:solidFill>
                  <a:prstClr val="black"/>
                </a:solidFill>
                <a:latin typeface="Times New Roman"/>
              </a:rPr>
              <a:t>3. Para birimi Avro olan bir «Ekonomik ve Parasal Birlik» kurmak</a:t>
            </a:r>
          </a:p>
          <a:p>
            <a:pPr lvl="0" eaLnBrk="0" fontAlgn="base" hangingPunct="0">
              <a:lnSpc>
                <a:spcPct val="80000"/>
              </a:lnSpc>
              <a:spcBef>
                <a:spcPct val="20000"/>
              </a:spcBef>
              <a:spcAft>
                <a:spcPct val="0"/>
              </a:spcAft>
            </a:pPr>
            <a:r>
              <a:rPr lang="tr-TR" sz="2400" b="1" kern="0" dirty="0" smtClean="0">
                <a:solidFill>
                  <a:prstClr val="black"/>
                </a:solidFill>
                <a:latin typeface="Times New Roman"/>
              </a:rPr>
              <a:t>4. Dış dünya ile kendi değer ve çıkarlarını koruyup destekleyeceği, ilke ve değerler üzerine kurulu ilişkiler ve bu kapsamda bir dış politika oluşturmak ve uygulamak</a:t>
            </a:r>
            <a:endParaRPr lang="en-US" sz="2400" b="1" kern="0" dirty="0">
              <a:solidFill>
                <a:prstClr val="black"/>
              </a:solidFill>
              <a:latin typeface="Times New Roman"/>
            </a:endParaRPr>
          </a:p>
        </p:txBody>
      </p:sp>
    </p:spTree>
    <p:extLst>
      <p:ext uri="{BB962C8B-B14F-4D97-AF65-F5344CB8AC3E}">
        <p14:creationId xmlns:p14="http://schemas.microsoft.com/office/powerpoint/2010/main" val="1308661218"/>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1"/>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9" name="9 Metin kutusu"/>
          <p:cNvSpPr txBox="1"/>
          <p:nvPr/>
        </p:nvSpPr>
        <p:spPr>
          <a:xfrm>
            <a:off x="2541578" y="470333"/>
            <a:ext cx="3841757" cy="954107"/>
          </a:xfrm>
          <a:prstGeom prst="rect">
            <a:avLst/>
          </a:prstGeom>
          <a:noFill/>
        </p:spPr>
        <p:txBody>
          <a:bodyPr wrap="none" rtlCol="0">
            <a:spAutoFit/>
          </a:bodyPr>
          <a:lstStyle/>
          <a:p>
            <a:pPr algn="ctr"/>
            <a:r>
              <a:rPr lang="tr-TR" sz="2800" b="1" dirty="0" smtClean="0">
                <a:solidFill>
                  <a:schemeClr val="tx2"/>
                </a:solidFill>
              </a:rPr>
              <a:t>AB’nin Temel Politika ve </a:t>
            </a:r>
          </a:p>
          <a:p>
            <a:pPr algn="ctr"/>
            <a:r>
              <a:rPr lang="tr-TR" sz="2800" b="1" dirty="0" smtClean="0">
                <a:solidFill>
                  <a:schemeClr val="tx2"/>
                </a:solidFill>
              </a:rPr>
              <a:t>Düzenleme Konuları</a:t>
            </a:r>
            <a:endParaRPr lang="tr-TR" sz="2800" b="1" dirty="0">
              <a:solidFill>
                <a:schemeClr val="tx2"/>
              </a:solidFill>
            </a:endParaRPr>
          </a:p>
        </p:txBody>
      </p:sp>
      <p:sp>
        <p:nvSpPr>
          <p:cNvPr id="3" name="Dikdörtgen 2"/>
          <p:cNvSpPr/>
          <p:nvPr/>
        </p:nvSpPr>
        <p:spPr>
          <a:xfrm>
            <a:off x="2160560" y="1524171"/>
            <a:ext cx="4572000" cy="4893647"/>
          </a:xfrm>
          <a:prstGeom prst="rect">
            <a:avLst/>
          </a:prstGeom>
        </p:spPr>
        <p:txBody>
          <a:bodyPr>
            <a:spAutoFit/>
          </a:bodyPr>
          <a:lstStyle/>
          <a:p>
            <a:pPr lvl="1">
              <a:lnSpc>
                <a:spcPct val="80000"/>
              </a:lnSpc>
            </a:pPr>
            <a:r>
              <a:rPr lang="tr-TR" sz="2000" b="1" dirty="0"/>
              <a:t>AB ANTLAŞMASI MADDE 4</a:t>
            </a:r>
          </a:p>
          <a:p>
            <a:pPr lvl="1">
              <a:lnSpc>
                <a:spcPct val="80000"/>
              </a:lnSpc>
              <a:buFont typeface="Calibri" pitchFamily="34" charset="0"/>
              <a:buAutoNum type="arabicPeriod"/>
            </a:pPr>
            <a:r>
              <a:rPr lang="tr-TR" sz="2000" b="1" dirty="0"/>
              <a:t>Madde 5 uyarınca, Antlaşmalar ile Birliğe verilmemiş yetkiler Üye Devletlere aittir.</a:t>
            </a:r>
          </a:p>
          <a:p>
            <a:pPr lvl="1">
              <a:lnSpc>
                <a:spcPct val="80000"/>
              </a:lnSpc>
              <a:buFont typeface="Calibri" pitchFamily="34" charset="0"/>
              <a:buAutoNum type="arabicPeriod"/>
            </a:pPr>
            <a:r>
              <a:rPr lang="tr-TR" sz="2000" b="1" dirty="0"/>
              <a:t>Birlik, Üye Devletlerin Antlaşmalar önündeki eşitliğine ve bölgesel ve yerel özerk yönetimler de dahil, anayasal ve siyasal temel yapılarında mündemiç ulusal kimliklerine saygı gösterir. Birlik, ülke bütünlüğünün teminat altına alınması, kamu düzeninin muhafaza edilmesi ve ulusal güvenliğin korunması da dahil, Devletin temel işlevlerine saygı gösterir. Özellikle ulusal güvenlik, her </a:t>
            </a:r>
            <a:r>
              <a:rPr lang="tr-TR" sz="2000" b="1" dirty="0">
                <a:latin typeface="Arial" charset="0"/>
              </a:rPr>
              <a:t>Ü</a:t>
            </a:r>
            <a:r>
              <a:rPr lang="tr-TR" sz="2000" b="1" dirty="0"/>
              <a:t>ye Devletin münhasır sorumluluğunda kalmaya devam eder.</a:t>
            </a:r>
          </a:p>
          <a:p>
            <a:pPr lvl="0" eaLnBrk="0" fontAlgn="base" hangingPunct="0">
              <a:lnSpc>
                <a:spcPct val="80000"/>
              </a:lnSpc>
              <a:spcBef>
                <a:spcPct val="20000"/>
              </a:spcBef>
              <a:spcAft>
                <a:spcPct val="0"/>
              </a:spcAft>
            </a:pPr>
            <a:endParaRPr lang="en-US" sz="2400" b="1" kern="0" dirty="0">
              <a:solidFill>
                <a:prstClr val="black"/>
              </a:solidFill>
              <a:latin typeface="Times New Roman"/>
            </a:endParaRPr>
          </a:p>
        </p:txBody>
      </p:sp>
    </p:spTree>
    <p:extLst>
      <p:ext uri="{BB962C8B-B14F-4D97-AF65-F5344CB8AC3E}">
        <p14:creationId xmlns:p14="http://schemas.microsoft.com/office/powerpoint/2010/main" val="965249676"/>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1"/>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9" name="9 Metin kutusu"/>
          <p:cNvSpPr txBox="1"/>
          <p:nvPr/>
        </p:nvSpPr>
        <p:spPr>
          <a:xfrm>
            <a:off x="2485808" y="-18147"/>
            <a:ext cx="3841757" cy="1508105"/>
          </a:xfrm>
          <a:prstGeom prst="rect">
            <a:avLst/>
          </a:prstGeom>
          <a:noFill/>
        </p:spPr>
        <p:txBody>
          <a:bodyPr wrap="none" rtlCol="0">
            <a:spAutoFit/>
          </a:bodyPr>
          <a:lstStyle/>
          <a:p>
            <a:pPr algn="ctr"/>
            <a:r>
              <a:rPr lang="tr-TR" sz="2800" b="1" dirty="0">
                <a:solidFill>
                  <a:schemeClr val="tx2"/>
                </a:solidFill>
              </a:rPr>
              <a:t>AB’nin Temel Politika ve </a:t>
            </a:r>
          </a:p>
          <a:p>
            <a:pPr algn="ctr"/>
            <a:r>
              <a:rPr lang="tr-TR" sz="2800" b="1" dirty="0">
                <a:solidFill>
                  <a:schemeClr val="tx2"/>
                </a:solidFill>
              </a:rPr>
              <a:t>Düzenleme Konuları</a:t>
            </a:r>
          </a:p>
          <a:p>
            <a:pPr algn="ctr"/>
            <a:endParaRPr lang="tr-TR" sz="3600" b="1" dirty="0">
              <a:solidFill>
                <a:schemeClr val="tx2"/>
              </a:solidFill>
            </a:endParaRPr>
          </a:p>
        </p:txBody>
      </p:sp>
      <p:sp>
        <p:nvSpPr>
          <p:cNvPr id="3" name="Dikdörtgen 2"/>
          <p:cNvSpPr/>
          <p:nvPr/>
        </p:nvSpPr>
        <p:spPr>
          <a:xfrm>
            <a:off x="2120686" y="1238804"/>
            <a:ext cx="4572000" cy="5570756"/>
          </a:xfrm>
          <a:prstGeom prst="rect">
            <a:avLst/>
          </a:prstGeom>
        </p:spPr>
        <p:txBody>
          <a:bodyPr>
            <a:spAutoFit/>
          </a:bodyPr>
          <a:lstStyle/>
          <a:p>
            <a:pPr lvl="1">
              <a:lnSpc>
                <a:spcPct val="80000"/>
              </a:lnSpc>
            </a:pPr>
            <a:r>
              <a:rPr lang="tr-TR" sz="2000" b="1" dirty="0"/>
              <a:t>AB ANTLAŞMASI MADDE 4</a:t>
            </a:r>
          </a:p>
          <a:p>
            <a:pPr marL="742950" lvl="1" indent="-285750" fontAlgn="base">
              <a:lnSpc>
                <a:spcPct val="80000"/>
              </a:lnSpc>
              <a:spcBef>
                <a:spcPct val="20000"/>
              </a:spcBef>
              <a:spcAft>
                <a:spcPct val="0"/>
              </a:spcAft>
            </a:pPr>
            <a:r>
              <a:rPr lang="tr-TR" sz="2000" b="1" dirty="0">
                <a:solidFill>
                  <a:prstClr val="black"/>
                </a:solidFill>
              </a:rPr>
              <a:t>3. Birlik ve Üye Devletler, dürüst işbirliği ilkesi gereğince, </a:t>
            </a:r>
            <a:r>
              <a:rPr lang="tr-TR" sz="2000" b="1" dirty="0" err="1">
                <a:solidFill>
                  <a:prstClr val="black"/>
                </a:solidFill>
              </a:rPr>
              <a:t>Antlaşmalar’dan</a:t>
            </a:r>
            <a:r>
              <a:rPr lang="tr-TR" sz="2000" b="1" dirty="0">
                <a:solidFill>
                  <a:prstClr val="black"/>
                </a:solidFill>
              </a:rPr>
              <a:t> kaynaklanan görevlerin yerine getirilmesinde birbirlerine saygı gösterirler ve yardımcı olurlar.</a:t>
            </a:r>
          </a:p>
          <a:p>
            <a:pPr marL="742950" lvl="1" indent="-285750" fontAlgn="base">
              <a:lnSpc>
                <a:spcPct val="80000"/>
              </a:lnSpc>
              <a:spcBef>
                <a:spcPct val="20000"/>
              </a:spcBef>
              <a:spcAft>
                <a:spcPct val="0"/>
              </a:spcAft>
            </a:pPr>
            <a:r>
              <a:rPr lang="tr-TR" sz="2000" b="1" dirty="0">
                <a:solidFill>
                  <a:prstClr val="black"/>
                </a:solidFill>
              </a:rPr>
              <a:t>	Üye Devletler,  Antlaşmalardan veya Birlik</a:t>
            </a:r>
            <a:r>
              <a:rPr lang="tr-TR" sz="2000" b="1" dirty="0">
                <a:solidFill>
                  <a:prstClr val="black"/>
                </a:solidFill>
                <a:latin typeface="Arial" charset="0"/>
              </a:rPr>
              <a:t> </a:t>
            </a:r>
            <a:r>
              <a:rPr lang="tr-TR" sz="2000" b="1" dirty="0">
                <a:solidFill>
                  <a:prstClr val="black"/>
                </a:solidFill>
              </a:rPr>
              <a:t>kurumlarının tasarruflarından kaynaklanan yükümlülüklerin yerine getirilmesini sağlamak üzere, genel veya özel her türlü uygun tedbiri alırlar.</a:t>
            </a:r>
          </a:p>
          <a:p>
            <a:pPr marL="742950" lvl="1" indent="-285750" fontAlgn="base">
              <a:lnSpc>
                <a:spcPct val="80000"/>
              </a:lnSpc>
              <a:spcBef>
                <a:spcPct val="20000"/>
              </a:spcBef>
              <a:spcAft>
                <a:spcPct val="0"/>
              </a:spcAft>
            </a:pPr>
            <a:r>
              <a:rPr lang="tr-TR" sz="2000" b="1" dirty="0">
                <a:solidFill>
                  <a:prstClr val="black"/>
                </a:solidFill>
              </a:rPr>
              <a:t>	Üye Devletler, Birliğin görevlerinin yerine getirilmesini kolaylaştırırlar ve Birliğin hedeflerinin gerçekleştirilmesini tehlikeye düşürebilecek her türlü tedbirden kaçınırlar.</a:t>
            </a:r>
          </a:p>
          <a:p>
            <a:pPr lvl="0" eaLnBrk="0" fontAlgn="base" hangingPunct="0">
              <a:lnSpc>
                <a:spcPct val="80000"/>
              </a:lnSpc>
              <a:spcBef>
                <a:spcPct val="20000"/>
              </a:spcBef>
              <a:spcAft>
                <a:spcPct val="0"/>
              </a:spcAft>
            </a:pPr>
            <a:endParaRPr lang="en-US" sz="2400" b="1" kern="0" dirty="0">
              <a:solidFill>
                <a:prstClr val="black"/>
              </a:solidFill>
              <a:latin typeface="Times New Roman"/>
            </a:endParaRPr>
          </a:p>
        </p:txBody>
      </p:sp>
    </p:spTree>
    <p:extLst>
      <p:ext uri="{BB962C8B-B14F-4D97-AF65-F5344CB8AC3E}">
        <p14:creationId xmlns:p14="http://schemas.microsoft.com/office/powerpoint/2010/main" val="3805434087"/>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1"/>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9" name="9 Metin kutusu"/>
          <p:cNvSpPr txBox="1"/>
          <p:nvPr/>
        </p:nvSpPr>
        <p:spPr>
          <a:xfrm>
            <a:off x="2485808" y="-18147"/>
            <a:ext cx="3841757" cy="1508105"/>
          </a:xfrm>
          <a:prstGeom prst="rect">
            <a:avLst/>
          </a:prstGeom>
          <a:noFill/>
        </p:spPr>
        <p:txBody>
          <a:bodyPr wrap="none" rtlCol="0">
            <a:spAutoFit/>
          </a:bodyPr>
          <a:lstStyle/>
          <a:p>
            <a:pPr algn="ctr"/>
            <a:r>
              <a:rPr lang="tr-TR" sz="2800" b="1" dirty="0">
                <a:solidFill>
                  <a:schemeClr val="tx2"/>
                </a:solidFill>
              </a:rPr>
              <a:t>AB’nin Temel Politika ve </a:t>
            </a:r>
          </a:p>
          <a:p>
            <a:pPr algn="ctr"/>
            <a:r>
              <a:rPr lang="tr-TR" sz="2800" b="1" dirty="0">
                <a:solidFill>
                  <a:schemeClr val="tx2"/>
                </a:solidFill>
              </a:rPr>
              <a:t>Düzenleme Konuları</a:t>
            </a:r>
          </a:p>
          <a:p>
            <a:pPr algn="ctr"/>
            <a:endParaRPr lang="tr-TR" sz="3600" b="1" dirty="0">
              <a:solidFill>
                <a:schemeClr val="tx2"/>
              </a:solidFill>
            </a:endParaRPr>
          </a:p>
        </p:txBody>
      </p:sp>
      <p:sp>
        <p:nvSpPr>
          <p:cNvPr id="3" name="Dikdörtgen 2"/>
          <p:cNvSpPr/>
          <p:nvPr/>
        </p:nvSpPr>
        <p:spPr>
          <a:xfrm>
            <a:off x="2091878" y="2060848"/>
            <a:ext cx="4572000" cy="3908762"/>
          </a:xfrm>
          <a:prstGeom prst="rect">
            <a:avLst/>
          </a:prstGeom>
        </p:spPr>
        <p:txBody>
          <a:bodyPr>
            <a:spAutoFit/>
          </a:bodyPr>
          <a:lstStyle/>
          <a:p>
            <a:pPr eaLnBrk="0" fontAlgn="base" hangingPunct="0">
              <a:lnSpc>
                <a:spcPct val="80000"/>
              </a:lnSpc>
              <a:spcBef>
                <a:spcPct val="20000"/>
              </a:spcBef>
              <a:spcAft>
                <a:spcPct val="0"/>
              </a:spcAft>
            </a:pPr>
            <a:r>
              <a:rPr lang="tr-TR" sz="2800" b="1" dirty="0"/>
              <a:t>Birlik, </a:t>
            </a:r>
            <a:r>
              <a:rPr lang="tr-TR" sz="2800" b="1" dirty="0" err="1"/>
              <a:t>Antlaşmalar’da</a:t>
            </a:r>
            <a:r>
              <a:rPr lang="tr-TR" sz="2800" b="1" dirty="0"/>
              <a:t> belirlenen hedeflere ulaşmak için, ancak Üye Devletler tarafından Antlaşmalarda kendisine verilen yetkilerin sınırları dahilinde hareket eder.</a:t>
            </a:r>
            <a:r>
              <a:rPr lang="tr-TR" sz="2800" b="1" baseline="-25000" dirty="0"/>
              <a:t> </a:t>
            </a:r>
            <a:r>
              <a:rPr lang="tr-TR" sz="2800" b="1" dirty="0"/>
              <a:t>Antlaşmalarla Birliğe verilmemiş yetkiler Üye Devletlere </a:t>
            </a:r>
            <a:r>
              <a:rPr lang="tr-TR" sz="2800" b="1" dirty="0" smtClean="0"/>
              <a:t>aittir: Sınırlı Yetki İlkesi</a:t>
            </a:r>
            <a:endParaRPr lang="tr-TR" sz="2800" b="1" dirty="0"/>
          </a:p>
          <a:p>
            <a:pPr lvl="0" eaLnBrk="0" fontAlgn="base" hangingPunct="0">
              <a:lnSpc>
                <a:spcPct val="80000"/>
              </a:lnSpc>
              <a:spcBef>
                <a:spcPct val="20000"/>
              </a:spcBef>
              <a:spcAft>
                <a:spcPct val="0"/>
              </a:spcAft>
            </a:pPr>
            <a:endParaRPr lang="en-US" sz="2400" b="1" kern="0" dirty="0">
              <a:solidFill>
                <a:prstClr val="black"/>
              </a:solidFill>
              <a:latin typeface="Times New Roman"/>
            </a:endParaRPr>
          </a:p>
        </p:txBody>
      </p:sp>
    </p:spTree>
    <p:extLst>
      <p:ext uri="{BB962C8B-B14F-4D97-AF65-F5344CB8AC3E}">
        <p14:creationId xmlns:p14="http://schemas.microsoft.com/office/powerpoint/2010/main" val="2872736235"/>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4609</TotalTime>
  <Words>922</Words>
  <Application>Microsoft Office PowerPoint</Application>
  <PresentationFormat>On-screen Show (4:3)</PresentationFormat>
  <Paragraphs>187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Narrow</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gonca</dc:creator>
  <cp:lastModifiedBy>Engin Akyürek</cp:lastModifiedBy>
  <cp:revision>404</cp:revision>
  <cp:lastPrinted>2015-09-08T15:13:35Z</cp:lastPrinted>
  <dcterms:created xsi:type="dcterms:W3CDTF">2014-05-06T06:01:25Z</dcterms:created>
  <dcterms:modified xsi:type="dcterms:W3CDTF">2015-11-11T14:09:29Z</dcterms:modified>
</cp:coreProperties>
</file>