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6" r:id="rId2"/>
    <p:sldId id="426" r:id="rId3"/>
    <p:sldId id="427" r:id="rId4"/>
    <p:sldId id="441" r:id="rId5"/>
    <p:sldId id="429" r:id="rId6"/>
    <p:sldId id="430" r:id="rId7"/>
    <p:sldId id="433" r:id="rId8"/>
    <p:sldId id="434" r:id="rId9"/>
    <p:sldId id="435" r:id="rId10"/>
    <p:sldId id="436" r:id="rId11"/>
    <p:sldId id="432" r:id="rId12"/>
    <p:sldId id="437" r:id="rId13"/>
    <p:sldId id="438" r:id="rId14"/>
    <p:sldId id="439" r:id="rId15"/>
    <p:sldId id="440" r:id="rId16"/>
    <p:sldId id="443" r:id="rId17"/>
    <p:sldId id="459" r:id="rId18"/>
    <p:sldId id="460" r:id="rId19"/>
    <p:sldId id="461" r:id="rId20"/>
    <p:sldId id="449" r:id="rId21"/>
    <p:sldId id="454" r:id="rId22"/>
    <p:sldId id="456" r:id="rId23"/>
    <p:sldId id="457" r:id="rId24"/>
    <p:sldId id="458" r:id="rId25"/>
    <p:sldId id="451" r:id="rId26"/>
  </p:sldIdLst>
  <p:sldSz cx="9144000" cy="6858000" type="screen4x3"/>
  <p:notesSz cx="6805613" cy="99393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45" autoAdjust="0"/>
    <p:restoredTop sz="92790" autoAdjust="0"/>
  </p:normalViewPr>
  <p:slideViewPr>
    <p:cSldViewPr>
      <p:cViewPr>
        <p:scale>
          <a:sx n="70" d="100"/>
          <a:sy n="70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4AB17-F739-4871-8D44-2249A70C324D}" type="datetimeFigureOut">
              <a:rPr lang="en-GB" smtClean="0"/>
              <a:pPr/>
              <a:t>02/05/2016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F9C48-09F5-4F2D-81D4-2054EEB976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732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E156C-3ECE-4CEB-976B-BEBAF55B9411}" type="datetimeFigureOut">
              <a:rPr lang="en-GB" smtClean="0"/>
              <a:pPr/>
              <a:t>02/05/2016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1FD09-0879-4C5A-8A92-E2D95A36AD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71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92943-91F1-2C4A-A0F2-9572C9C5D6A5}" type="slidenum">
              <a:rPr lang="tr-TR" altLang="tr-TR"/>
              <a:pPr/>
              <a:t>4</a:t>
            </a:fld>
            <a:endParaRPr lang="tr-TR" altLang="tr-TR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79020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81C5-0EF2-F740-B94F-0CAE20E0BDBD}" type="slidenum">
              <a:rPr lang="tr-TR" altLang="tr-TR"/>
              <a:pPr/>
              <a:t>23</a:t>
            </a:fld>
            <a:endParaRPr lang="tr-TR" altLang="tr-TR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42637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3B6E0-DFEC-F541-84A6-A8C6D04FDFC1}" type="slidenum">
              <a:rPr lang="tr-TR" altLang="tr-TR"/>
              <a:pPr/>
              <a:t>24</a:t>
            </a:fld>
            <a:endParaRPr lang="tr-TR" altLang="tr-TR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4837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EDEC4-F783-2347-A685-BB06F079A52A}" type="slidenum">
              <a:rPr lang="tr-TR" altLang="tr-TR"/>
              <a:pPr/>
              <a:t>25</a:t>
            </a:fld>
            <a:endParaRPr lang="tr-TR" altLang="tr-TR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9779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1FD09-0879-4C5A-8A92-E2D95A36AD2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3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A4F18-4921-AA4E-A576-F1CF27ABF128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38659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A4F18-4921-AA4E-A576-F1CF27ABF128}" type="slidenum">
              <a:rPr lang="tr-TR" altLang="tr-TR"/>
              <a:pPr/>
              <a:t>17</a:t>
            </a:fld>
            <a:endParaRPr lang="tr-TR" altLang="tr-T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2220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A4F18-4921-AA4E-A576-F1CF27ABF128}" type="slidenum">
              <a:rPr lang="tr-TR" altLang="tr-TR"/>
              <a:pPr/>
              <a:t>18</a:t>
            </a:fld>
            <a:endParaRPr lang="tr-TR" altLang="tr-T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578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A4F18-4921-AA4E-A576-F1CF27ABF128}" type="slidenum">
              <a:rPr lang="tr-TR" altLang="tr-TR"/>
              <a:pPr/>
              <a:t>19</a:t>
            </a:fld>
            <a:endParaRPr lang="tr-TR" altLang="tr-T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0999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378EC-1BA4-E549-8555-B5825768DAA3}" type="slidenum">
              <a:rPr lang="tr-TR" altLang="tr-TR"/>
              <a:pPr/>
              <a:t>20</a:t>
            </a:fld>
            <a:endParaRPr lang="tr-TR" altLang="tr-T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9547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EFE95-5EB9-D349-AA21-58D61704701A}" type="slidenum">
              <a:rPr lang="tr-TR" altLang="tr-TR"/>
              <a:pPr/>
              <a:t>21</a:t>
            </a:fld>
            <a:endParaRPr lang="tr-TR" altLang="tr-T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999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1693F-736B-7F4E-BB61-C58BB03E152E}" type="slidenum">
              <a:rPr lang="tr-TR" altLang="tr-TR"/>
              <a:pPr/>
              <a:t>22</a:t>
            </a:fld>
            <a:endParaRPr lang="tr-TR" altLang="tr-TR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459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8FE3-1935-D04A-95DA-E5C5FF714222}" type="datetime1">
              <a:rPr lang="tr-TR" smtClean="0"/>
              <a:t>2.5.2016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419435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A60A-C2A7-D943-AE0A-16F3C022EF68}" type="datetime1">
              <a:rPr lang="tr-TR" smtClean="0"/>
              <a:t>2.5.2016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41349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0685-F2D2-274D-B87A-D8B48769C52D}" type="datetime1">
              <a:rPr lang="tr-TR" smtClean="0"/>
              <a:t>2.5.2016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03665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3ACB-BB43-D540-A849-6B25F5942263}" type="datetime1">
              <a:rPr lang="tr-TR" smtClean="0"/>
              <a:t>2.5.2016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26" y="-894"/>
            <a:ext cx="1346628" cy="158699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9"/>
          <p:cNvSpPr txBox="1"/>
          <p:nvPr userDrawn="1"/>
        </p:nvSpPr>
        <p:spPr>
          <a:xfrm>
            <a:off x="-143696" y="983878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dirty="0"/>
              <a:t>Bu Proje Avrupa Birliği ve Türkiye Cumhuriyeti tarafından ortaklaşa finanse edilmektedir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6598757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783-7747-D04C-9765-29C20618DF1F}" type="datetime1">
              <a:rPr lang="tr-TR" smtClean="0"/>
              <a:t>2.5.2016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60262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FDCE-1CA0-EC4D-9960-A04B2E8DC61F}" type="datetime1">
              <a:rPr lang="tr-TR" smtClean="0"/>
              <a:t>2.5.2016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356807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DFFC-F424-1247-8A7E-AF23E4A46EBE}" type="datetime1">
              <a:rPr lang="tr-TR" smtClean="0"/>
              <a:t>2.5.2016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4401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22FA-0A65-D04B-83C7-DEC15F889077}" type="datetime1">
              <a:rPr lang="tr-TR" smtClean="0"/>
              <a:t>2.5.2016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872007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CAA7-8929-0248-9059-AB1A475CD924}" type="datetime1">
              <a:rPr lang="tr-TR" smtClean="0"/>
              <a:t>2.5.2016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70614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3328-F73D-FB4B-AA3D-16B9017937DA}" type="datetime1">
              <a:rPr lang="tr-TR" smtClean="0"/>
              <a:t>2.5.2016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08105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463E-E786-B641-9AF3-D1C38A6CD997}" type="datetime1">
              <a:rPr lang="tr-TR" smtClean="0"/>
              <a:t>2.5.2016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7938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FA8E-91DA-F244-870C-DAA82D814DE0}" type="datetime1">
              <a:rPr lang="tr-TR" smtClean="0"/>
              <a:t>2.5.2016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26" y="-894"/>
            <a:ext cx="1346628" cy="15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1"/>
            <a:ext cx="9180514" cy="1479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schemeClr val="bg1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schemeClr val="bg1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schemeClr val="bg1"/>
              </a:solidFill>
            </a:endParaRPr>
          </a:p>
          <a:p>
            <a:pPr algn="ctr" eaLnBrk="1" hangingPunct="1"/>
            <a:endParaRPr lang="tr-TR" altLang="tr-TR" sz="1800" dirty="0">
              <a:solidFill>
                <a:schemeClr val="bg1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schemeClr val="bg1"/>
              </a:solidFill>
            </a:endParaRPr>
          </a:p>
          <a:p>
            <a:pPr eaLnBrk="1" hangingPunct="1"/>
            <a:endParaRPr lang="tr-TR" altLang="tr-TR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User\Desktop\belgeler\14. students learning\kick-off\MEBlogo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626" y="5892800"/>
            <a:ext cx="864096" cy="8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66681"/>
            <a:ext cx="1351910" cy="96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0310" y="589534"/>
            <a:ext cx="6083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</a:rPr>
              <a:t>AB </a:t>
            </a:r>
          </a:p>
          <a:p>
            <a:pPr algn="ctr"/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</a:rPr>
              <a:t>EĞİTİM SİSTEMLERİ ÜZERİNE</a:t>
            </a:r>
          </a:p>
          <a:p>
            <a:pPr algn="ctr"/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</a:rPr>
              <a:t> KARŞILAŞTIRMALI BİR ANALİZ</a:t>
            </a:r>
            <a:endParaRPr lang="tr-T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718" y="2391057"/>
            <a:ext cx="879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tr-TR" sz="3200" b="1" dirty="0" smtClean="0">
                <a:solidFill>
                  <a:srgbClr val="C00000"/>
                </a:solidFill>
              </a:rPr>
              <a:t>CEM BABADOĞAN</a:t>
            </a:r>
            <a:endParaRPr lang="en-GB" altLang="tr-TR" sz="3200" b="1" dirty="0">
              <a:solidFill>
                <a:srgbClr val="C00000"/>
              </a:solidFill>
            </a:endParaRPr>
          </a:p>
        </p:txBody>
      </p:sp>
      <p:pic>
        <p:nvPicPr>
          <p:cNvPr id="15" name="Picture 6" descr="LOGO Eptisa_Muhendislik NEW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62" y="6172191"/>
            <a:ext cx="150798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63684" y="5578788"/>
            <a:ext cx="293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27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GB" b="1" dirty="0" smtClean="0">
                <a:solidFill>
                  <a:srgbClr val="C00000"/>
                </a:solidFill>
              </a:rPr>
              <a:t>Nisan </a:t>
            </a:r>
            <a:r>
              <a:rPr lang="en-US" b="1" dirty="0" smtClean="0">
                <a:solidFill>
                  <a:srgbClr val="C00000"/>
                </a:solidFill>
              </a:rPr>
              <a:t>2016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43696" y="983878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dirty="0"/>
              <a:t>Bu Proje Avrupa Birliği ve Türkiye Cumhuriyeti tarafından ortaklaşa finanse edilmektedir</a:t>
            </a:r>
            <a:endParaRPr lang="en-GB" sz="9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26" y="-894"/>
            <a:ext cx="1346628" cy="1586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04525"/>
            <a:ext cx="2951844" cy="1960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" y="3029991"/>
            <a:ext cx="2835923" cy="1839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81" y="3070226"/>
            <a:ext cx="3021745" cy="1870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562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87824" y="1251909"/>
            <a:ext cx="4042792" cy="1143000"/>
          </a:xfrm>
        </p:spPr>
        <p:txBody>
          <a:bodyPr/>
          <a:lstStyle/>
          <a:p>
            <a:r>
              <a:rPr lang="tr-TR" b="1" smtClean="0">
                <a:solidFill>
                  <a:srgbClr val="FF0000"/>
                </a:solidFill>
                <a:latin typeface="+mn-lt"/>
              </a:rPr>
              <a:t>Birleşik Krallık</a:t>
            </a:r>
            <a:endParaRPr lang="tr-TR" b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8021"/>
            <a:ext cx="8229600" cy="4065315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056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07904" y="1340768"/>
            <a:ext cx="2133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Belçika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8229600" cy="3777283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264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87824" y="930456"/>
            <a:ext cx="4402832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Ulusal Stratejiler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8229600" cy="4030347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387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84783"/>
            <a:ext cx="8229600" cy="777925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Programlarla Bütünleştirme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8229600" cy="3633267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983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99792" y="1124744"/>
            <a:ext cx="4536505" cy="652934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+mn-lt"/>
              </a:rPr>
              <a:t>İlköğretim’de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 Durum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9" y="1988840"/>
            <a:ext cx="8229599" cy="4367510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08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075240" cy="65267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Ulusal Sınavlardaki </a:t>
            </a:r>
            <a:r>
              <a:rPr lang="tr-TR" b="1" smtClean="0">
                <a:solidFill>
                  <a:srgbClr val="FF0000"/>
                </a:solidFill>
                <a:latin typeface="+mn-lt"/>
              </a:rPr>
              <a:t>Temel Yeterlikler</a:t>
            </a:r>
            <a:endParaRPr lang="tr-TR" b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8"/>
            <a:ext cx="8229600" cy="3512162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172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288" y="2276872"/>
            <a:ext cx="8508038" cy="3683177"/>
          </a:xfrm>
        </p:spPr>
        <p:txBody>
          <a:bodyPr>
            <a:normAutofit/>
          </a:bodyPr>
          <a:lstStyle/>
          <a:p>
            <a:r>
              <a:rPr lang="tr-TR" altLang="tr-TR" sz="2792" dirty="0" smtClean="0">
                <a:latin typeface="+mn-lt"/>
              </a:rPr>
              <a:t>Dil öğretimi, kültürlerin tanıtılması, çevrenin </a:t>
            </a:r>
            <a:r>
              <a:rPr lang="tr-TR" altLang="tr-TR" sz="2792" dirty="0">
                <a:latin typeface="+mn-lt"/>
              </a:rPr>
              <a:t>korunması </a:t>
            </a:r>
            <a:r>
              <a:rPr lang="tr-TR" altLang="tr-TR" sz="2792" dirty="0" smtClean="0"/>
              <a:t>Aşağıdan-yandan yukarıya yapılanma</a:t>
            </a:r>
            <a:endParaRPr lang="tr-TR" altLang="tr-TR" sz="2792" dirty="0">
              <a:latin typeface="+mn-lt"/>
            </a:endParaRPr>
          </a:p>
          <a:p>
            <a:r>
              <a:rPr lang="tr-TR" altLang="tr-TR" sz="2792" dirty="0"/>
              <a:t>M</a:t>
            </a:r>
            <a:r>
              <a:rPr lang="tr-TR" altLang="tr-TR" sz="2792" dirty="0" smtClean="0">
                <a:latin typeface="+mn-lt"/>
              </a:rPr>
              <a:t>esleki </a:t>
            </a:r>
            <a:r>
              <a:rPr lang="tr-TR" altLang="tr-TR" sz="2792" dirty="0">
                <a:latin typeface="+mn-lt"/>
              </a:rPr>
              <a:t>yeterlilik belgelerinin ve diplomalarının </a:t>
            </a:r>
            <a:r>
              <a:rPr lang="tr-TR" altLang="tr-TR" sz="2792" dirty="0" smtClean="0">
                <a:latin typeface="+mn-lt"/>
              </a:rPr>
              <a:t>tanınması</a:t>
            </a:r>
          </a:p>
          <a:p>
            <a:r>
              <a:rPr lang="tr-TR" altLang="tr-TR" sz="2792" dirty="0"/>
              <a:t>İ</a:t>
            </a:r>
            <a:r>
              <a:rPr lang="tr-TR" altLang="tr-TR" sz="2792" dirty="0" smtClean="0">
                <a:latin typeface="+mn-lt"/>
              </a:rPr>
              <a:t>şbirliği</a:t>
            </a:r>
            <a:endParaRPr lang="tr-TR" altLang="tr-TR" sz="2792" dirty="0">
              <a:latin typeface="+mn-lt"/>
            </a:endParaRPr>
          </a:p>
          <a:p>
            <a:r>
              <a:rPr lang="tr-TR" altLang="tr-TR" sz="2792" dirty="0">
                <a:latin typeface="+mn-lt"/>
              </a:rPr>
              <a:t>Avrupa </a:t>
            </a:r>
            <a:r>
              <a:rPr lang="tr-TR" altLang="tr-TR" sz="2792" dirty="0" smtClean="0">
                <a:latin typeface="+mn-lt"/>
              </a:rPr>
              <a:t>bilinci</a:t>
            </a:r>
          </a:p>
          <a:p>
            <a:r>
              <a:rPr lang="tr-TR" altLang="tr-TR" sz="2792" dirty="0" smtClean="0">
                <a:latin typeface="+mn-lt"/>
              </a:rPr>
              <a:t>Ar-Ge çalışmaları</a:t>
            </a:r>
            <a:endParaRPr lang="tr-TR" altLang="tr-TR" sz="2792" dirty="0">
              <a:latin typeface="+mn-lt"/>
            </a:endParaRPr>
          </a:p>
          <a:p>
            <a:pPr>
              <a:buFontTx/>
              <a:buNone/>
            </a:pPr>
            <a:endParaRPr lang="tr-TR" altLang="tr-TR" sz="2792" dirty="0">
              <a:latin typeface="+mn-lt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288" y="1430650"/>
            <a:ext cx="7343516" cy="648072"/>
          </a:xfrm>
          <a:noFill/>
          <a:ln/>
        </p:spPr>
        <p:txBody>
          <a:bodyPr anchor="b">
            <a:noAutofit/>
          </a:bodyPr>
          <a:lstStyle/>
          <a:p>
            <a:pPr marL="617769" indent="-617769" defTabSz="823692"/>
            <a:r>
              <a:rPr lang="tr-TR" altLang="tr-TR" sz="4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tr-TR" altLang="tr-TR" sz="4000" b="1" dirty="0">
                <a:solidFill>
                  <a:srgbClr val="FF0000"/>
                </a:solidFill>
                <a:latin typeface="+mn-lt"/>
              </a:rPr>
            </a:br>
            <a:r>
              <a:rPr lang="tr-TR" altLang="tr-TR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altLang="tr-TR" sz="4000" b="1" dirty="0" smtClean="0">
                <a:solidFill>
                  <a:srgbClr val="FF0000"/>
                </a:solidFill>
                <a:latin typeface="+mn-lt"/>
              </a:rPr>
              <a:t>Ortak </a:t>
            </a:r>
            <a:r>
              <a:rPr lang="tr-TR" altLang="tr-TR" sz="4000" b="1" dirty="0">
                <a:solidFill>
                  <a:srgbClr val="FF0000"/>
                </a:solidFill>
                <a:latin typeface="+mn-lt"/>
              </a:rPr>
              <a:t>İlke </a:t>
            </a:r>
            <a:r>
              <a:rPr lang="tr-TR" altLang="tr-TR" sz="4000" b="1">
                <a:solidFill>
                  <a:srgbClr val="FF0000"/>
                </a:solidFill>
                <a:latin typeface="+mn-lt"/>
              </a:rPr>
              <a:t>ve </a:t>
            </a:r>
            <a:r>
              <a:rPr lang="tr-TR" altLang="tr-TR" sz="4000" b="1" smtClean="0">
                <a:solidFill>
                  <a:srgbClr val="FF0000"/>
                </a:solidFill>
                <a:latin typeface="+mn-lt"/>
              </a:rPr>
              <a:t>Anlayışlar</a:t>
            </a:r>
            <a:endParaRPr lang="tr-TR" alt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48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573840" y="1263866"/>
            <a:ext cx="7343516" cy="648072"/>
          </a:xfrm>
          <a:noFill/>
          <a:ln/>
        </p:spPr>
        <p:txBody>
          <a:bodyPr anchor="b">
            <a:noAutofit/>
          </a:bodyPr>
          <a:lstStyle/>
          <a:p>
            <a:pPr marL="617769" indent="-617769" defTabSz="823692"/>
            <a:r>
              <a:rPr lang="tr-TR" altLang="tr-TR" sz="4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tr-TR" altLang="tr-TR" sz="4000" b="1" dirty="0">
                <a:solidFill>
                  <a:srgbClr val="FF0000"/>
                </a:solidFill>
                <a:latin typeface="+mn-lt"/>
              </a:rPr>
            </a:br>
            <a:r>
              <a:rPr lang="tr-TR" altLang="tr-TR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altLang="tr-TR" sz="4000" b="1" dirty="0" smtClean="0">
                <a:solidFill>
                  <a:srgbClr val="FF0000"/>
                </a:solidFill>
                <a:latin typeface="+mn-lt"/>
              </a:rPr>
              <a:t>Ortak </a:t>
            </a:r>
            <a:r>
              <a:rPr lang="tr-TR" altLang="tr-TR" sz="4000" b="1" dirty="0">
                <a:solidFill>
                  <a:srgbClr val="FF0000"/>
                </a:solidFill>
                <a:latin typeface="+mn-lt"/>
              </a:rPr>
              <a:t>İlke ve </a:t>
            </a:r>
            <a:r>
              <a:rPr lang="tr-TR" altLang="tr-TR" sz="4000" b="1" dirty="0" smtClean="0">
                <a:solidFill>
                  <a:srgbClr val="FF0000"/>
                </a:solidFill>
                <a:latin typeface="+mn-lt"/>
              </a:rPr>
              <a:t>Anlayışlar</a:t>
            </a:r>
            <a:endParaRPr lang="tr-TR" alt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573840" y="1907338"/>
            <a:ext cx="8785047" cy="444901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-94"/>
              <a:buChar char="•"/>
            </a:pPr>
            <a:r>
              <a:rPr lang="tr-TR" altLang="tr-TR" dirty="0" smtClean="0"/>
              <a:t>Mesleki becerisi olan bilinçli yurttaşların yetiştirilmesi</a:t>
            </a:r>
          </a:p>
          <a:p>
            <a:pPr>
              <a:lnSpc>
                <a:spcPct val="90000"/>
              </a:lnSpc>
              <a:buFont typeface="Arial" charset="-94"/>
              <a:buChar char="•"/>
            </a:pPr>
            <a:r>
              <a:rPr lang="tr-TR" altLang="tr-TR" dirty="0" smtClean="0"/>
              <a:t>Eğitimde</a:t>
            </a:r>
          </a:p>
          <a:p>
            <a:pPr lvl="1">
              <a:lnSpc>
                <a:spcPct val="90000"/>
              </a:lnSpc>
            </a:pPr>
            <a:r>
              <a:rPr lang="tr-TR" altLang="tr-TR" dirty="0" smtClean="0"/>
              <a:t>Niteliğin yükseltilmesi</a:t>
            </a:r>
          </a:p>
          <a:p>
            <a:pPr lvl="1">
              <a:lnSpc>
                <a:spcPct val="90000"/>
              </a:lnSpc>
            </a:pPr>
            <a:r>
              <a:rPr lang="tr-TR" altLang="tr-TR" dirty="0" smtClean="0"/>
              <a:t>Kaynaklara kolay erişim</a:t>
            </a:r>
          </a:p>
          <a:p>
            <a:pPr lvl="1">
              <a:lnSpc>
                <a:spcPct val="90000"/>
              </a:lnSpc>
            </a:pPr>
            <a:r>
              <a:rPr lang="tr-TR" altLang="tr-TR" dirty="0" smtClean="0"/>
              <a:t>Fırsat ve olanak eşitliği</a:t>
            </a:r>
          </a:p>
          <a:p>
            <a:pPr lvl="1">
              <a:lnSpc>
                <a:spcPct val="90000"/>
              </a:lnSpc>
            </a:pPr>
            <a:r>
              <a:rPr lang="tr-TR" altLang="tr-TR" dirty="0" smtClean="0"/>
              <a:t>Yaşam boyu öğrenme</a:t>
            </a:r>
          </a:p>
          <a:p>
            <a:pPr lvl="1">
              <a:lnSpc>
                <a:spcPct val="90000"/>
              </a:lnSpc>
            </a:pPr>
            <a:r>
              <a:rPr lang="tr-TR" altLang="tr-TR" dirty="0" smtClean="0"/>
              <a:t>İnsan hakları eğitimi</a:t>
            </a:r>
          </a:p>
          <a:p>
            <a:pPr lvl="1">
              <a:lnSpc>
                <a:spcPct val="90000"/>
              </a:lnSpc>
            </a:pPr>
            <a:r>
              <a:rPr lang="tr-TR" altLang="tr-TR" dirty="0" smtClean="0"/>
              <a:t>Ortalama 10-12 yıllık zorunlu eğitim</a:t>
            </a:r>
          </a:p>
          <a:p>
            <a:pPr lvl="1">
              <a:lnSpc>
                <a:spcPct val="90000"/>
              </a:lnSpc>
            </a:pPr>
            <a:r>
              <a:rPr lang="tr-TR" altLang="tr-TR" dirty="0" smtClean="0"/>
              <a:t>Yeteneklere göre yönlendirme</a:t>
            </a:r>
          </a:p>
          <a:p>
            <a:pPr>
              <a:lnSpc>
                <a:spcPct val="90000"/>
              </a:lnSpc>
            </a:pPr>
            <a:endParaRPr lang="tr-TR" altLang="tr-TR" dirty="0" smtClean="0"/>
          </a:p>
          <a:p>
            <a:pPr>
              <a:lnSpc>
                <a:spcPct val="90000"/>
              </a:lnSpc>
            </a:pPr>
            <a:endParaRPr lang="tr-TR" altLang="tr-TR" dirty="0" smtClean="0"/>
          </a:p>
          <a:p>
            <a:pPr>
              <a:lnSpc>
                <a:spcPct val="90000"/>
              </a:lnSpc>
              <a:buFontTx/>
              <a:buNone/>
            </a:pPr>
            <a:endParaRPr lang="tr-TR" altLang="tr-TR" sz="3153" dirty="0"/>
          </a:p>
        </p:txBody>
      </p:sp>
    </p:spTree>
    <p:extLst>
      <p:ext uri="{BB962C8B-B14F-4D97-AF65-F5344CB8AC3E}">
        <p14:creationId xmlns:p14="http://schemas.microsoft.com/office/powerpoint/2010/main" val="1790861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573840" y="1263866"/>
            <a:ext cx="7343516" cy="648072"/>
          </a:xfrm>
          <a:noFill/>
          <a:ln/>
        </p:spPr>
        <p:txBody>
          <a:bodyPr anchor="b">
            <a:noAutofit/>
          </a:bodyPr>
          <a:lstStyle/>
          <a:p>
            <a:pPr marL="617769" indent="-617769" defTabSz="823692"/>
            <a:r>
              <a:rPr lang="tr-TR" altLang="tr-TR" sz="4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tr-TR" altLang="tr-TR" sz="4000" b="1" dirty="0">
                <a:solidFill>
                  <a:srgbClr val="FF0000"/>
                </a:solidFill>
                <a:latin typeface="+mn-lt"/>
              </a:rPr>
            </a:br>
            <a:r>
              <a:rPr lang="tr-TR" altLang="tr-TR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altLang="tr-TR" sz="4000" b="1" dirty="0" smtClean="0">
                <a:solidFill>
                  <a:srgbClr val="FF0000"/>
                </a:solidFill>
                <a:latin typeface="+mn-lt"/>
              </a:rPr>
              <a:t>Ortak </a:t>
            </a:r>
            <a:r>
              <a:rPr lang="tr-TR" altLang="tr-TR" sz="4000" b="1" dirty="0">
                <a:solidFill>
                  <a:srgbClr val="FF0000"/>
                </a:solidFill>
                <a:latin typeface="+mn-lt"/>
              </a:rPr>
              <a:t>İlke ve </a:t>
            </a:r>
            <a:r>
              <a:rPr lang="tr-TR" altLang="tr-TR" sz="4000" b="1" dirty="0" smtClean="0">
                <a:solidFill>
                  <a:srgbClr val="FF0000"/>
                </a:solidFill>
                <a:latin typeface="+mn-lt"/>
              </a:rPr>
              <a:t>Anlayışlar</a:t>
            </a:r>
            <a:endParaRPr lang="tr-TR" alt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178762" y="2060847"/>
            <a:ext cx="8785047" cy="382719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800" dirty="0" smtClean="0"/>
              <a:t>Ulusal eğitim sistemlerinin birleştirilmemesi </a:t>
            </a:r>
          </a:p>
          <a:p>
            <a:r>
              <a:rPr lang="tr-TR" altLang="tr-TR" sz="2800" dirty="0" smtClean="0"/>
              <a:t>Ulusal eğitim sistemlerinin uyumlaştırılması teşvik edilmesi !</a:t>
            </a:r>
          </a:p>
          <a:p>
            <a:r>
              <a:rPr lang="tr-TR" altLang="tr-TR" sz="2800" dirty="0"/>
              <a:t>A</a:t>
            </a:r>
            <a:r>
              <a:rPr lang="tr-TR" altLang="tr-TR" sz="2800" dirty="0" smtClean="0"/>
              <a:t>yrımcılığın hiçbir türüne yer verilmemesi !</a:t>
            </a:r>
          </a:p>
          <a:p>
            <a:r>
              <a:rPr lang="tr-TR" altLang="tr-TR" sz="2800" dirty="0" smtClean="0"/>
              <a:t>Mesleki eğitim ve iş yaşamında fırsat eşitliği tanınması</a:t>
            </a:r>
          </a:p>
          <a:p>
            <a:endParaRPr lang="tr-TR" altLang="tr-TR" sz="2800" dirty="0" smtClean="0"/>
          </a:p>
          <a:p>
            <a:endParaRPr lang="tr-TR" altLang="tr-TR" sz="3600" dirty="0" smtClean="0"/>
          </a:p>
          <a:p>
            <a:endParaRPr lang="tr-TR" altLang="tr-TR" sz="3600" dirty="0" smtClean="0"/>
          </a:p>
          <a:p>
            <a:pPr>
              <a:buFontTx/>
              <a:buNone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687137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573840" y="1263866"/>
            <a:ext cx="7343516" cy="648072"/>
          </a:xfrm>
          <a:noFill/>
          <a:ln/>
        </p:spPr>
        <p:txBody>
          <a:bodyPr anchor="b">
            <a:noAutofit/>
          </a:bodyPr>
          <a:lstStyle/>
          <a:p>
            <a:pPr marL="617769" indent="-617769" defTabSz="823692"/>
            <a:r>
              <a:rPr lang="tr-TR" altLang="tr-TR" sz="4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tr-TR" altLang="tr-TR" sz="4000" b="1" dirty="0">
                <a:solidFill>
                  <a:srgbClr val="FF0000"/>
                </a:solidFill>
                <a:latin typeface="+mn-lt"/>
              </a:rPr>
            </a:br>
            <a:r>
              <a:rPr lang="tr-TR" altLang="tr-TR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altLang="tr-TR" sz="4000" b="1" dirty="0" smtClean="0">
                <a:solidFill>
                  <a:srgbClr val="FF0000"/>
                </a:solidFill>
                <a:latin typeface="+mn-lt"/>
              </a:rPr>
              <a:t>Ortak </a:t>
            </a:r>
            <a:r>
              <a:rPr lang="tr-TR" altLang="tr-TR" sz="4000" b="1" dirty="0">
                <a:solidFill>
                  <a:srgbClr val="FF0000"/>
                </a:solidFill>
                <a:latin typeface="+mn-lt"/>
              </a:rPr>
              <a:t>İlke ve </a:t>
            </a:r>
            <a:r>
              <a:rPr lang="tr-TR" altLang="tr-TR" sz="4000" b="1" dirty="0" smtClean="0">
                <a:solidFill>
                  <a:srgbClr val="FF0000"/>
                </a:solidFill>
                <a:latin typeface="+mn-lt"/>
              </a:rPr>
              <a:t>Anlayışlar</a:t>
            </a:r>
            <a:endParaRPr lang="tr-TR" alt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366961" y="2276872"/>
            <a:ext cx="8785047" cy="307009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r-TR" altLang="tr-TR" dirty="0" smtClean="0"/>
              <a:t>Yükseköğretimde niteliğin yükseltilmesi için</a:t>
            </a:r>
          </a:p>
          <a:p>
            <a:r>
              <a:rPr lang="tr-TR" altLang="tr-TR" dirty="0" smtClean="0"/>
              <a:t>Nitelikten sorumlu özerk bir kurum</a:t>
            </a:r>
          </a:p>
          <a:p>
            <a:r>
              <a:rPr lang="tr-TR" altLang="tr-TR" dirty="0" smtClean="0"/>
              <a:t>Kurum içi ve dışı değerlendirme</a:t>
            </a:r>
          </a:p>
          <a:p>
            <a:r>
              <a:rPr lang="tr-TR" altLang="tr-TR" dirty="0"/>
              <a:t>N</a:t>
            </a:r>
            <a:r>
              <a:rPr lang="tr-TR" altLang="tr-TR" dirty="0" smtClean="0"/>
              <a:t>itelik kontrol sürecine ortak katılım</a:t>
            </a:r>
          </a:p>
          <a:p>
            <a:r>
              <a:rPr lang="tr-TR" altLang="tr-TR" dirty="0" smtClean="0"/>
              <a:t>Değerlendirme raporlarının yayınlanma</a:t>
            </a:r>
          </a:p>
          <a:p>
            <a:endParaRPr lang="tr-TR" altLang="tr-TR" sz="4000" dirty="0" smtClean="0"/>
          </a:p>
          <a:p>
            <a:endParaRPr lang="tr-TR" altLang="tr-TR" sz="4000" dirty="0" smtClean="0"/>
          </a:p>
          <a:p>
            <a:endParaRPr lang="tr-TR" altLang="tr-TR" sz="4000" dirty="0" smtClean="0"/>
          </a:p>
          <a:p>
            <a:pPr>
              <a:buFontTx/>
              <a:buNone/>
            </a:pPr>
            <a:endParaRPr lang="tr-TR" altLang="tr-TR" sz="3600" dirty="0"/>
          </a:p>
        </p:txBody>
      </p:sp>
    </p:spTree>
    <p:extLst>
      <p:ext uri="{BB962C8B-B14F-4D97-AF65-F5344CB8AC3E}">
        <p14:creationId xmlns:p14="http://schemas.microsoft.com/office/powerpoint/2010/main" val="1454380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4632" y="835685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Durum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78685"/>
            <a:ext cx="8579296" cy="4525963"/>
          </a:xfrm>
        </p:spPr>
        <p:txBody>
          <a:bodyPr/>
          <a:lstStyle/>
          <a:p>
            <a:r>
              <a:rPr lang="tr-TR" dirty="0">
                <a:latin typeface="+mn-lt"/>
              </a:rPr>
              <a:t>Avrupa Birliği'ne üye ülkelerin eğitim sistemlerinde önemli farklılıklar </a:t>
            </a:r>
            <a:r>
              <a:rPr lang="tr-TR" dirty="0" smtClean="0">
                <a:latin typeface="+mn-lt"/>
              </a:rPr>
              <a:t>bulunmaktadır. </a:t>
            </a:r>
          </a:p>
          <a:p>
            <a:r>
              <a:rPr lang="tr-TR" dirty="0" smtClean="0">
                <a:latin typeface="+mn-lt"/>
              </a:rPr>
              <a:t>Bunun </a:t>
            </a:r>
            <a:r>
              <a:rPr lang="tr-TR" dirty="0">
                <a:latin typeface="+mn-lt"/>
              </a:rPr>
              <a:t>nedeni farklı kültürel ve çeşitli tarihsel değerlerdir. 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Bununla </a:t>
            </a:r>
            <a:r>
              <a:rPr lang="tr-TR" dirty="0">
                <a:latin typeface="+mn-lt"/>
              </a:rPr>
              <a:t>birlikte  ülkelerin eğitim sistemlerinde aynı yönde bir gelişim olduğu </a:t>
            </a:r>
            <a:r>
              <a:rPr lang="tr-TR" dirty="0" smtClean="0">
                <a:latin typeface="+mn-lt"/>
              </a:rPr>
              <a:t>gözlenmektedir</a:t>
            </a:r>
            <a:endParaRPr lang="tr-TR" dirty="0">
              <a:latin typeface="+mn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657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9551" y="2060847"/>
            <a:ext cx="8280921" cy="382719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altLang="tr-TR" smtClean="0">
                <a:latin typeface="+mn-lt"/>
              </a:rPr>
              <a:t>Bedensel </a:t>
            </a:r>
            <a:r>
              <a:rPr lang="tr-TR" altLang="tr-TR" dirty="0">
                <a:latin typeface="+mn-lt"/>
              </a:rPr>
              <a:t>mesleki ve etik yandan </a:t>
            </a:r>
            <a:r>
              <a:rPr lang="tr-TR" altLang="tr-TR" dirty="0" smtClean="0">
                <a:latin typeface="+mn-lt"/>
              </a:rPr>
              <a:t>gelişmeleri</a:t>
            </a:r>
            <a:endParaRPr lang="tr-TR" altLang="tr-TR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tr-TR" altLang="tr-TR" dirty="0">
                <a:latin typeface="+mn-lt"/>
              </a:rPr>
              <a:t>Kendi kültürlerine ve diğer kültürlere </a:t>
            </a:r>
            <a:r>
              <a:rPr lang="tr-TR" altLang="tr-TR" dirty="0" smtClean="0">
                <a:latin typeface="+mn-lt"/>
              </a:rPr>
              <a:t>saygı</a:t>
            </a:r>
            <a:endParaRPr lang="tr-TR" altLang="tr-TR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tr-TR" altLang="tr-TR" dirty="0">
                <a:latin typeface="+mn-lt"/>
              </a:rPr>
              <a:t>Ulusal kimliğin </a:t>
            </a:r>
            <a:r>
              <a:rPr lang="tr-TR" altLang="tr-TR" dirty="0" smtClean="0">
                <a:latin typeface="+mn-lt"/>
              </a:rPr>
              <a:t>korunması</a:t>
            </a:r>
            <a:endParaRPr lang="tr-TR" altLang="tr-TR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tr-TR" altLang="tr-TR" dirty="0">
                <a:latin typeface="+mn-lt"/>
              </a:rPr>
              <a:t>Demokrasinin gelişimi ve demokratik yaşama </a:t>
            </a:r>
            <a:r>
              <a:rPr lang="tr-TR" altLang="tr-TR" dirty="0" smtClean="0">
                <a:latin typeface="+mn-lt"/>
              </a:rPr>
              <a:t>katılma</a:t>
            </a:r>
            <a:endParaRPr lang="tr-TR" altLang="tr-TR" dirty="0">
              <a:latin typeface="+mn-lt"/>
            </a:endParaRPr>
          </a:p>
          <a:p>
            <a:pPr>
              <a:lnSpc>
                <a:spcPct val="90000"/>
              </a:lnSpc>
            </a:pPr>
            <a:endParaRPr lang="tr-TR" altLang="tr-TR" dirty="0">
              <a:latin typeface="+mn-lt"/>
            </a:endParaRPr>
          </a:p>
          <a:p>
            <a:pPr>
              <a:lnSpc>
                <a:spcPct val="90000"/>
              </a:lnSpc>
            </a:pPr>
            <a:endParaRPr lang="tr-TR" altLang="tr-TR" dirty="0">
              <a:latin typeface="+mn-lt"/>
            </a:endParaRPr>
          </a:p>
          <a:p>
            <a:pPr>
              <a:lnSpc>
                <a:spcPct val="90000"/>
              </a:lnSpc>
            </a:pPr>
            <a:endParaRPr lang="tr-TR" altLang="tr-TR" dirty="0">
              <a:latin typeface="+mn-lt"/>
            </a:endParaRPr>
          </a:p>
          <a:p>
            <a:pPr>
              <a:lnSpc>
                <a:spcPct val="90000"/>
              </a:lnSpc>
            </a:pPr>
            <a:endParaRPr lang="tr-TR" altLang="tr-TR" dirty="0">
              <a:latin typeface="+mn-lt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tr-TR" altLang="tr-TR" dirty="0">
              <a:latin typeface="+mn-lt"/>
            </a:endParaRPr>
          </a:p>
        </p:txBody>
      </p:sp>
      <p:sp>
        <p:nvSpPr>
          <p:cNvPr id="114698" name="Rectangle 10"/>
          <p:cNvSpPr>
            <a:spLocks noGrp="1" noChangeArrowheads="1"/>
          </p:cNvSpPr>
          <p:nvPr>
            <p:ph type="title"/>
          </p:nvPr>
        </p:nvSpPr>
        <p:spPr>
          <a:xfrm>
            <a:off x="2843808" y="1145619"/>
            <a:ext cx="3250704" cy="446918"/>
          </a:xfrm>
        </p:spPr>
        <p:txBody>
          <a:bodyPr>
            <a:noAutofit/>
          </a:bodyPr>
          <a:lstStyle/>
          <a:p>
            <a:r>
              <a:rPr lang="tr-TR" altLang="tr-TR" sz="4000" b="1" dirty="0" smtClean="0">
                <a:solidFill>
                  <a:srgbClr val="FF0000"/>
                </a:solidFill>
                <a:latin typeface="+mn-lt"/>
              </a:rPr>
              <a:t>Ortak Amaçlar</a:t>
            </a:r>
            <a:endParaRPr lang="tr-TR" alt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0012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415" y="1340768"/>
            <a:ext cx="7343515" cy="843754"/>
          </a:xfrm>
        </p:spPr>
        <p:txBody>
          <a:bodyPr>
            <a:normAutofit/>
          </a:bodyPr>
          <a:lstStyle/>
          <a:p>
            <a:r>
              <a:rPr lang="tr-TR" altLang="tr-TR" b="1" dirty="0" smtClean="0">
                <a:solidFill>
                  <a:srgbClr val="FF0000"/>
                </a:solidFill>
                <a:latin typeface="+mn-lt"/>
              </a:rPr>
              <a:t>Ortak </a:t>
            </a:r>
            <a:r>
              <a:rPr lang="tr-TR" altLang="tr-TR" b="1" dirty="0">
                <a:solidFill>
                  <a:srgbClr val="FF0000"/>
                </a:solidFill>
                <a:latin typeface="+mn-lt"/>
              </a:rPr>
              <a:t>Eğitim Hedefleri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59" y="2492896"/>
            <a:ext cx="8173489" cy="3339372"/>
          </a:xfrm>
        </p:spPr>
        <p:txBody>
          <a:bodyPr/>
          <a:lstStyle/>
          <a:p>
            <a:r>
              <a:rPr lang="tr-TR" altLang="tr-TR" dirty="0">
                <a:solidFill>
                  <a:srgbClr val="000000"/>
                </a:solidFill>
                <a:latin typeface="+mn-lt"/>
              </a:rPr>
              <a:t>Eğitim-öğretim niteliğinin ve etkinliğinin </a:t>
            </a:r>
            <a:r>
              <a:rPr lang="tr-TR" altLang="tr-TR" dirty="0" smtClean="0">
                <a:solidFill>
                  <a:srgbClr val="000000"/>
                </a:solidFill>
                <a:latin typeface="+mn-lt"/>
              </a:rPr>
              <a:t>artırılması</a:t>
            </a:r>
            <a:endParaRPr lang="tr-TR" altLang="tr-TR" dirty="0">
              <a:solidFill>
                <a:srgbClr val="000000"/>
              </a:solidFill>
              <a:latin typeface="+mn-lt"/>
            </a:endParaRPr>
          </a:p>
          <a:p>
            <a:r>
              <a:rPr lang="tr-TR" altLang="tr-TR" dirty="0">
                <a:solidFill>
                  <a:srgbClr val="000000"/>
                </a:solidFill>
                <a:latin typeface="+mn-lt"/>
              </a:rPr>
              <a:t>Eğitim-öğretim sistemlerine herkesin erişiminin ve yararlanmasının </a:t>
            </a:r>
            <a:r>
              <a:rPr lang="tr-TR" altLang="tr-TR" dirty="0" smtClean="0">
                <a:solidFill>
                  <a:srgbClr val="000000"/>
                </a:solidFill>
                <a:latin typeface="+mn-lt"/>
              </a:rPr>
              <a:t>sağlanması</a:t>
            </a:r>
            <a:endParaRPr lang="tr-TR" altLang="tr-TR" dirty="0">
              <a:solidFill>
                <a:srgbClr val="000000"/>
              </a:solidFill>
              <a:latin typeface="+mn-lt"/>
            </a:endParaRPr>
          </a:p>
          <a:p>
            <a:r>
              <a:rPr lang="tr-TR" altLang="tr-TR" dirty="0">
                <a:solidFill>
                  <a:srgbClr val="000000"/>
                </a:solidFill>
                <a:latin typeface="+mn-lt"/>
              </a:rPr>
              <a:t>Eğitim-öğretim sistemlerinin dünyaya açılması</a:t>
            </a:r>
          </a:p>
          <a:p>
            <a:endParaRPr lang="tr-TR" altLang="tr-T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096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691033"/>
            <a:ext cx="7283152" cy="843754"/>
          </a:xfrm>
        </p:spPr>
        <p:txBody>
          <a:bodyPr>
            <a:noAutofit/>
          </a:bodyPr>
          <a:lstStyle/>
          <a:p>
            <a:r>
              <a:rPr lang="tr-TR" altLang="tr-TR" sz="3600" b="1">
                <a:solidFill>
                  <a:srgbClr val="0070C0"/>
                </a:solidFill>
                <a:latin typeface="+mn-lt"/>
              </a:rPr>
              <a:t>Eğitim-Öğretim Niteliğinin ve Etkinliğinin Artırılması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1" y="2852936"/>
            <a:ext cx="8245497" cy="31852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r-TR" altLang="tr-TR" sz="2800" dirty="0">
                <a:solidFill>
                  <a:srgbClr val="000000"/>
                </a:solidFill>
                <a:latin typeface="+mn-lt"/>
              </a:rPr>
              <a:t>Öğretmen ve eğitmenlerin yetiştirilmelerini çağın koşullarına uygun hale </a:t>
            </a:r>
            <a:r>
              <a:rPr lang="tr-TR" altLang="tr-TR" sz="2800" dirty="0" smtClean="0">
                <a:solidFill>
                  <a:srgbClr val="000000"/>
                </a:solidFill>
                <a:latin typeface="+mn-lt"/>
              </a:rPr>
              <a:t>getirme</a:t>
            </a:r>
            <a:endParaRPr lang="tr-TR" altLang="tr-TR" sz="28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tr-TR" altLang="tr-TR" sz="2800" dirty="0">
                <a:solidFill>
                  <a:srgbClr val="000000"/>
                </a:solidFill>
                <a:latin typeface="+mn-lt"/>
              </a:rPr>
              <a:t>Bilgi toplumu için temel becerileri </a:t>
            </a:r>
            <a:r>
              <a:rPr lang="tr-TR" altLang="tr-TR" sz="2800" dirty="0" smtClean="0">
                <a:solidFill>
                  <a:srgbClr val="000000"/>
                </a:solidFill>
                <a:latin typeface="+mn-lt"/>
              </a:rPr>
              <a:t>geliştirme</a:t>
            </a:r>
            <a:endParaRPr lang="tr-TR" altLang="tr-TR" sz="28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tr-TR" altLang="tr-TR" sz="2800" dirty="0">
                <a:solidFill>
                  <a:srgbClr val="000000"/>
                </a:solidFill>
                <a:latin typeface="+mn-lt"/>
              </a:rPr>
              <a:t>Bilişim teknolojilerine herkesin ulaşılabilirliğini </a:t>
            </a:r>
            <a:r>
              <a:rPr lang="tr-TR" altLang="tr-TR" sz="2800" dirty="0" smtClean="0">
                <a:solidFill>
                  <a:srgbClr val="000000"/>
                </a:solidFill>
                <a:latin typeface="+mn-lt"/>
              </a:rPr>
              <a:t>sağlama</a:t>
            </a:r>
            <a:endParaRPr lang="tr-TR" altLang="tr-TR" sz="28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tr-TR" altLang="tr-TR" sz="2800" dirty="0" smtClean="0">
                <a:solidFill>
                  <a:srgbClr val="000000"/>
                </a:solidFill>
                <a:latin typeface="+mn-lt"/>
              </a:rPr>
              <a:t>Matematik </a:t>
            </a:r>
            <a:r>
              <a:rPr lang="tr-TR" altLang="tr-TR" sz="2800" dirty="0">
                <a:solidFill>
                  <a:srgbClr val="000000"/>
                </a:solidFill>
                <a:latin typeface="+mn-lt"/>
              </a:rPr>
              <a:t>fen </a:t>
            </a:r>
            <a:r>
              <a:rPr lang="tr-TR" altLang="tr-TR" sz="2800" dirty="0" smtClean="0">
                <a:solidFill>
                  <a:srgbClr val="000000"/>
                </a:solidFill>
                <a:latin typeface="+mn-lt"/>
              </a:rPr>
              <a:t>bilimleri </a:t>
            </a:r>
            <a:r>
              <a:rPr lang="tr-TR" altLang="tr-TR" sz="2800" dirty="0">
                <a:solidFill>
                  <a:srgbClr val="000000"/>
                </a:solidFill>
                <a:latin typeface="+mn-lt"/>
              </a:rPr>
              <a:t>ve teknoloji alanlarını geliştirme ve bu alanlara ilgiyi </a:t>
            </a:r>
            <a:r>
              <a:rPr lang="tr-TR" altLang="tr-TR" sz="2800" dirty="0" smtClean="0">
                <a:solidFill>
                  <a:srgbClr val="000000"/>
                </a:solidFill>
                <a:latin typeface="+mn-lt"/>
              </a:rPr>
              <a:t>arttırma</a:t>
            </a:r>
            <a:endParaRPr lang="tr-TR" altLang="tr-TR" sz="28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tr-TR" altLang="tr-TR" sz="2800" dirty="0">
                <a:solidFill>
                  <a:srgbClr val="000000"/>
                </a:solidFill>
                <a:latin typeface="+mn-lt"/>
              </a:rPr>
              <a:t>Finans ve insan kaynaklarının en iyi şekilde kullanımını sağlama  </a:t>
            </a:r>
          </a:p>
          <a:p>
            <a:pPr>
              <a:lnSpc>
                <a:spcPct val="90000"/>
              </a:lnSpc>
            </a:pPr>
            <a:endParaRPr lang="tr-TR" altLang="tr-TR" sz="28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tr-TR" altLang="tr-TR" sz="28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tr-TR" altLang="tr-TR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203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556792"/>
            <a:ext cx="8784976" cy="843754"/>
          </a:xfrm>
        </p:spPr>
        <p:txBody>
          <a:bodyPr>
            <a:noAutofit/>
          </a:bodyPr>
          <a:lstStyle/>
          <a:p>
            <a:r>
              <a:rPr lang="tr-TR" altLang="tr-TR" sz="3600" b="1">
                <a:solidFill>
                  <a:srgbClr val="0070C0"/>
                </a:solidFill>
                <a:latin typeface="+mn-lt"/>
              </a:rPr>
              <a:t>Eğitim-Öğretim Sistemlerine </a:t>
            </a:r>
            <a:r>
              <a:rPr lang="tr-TR" altLang="tr-TR" sz="3600" b="1" smtClean="0">
                <a:solidFill>
                  <a:srgbClr val="0070C0"/>
                </a:solidFill>
                <a:latin typeface="+mn-lt"/>
              </a:rPr>
              <a:t/>
            </a:r>
            <a:br>
              <a:rPr lang="tr-TR" altLang="tr-TR" sz="3600" b="1" smtClean="0">
                <a:solidFill>
                  <a:srgbClr val="0070C0"/>
                </a:solidFill>
                <a:latin typeface="+mn-lt"/>
              </a:rPr>
            </a:br>
            <a:r>
              <a:rPr lang="tr-TR" altLang="tr-TR" sz="3600" b="1" smtClean="0">
                <a:solidFill>
                  <a:srgbClr val="0070C0"/>
                </a:solidFill>
                <a:latin typeface="+mn-lt"/>
              </a:rPr>
              <a:t>Herkesin </a:t>
            </a:r>
            <a:r>
              <a:rPr lang="tr-TR" altLang="tr-TR" sz="3600" b="1">
                <a:solidFill>
                  <a:srgbClr val="0070C0"/>
                </a:solidFill>
                <a:latin typeface="+mn-lt"/>
              </a:rPr>
              <a:t>Erişimini ve Yararlanmasını Sağlama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1" y="3068960"/>
            <a:ext cx="7885457" cy="3449751"/>
          </a:xfrm>
        </p:spPr>
        <p:txBody>
          <a:bodyPr>
            <a:normAutofit/>
          </a:bodyPr>
          <a:lstStyle/>
          <a:p>
            <a:r>
              <a:rPr lang="tr-TR" altLang="tr-TR" dirty="0">
                <a:solidFill>
                  <a:srgbClr val="000000"/>
                </a:solidFill>
                <a:latin typeface="+mn-lt"/>
              </a:rPr>
              <a:t>Öğrenme ortamlarını herkese </a:t>
            </a:r>
            <a:r>
              <a:rPr lang="tr-TR" altLang="tr-TR" dirty="0" smtClean="0">
                <a:solidFill>
                  <a:srgbClr val="000000"/>
                </a:solidFill>
                <a:latin typeface="+mn-lt"/>
              </a:rPr>
              <a:t>açma</a:t>
            </a:r>
            <a:endParaRPr lang="tr-TR" altLang="tr-TR" dirty="0">
              <a:solidFill>
                <a:srgbClr val="000000"/>
              </a:solidFill>
              <a:latin typeface="+mn-lt"/>
            </a:endParaRPr>
          </a:p>
          <a:p>
            <a:r>
              <a:rPr lang="tr-TR" altLang="tr-TR" dirty="0">
                <a:solidFill>
                  <a:srgbClr val="000000"/>
                </a:solidFill>
                <a:latin typeface="+mn-lt"/>
              </a:rPr>
              <a:t>Öğrenmeyi daha çekici hale </a:t>
            </a:r>
            <a:r>
              <a:rPr lang="tr-TR" altLang="tr-TR" dirty="0" smtClean="0">
                <a:solidFill>
                  <a:srgbClr val="000000"/>
                </a:solidFill>
                <a:latin typeface="+mn-lt"/>
              </a:rPr>
              <a:t>getirme</a:t>
            </a:r>
            <a:endParaRPr lang="tr-TR" altLang="tr-TR" dirty="0">
              <a:solidFill>
                <a:srgbClr val="000000"/>
              </a:solidFill>
              <a:latin typeface="+mn-lt"/>
            </a:endParaRPr>
          </a:p>
          <a:p>
            <a:r>
              <a:rPr lang="tr-TR" altLang="tr-TR" dirty="0">
                <a:solidFill>
                  <a:srgbClr val="000000"/>
                </a:solidFill>
                <a:latin typeface="+mn-lt"/>
              </a:rPr>
              <a:t>Etkin </a:t>
            </a:r>
            <a:r>
              <a:rPr lang="tr-TR" altLang="tr-TR" dirty="0" smtClean="0">
                <a:solidFill>
                  <a:srgbClr val="000000"/>
                </a:solidFill>
                <a:latin typeface="+mn-lt"/>
              </a:rPr>
              <a:t>yurttaşlığı 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fırsat eşitliğini ve toplumsal uyumu destekleme.</a:t>
            </a:r>
          </a:p>
          <a:p>
            <a:endParaRPr lang="tr-TR" altLang="tr-TR" dirty="0">
              <a:solidFill>
                <a:srgbClr val="000000"/>
              </a:solidFill>
              <a:latin typeface="+mn-lt"/>
            </a:endParaRPr>
          </a:p>
          <a:p>
            <a:endParaRPr lang="tr-TR" altLang="tr-TR" sz="4000" dirty="0">
              <a:solidFill>
                <a:srgbClr val="000000"/>
              </a:solidFill>
              <a:latin typeface="+mn-lt"/>
            </a:endParaRPr>
          </a:p>
          <a:p>
            <a:endParaRPr lang="tr-TR" altLang="tr-TR" sz="4000" dirty="0">
              <a:solidFill>
                <a:srgbClr val="000000"/>
              </a:solidFill>
              <a:latin typeface="+mn-lt"/>
            </a:endParaRPr>
          </a:p>
          <a:p>
            <a:endParaRPr lang="tr-TR" altLang="tr-TR" sz="4000" dirty="0">
              <a:solidFill>
                <a:srgbClr val="000000"/>
              </a:solidFill>
              <a:latin typeface="+mn-lt"/>
            </a:endParaRPr>
          </a:p>
          <a:p>
            <a:endParaRPr lang="tr-TR" altLang="tr-TR" sz="4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5828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319" y="1649142"/>
            <a:ext cx="7343515" cy="843754"/>
          </a:xfrm>
        </p:spPr>
        <p:txBody>
          <a:bodyPr>
            <a:noAutofit/>
          </a:bodyPr>
          <a:lstStyle/>
          <a:p>
            <a:r>
              <a:rPr lang="tr-TR" altLang="tr-TR" sz="4000" b="1">
                <a:solidFill>
                  <a:srgbClr val="0070C0"/>
                </a:solidFill>
                <a:latin typeface="+mn-lt"/>
              </a:rPr>
              <a:t>Eğitim-Öğretim Sistemlerini Dünyaya Açma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339" y="2729841"/>
            <a:ext cx="8378133" cy="3613949"/>
          </a:xfrm>
        </p:spPr>
        <p:txBody>
          <a:bodyPr>
            <a:normAutofit fontScale="92500" lnSpcReduction="10000"/>
          </a:bodyPr>
          <a:lstStyle/>
          <a:p>
            <a:r>
              <a:rPr lang="tr-TR" altLang="tr-TR" dirty="0">
                <a:solidFill>
                  <a:srgbClr val="000000"/>
                </a:solidFill>
                <a:latin typeface="+mn-lt"/>
              </a:rPr>
              <a:t>Eğitim-öğretim sistemi ile çalışma </a:t>
            </a:r>
            <a:r>
              <a:rPr lang="tr-TR" altLang="tr-TR" dirty="0" smtClean="0">
                <a:solidFill>
                  <a:srgbClr val="000000"/>
                </a:solidFill>
                <a:latin typeface="+mn-lt"/>
              </a:rPr>
              <a:t>yaşamı 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bilimsel araştırmalar ve toplum arasındaki ilişkilerin genişletilmesi ve </a:t>
            </a:r>
            <a:r>
              <a:rPr lang="tr-TR" altLang="tr-TR" dirty="0" smtClean="0">
                <a:solidFill>
                  <a:srgbClr val="000000"/>
                </a:solidFill>
                <a:latin typeface="+mn-lt"/>
              </a:rPr>
              <a:t>güçlendirilmesi</a:t>
            </a:r>
            <a:endParaRPr lang="tr-TR" altLang="tr-TR" dirty="0">
              <a:solidFill>
                <a:srgbClr val="000000"/>
              </a:solidFill>
              <a:latin typeface="+mn-lt"/>
            </a:endParaRPr>
          </a:p>
          <a:p>
            <a:r>
              <a:rPr lang="tr-TR" altLang="tr-TR" dirty="0">
                <a:solidFill>
                  <a:srgbClr val="000000"/>
                </a:solidFill>
                <a:latin typeface="+mn-lt"/>
              </a:rPr>
              <a:t>Girişimcilik ruhunu </a:t>
            </a:r>
            <a:r>
              <a:rPr lang="tr-TR" altLang="tr-TR" dirty="0" smtClean="0">
                <a:solidFill>
                  <a:srgbClr val="000000"/>
                </a:solidFill>
                <a:latin typeface="+mn-lt"/>
              </a:rPr>
              <a:t>geliştirme</a:t>
            </a:r>
            <a:endParaRPr lang="tr-TR" altLang="tr-TR" dirty="0">
              <a:solidFill>
                <a:srgbClr val="000000"/>
              </a:solidFill>
              <a:latin typeface="+mn-lt"/>
            </a:endParaRPr>
          </a:p>
          <a:p>
            <a:r>
              <a:rPr lang="tr-TR" altLang="tr-TR" dirty="0">
                <a:solidFill>
                  <a:srgbClr val="000000"/>
                </a:solidFill>
                <a:latin typeface="+mn-lt"/>
              </a:rPr>
              <a:t>Yabancı dil öğrenimini </a:t>
            </a:r>
            <a:r>
              <a:rPr lang="tr-TR" altLang="tr-TR" dirty="0" smtClean="0">
                <a:solidFill>
                  <a:srgbClr val="000000"/>
                </a:solidFill>
                <a:latin typeface="+mn-lt"/>
              </a:rPr>
              <a:t>geliştirme</a:t>
            </a:r>
            <a:endParaRPr lang="tr-TR" altLang="tr-TR" dirty="0">
              <a:solidFill>
                <a:srgbClr val="000000"/>
              </a:solidFill>
              <a:latin typeface="+mn-lt"/>
            </a:endParaRPr>
          </a:p>
          <a:p>
            <a:r>
              <a:rPr lang="tr-TR" altLang="tr-TR" dirty="0">
                <a:solidFill>
                  <a:srgbClr val="000000"/>
                </a:solidFill>
                <a:latin typeface="+mn-lt"/>
              </a:rPr>
              <a:t>Ülkeler arası hareketliliği ve değişimleri </a:t>
            </a:r>
            <a:r>
              <a:rPr lang="tr-TR" altLang="tr-TR" dirty="0" smtClean="0">
                <a:solidFill>
                  <a:srgbClr val="000000"/>
                </a:solidFill>
                <a:latin typeface="+mn-lt"/>
              </a:rPr>
              <a:t>artırma</a:t>
            </a:r>
            <a:endParaRPr lang="tr-TR" altLang="tr-TR" dirty="0">
              <a:solidFill>
                <a:srgbClr val="000000"/>
              </a:solidFill>
              <a:latin typeface="+mn-lt"/>
            </a:endParaRPr>
          </a:p>
          <a:p>
            <a:r>
              <a:rPr lang="tr-TR" altLang="tr-TR" dirty="0">
                <a:solidFill>
                  <a:srgbClr val="000000"/>
                </a:solidFill>
                <a:latin typeface="+mn-lt"/>
              </a:rPr>
              <a:t>Avrupa işbirliğini </a:t>
            </a:r>
            <a:r>
              <a:rPr lang="tr-TR" altLang="tr-TR" dirty="0" smtClean="0">
                <a:solidFill>
                  <a:srgbClr val="000000"/>
                </a:solidFill>
                <a:latin typeface="+mn-lt"/>
              </a:rPr>
              <a:t>güçlendirme</a:t>
            </a:r>
            <a:endParaRPr lang="tr-TR" altLang="tr-TR" dirty="0">
              <a:solidFill>
                <a:srgbClr val="000000"/>
              </a:solidFill>
              <a:latin typeface="+mn-lt"/>
            </a:endParaRPr>
          </a:p>
          <a:p>
            <a:endParaRPr lang="tr-TR" altLang="tr-TR" dirty="0">
              <a:solidFill>
                <a:srgbClr val="000000"/>
              </a:solidFill>
              <a:latin typeface="+mn-lt"/>
            </a:endParaRPr>
          </a:p>
          <a:p>
            <a:endParaRPr lang="tr-TR" altLang="tr-TR" sz="3600" dirty="0">
              <a:solidFill>
                <a:srgbClr val="000000"/>
              </a:solidFill>
              <a:latin typeface="+mn-lt"/>
            </a:endParaRPr>
          </a:p>
          <a:p>
            <a:endParaRPr lang="tr-TR" altLang="tr-TR" sz="3600" dirty="0">
              <a:solidFill>
                <a:srgbClr val="000000"/>
              </a:solidFill>
              <a:latin typeface="+mn-lt"/>
            </a:endParaRPr>
          </a:p>
          <a:p>
            <a:endParaRPr lang="tr-TR" altLang="tr-TR" sz="3600" dirty="0">
              <a:solidFill>
                <a:srgbClr val="000000"/>
              </a:solidFill>
              <a:latin typeface="+mn-lt"/>
            </a:endParaRPr>
          </a:p>
          <a:p>
            <a:endParaRPr lang="tr-TR" altLang="tr-TR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938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8762" y="2348879"/>
            <a:ext cx="8785047" cy="3539161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altLang="tr-TR" sz="2800" dirty="0" smtClean="0">
                <a:latin typeface="+mn-lt"/>
              </a:rPr>
              <a:t>Temel </a:t>
            </a:r>
            <a:r>
              <a:rPr lang="tr-TR" altLang="tr-TR" sz="2800" dirty="0">
                <a:latin typeface="+mn-lt"/>
              </a:rPr>
              <a:t>Bilgiler</a:t>
            </a:r>
          </a:p>
          <a:p>
            <a:pPr>
              <a:lnSpc>
                <a:spcPct val="80000"/>
              </a:lnSpc>
            </a:pPr>
            <a:r>
              <a:rPr lang="tr-TR" altLang="tr-TR" sz="2800" dirty="0" smtClean="0">
                <a:latin typeface="+mn-lt"/>
              </a:rPr>
              <a:t>Zihinsel </a:t>
            </a:r>
            <a:r>
              <a:rPr lang="tr-TR" altLang="tr-TR" sz="2800" dirty="0">
                <a:latin typeface="+mn-lt"/>
              </a:rPr>
              <a:t>Beceriler</a:t>
            </a:r>
          </a:p>
          <a:p>
            <a:pPr>
              <a:lnSpc>
                <a:spcPct val="80000"/>
              </a:lnSpc>
            </a:pPr>
            <a:r>
              <a:rPr lang="tr-TR" altLang="tr-TR" sz="2800" dirty="0" smtClean="0">
                <a:latin typeface="+mn-lt"/>
              </a:rPr>
              <a:t>Teknik </a:t>
            </a:r>
            <a:r>
              <a:rPr lang="tr-TR" altLang="tr-TR" sz="2800" dirty="0">
                <a:latin typeface="+mn-lt"/>
              </a:rPr>
              <a:t>Beceriler</a:t>
            </a:r>
          </a:p>
          <a:p>
            <a:pPr>
              <a:lnSpc>
                <a:spcPct val="80000"/>
              </a:lnSpc>
            </a:pPr>
            <a:r>
              <a:rPr lang="tr-TR" altLang="tr-TR" sz="2800" dirty="0" smtClean="0">
                <a:latin typeface="+mn-lt"/>
              </a:rPr>
              <a:t>İletişim </a:t>
            </a:r>
            <a:r>
              <a:rPr lang="tr-TR" altLang="tr-TR" sz="2800" dirty="0">
                <a:latin typeface="+mn-lt"/>
              </a:rPr>
              <a:t>Becerileri</a:t>
            </a:r>
          </a:p>
          <a:p>
            <a:pPr>
              <a:lnSpc>
                <a:spcPct val="80000"/>
              </a:lnSpc>
            </a:pPr>
            <a:r>
              <a:rPr lang="tr-TR" altLang="tr-TR" sz="2800" dirty="0"/>
              <a:t>Kişisel Beceriler</a:t>
            </a:r>
          </a:p>
          <a:p>
            <a:pPr>
              <a:lnSpc>
                <a:spcPct val="80000"/>
              </a:lnSpc>
            </a:pPr>
            <a:r>
              <a:rPr lang="tr-TR" altLang="tr-TR" sz="2800" dirty="0"/>
              <a:t>Sosyal ve Kültürel Beceriler</a:t>
            </a:r>
          </a:p>
          <a:p>
            <a:pPr>
              <a:lnSpc>
                <a:spcPct val="80000"/>
              </a:lnSpc>
            </a:pPr>
            <a:r>
              <a:rPr lang="tr-TR" altLang="tr-TR" sz="2800" dirty="0"/>
              <a:t>Ekonomik Beceriler</a:t>
            </a:r>
          </a:p>
          <a:p>
            <a:pPr>
              <a:lnSpc>
                <a:spcPct val="80000"/>
              </a:lnSpc>
            </a:pPr>
            <a:r>
              <a:rPr lang="tr-TR" altLang="tr-TR" sz="2800" dirty="0"/>
              <a:t>Çevre Becerileri</a:t>
            </a:r>
          </a:p>
          <a:p>
            <a:pPr>
              <a:lnSpc>
                <a:spcPct val="80000"/>
              </a:lnSpc>
            </a:pPr>
            <a:endParaRPr lang="tr-TR" altLang="tr-TR" sz="2800" dirty="0">
              <a:latin typeface="+mn-lt"/>
            </a:endParaRPr>
          </a:p>
          <a:p>
            <a:pPr>
              <a:lnSpc>
                <a:spcPct val="80000"/>
              </a:lnSpc>
            </a:pPr>
            <a:endParaRPr lang="tr-TR" altLang="tr-TR" sz="2000" dirty="0">
              <a:latin typeface="+mn-lt"/>
            </a:endParaRPr>
          </a:p>
          <a:p>
            <a:pPr>
              <a:lnSpc>
                <a:spcPct val="80000"/>
              </a:lnSpc>
            </a:pPr>
            <a:endParaRPr lang="tr-TR" altLang="tr-TR" sz="2000" dirty="0">
              <a:latin typeface="+mn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tr-TR" altLang="tr-TR" sz="2400" dirty="0">
              <a:latin typeface="+mn-lt"/>
            </a:endParaRPr>
          </a:p>
        </p:txBody>
      </p:sp>
      <p:sp>
        <p:nvSpPr>
          <p:cNvPr id="116746" name="Rectangle 10"/>
          <p:cNvSpPr>
            <a:spLocks noGrp="1" noChangeArrowheads="1"/>
          </p:cNvSpPr>
          <p:nvPr>
            <p:ph type="title"/>
          </p:nvPr>
        </p:nvSpPr>
        <p:spPr>
          <a:xfrm>
            <a:off x="430920" y="1210479"/>
            <a:ext cx="8229600" cy="850369"/>
          </a:xfrm>
          <a:noFill/>
          <a:ln/>
        </p:spPr>
        <p:txBody>
          <a:bodyPr>
            <a:noAutofit/>
          </a:bodyPr>
          <a:lstStyle/>
          <a:p>
            <a:r>
              <a:rPr lang="tr-TR" altLang="tr-TR" sz="4000" b="1" dirty="0" smtClean="0">
                <a:solidFill>
                  <a:srgbClr val="FF0000"/>
                </a:solidFill>
                <a:latin typeface="+mn-lt"/>
              </a:rPr>
              <a:t>Ortak Becerileri Kazandırma</a:t>
            </a:r>
            <a:endParaRPr lang="tr-TR" alt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90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83824" y="908720"/>
            <a:ext cx="3493368" cy="67218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Temel İlkeler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580901"/>
            <a:ext cx="8507288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tr-TR" sz="2800" dirty="0">
                <a:latin typeface="+mn-lt"/>
              </a:rPr>
              <a:t>Tek bir Avrupa için </a:t>
            </a:r>
            <a:r>
              <a:rPr lang="tr-TR" sz="2800" dirty="0" smtClean="0">
                <a:latin typeface="+mn-lt"/>
              </a:rPr>
              <a:t>eğitim</a:t>
            </a:r>
            <a:endParaRPr lang="tr-TR" sz="2800" b="1" u="sng" dirty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tr-TR" sz="2800" dirty="0">
                <a:latin typeface="+mn-lt"/>
              </a:rPr>
              <a:t>Öğrenen </a:t>
            </a:r>
            <a:r>
              <a:rPr lang="tr-TR" sz="2800" dirty="0" smtClean="0">
                <a:latin typeface="+mn-lt"/>
              </a:rPr>
              <a:t>toplum</a:t>
            </a:r>
            <a:endParaRPr lang="tr-TR" sz="2800" b="1" u="sng" dirty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tr-TR" sz="2800" dirty="0">
                <a:latin typeface="+mn-lt"/>
              </a:rPr>
              <a:t>Yüksek kalitede </a:t>
            </a:r>
            <a:r>
              <a:rPr lang="tr-TR" sz="2800" dirty="0" smtClean="0">
                <a:latin typeface="+mn-lt"/>
              </a:rPr>
              <a:t>eğitim</a:t>
            </a:r>
            <a:endParaRPr lang="tr-TR" sz="2800" b="1" u="sng" dirty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tr-TR" sz="2800" dirty="0">
                <a:latin typeface="+mn-lt"/>
              </a:rPr>
              <a:t>Sürekli </a:t>
            </a:r>
            <a:r>
              <a:rPr lang="tr-TR" sz="2800" dirty="0" smtClean="0">
                <a:latin typeface="+mn-lt"/>
              </a:rPr>
              <a:t>eğitim</a:t>
            </a:r>
            <a:endParaRPr lang="tr-TR" sz="2800" b="1" u="sng" dirty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tr-TR" sz="2800" dirty="0">
                <a:latin typeface="+mn-lt"/>
              </a:rPr>
              <a:t>Eğitimde fırsat </a:t>
            </a:r>
            <a:r>
              <a:rPr lang="tr-TR" sz="2800" dirty="0" smtClean="0">
                <a:latin typeface="+mn-lt"/>
              </a:rPr>
              <a:t>eşitliği</a:t>
            </a:r>
            <a:endParaRPr lang="tr-TR" sz="2800" b="1" u="sng" dirty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tr-TR" sz="2800" dirty="0">
                <a:latin typeface="+mn-lt"/>
              </a:rPr>
              <a:t>Eğitimde ve mesleki yöneltmede </a:t>
            </a:r>
            <a:r>
              <a:rPr lang="tr-TR" sz="2800" dirty="0" smtClean="0">
                <a:latin typeface="+mn-lt"/>
              </a:rPr>
              <a:t>işbirliği</a:t>
            </a:r>
            <a:endParaRPr lang="tr-TR" sz="2800" b="1" u="sng" dirty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tr-TR" sz="2800" dirty="0">
                <a:latin typeface="+mn-lt"/>
              </a:rPr>
              <a:t>Karşılıklı deneyim </a:t>
            </a:r>
            <a:r>
              <a:rPr lang="tr-TR" sz="2800" dirty="0" smtClean="0">
                <a:latin typeface="+mn-lt"/>
              </a:rPr>
              <a:t>paylaşımı</a:t>
            </a:r>
            <a:endParaRPr lang="tr-TR" sz="2800" b="1" u="sng" dirty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tr-TR" sz="2800" dirty="0">
                <a:latin typeface="+mn-lt"/>
              </a:rPr>
              <a:t>Örgün </a:t>
            </a:r>
            <a:r>
              <a:rPr lang="tr-TR" sz="2800" dirty="0" smtClean="0">
                <a:latin typeface="+mn-lt"/>
              </a:rPr>
              <a:t>eğitimde </a:t>
            </a:r>
            <a:r>
              <a:rPr lang="tr-TR" sz="2800" dirty="0">
                <a:latin typeface="+mn-lt"/>
              </a:rPr>
              <a:t>açıklık ve </a:t>
            </a:r>
            <a:r>
              <a:rPr lang="tr-TR" sz="2800" dirty="0" smtClean="0">
                <a:latin typeface="+mn-lt"/>
              </a:rPr>
              <a:t>işbirlikli </a:t>
            </a:r>
            <a:r>
              <a:rPr lang="tr-TR" sz="2800" dirty="0">
                <a:latin typeface="+mn-lt"/>
              </a:rPr>
              <a:t>yöntemlerinin </a:t>
            </a:r>
            <a:r>
              <a:rPr lang="tr-TR" sz="2800" dirty="0" smtClean="0">
                <a:latin typeface="+mn-lt"/>
              </a:rPr>
              <a:t>desteklenmesi</a:t>
            </a:r>
            <a:endParaRPr lang="tr-TR" sz="2800" b="1" u="sng" dirty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tr-TR" sz="2800" dirty="0" smtClean="0">
                <a:latin typeface="+mn-lt"/>
              </a:rPr>
              <a:t>Etkileşimli öğretim </a:t>
            </a:r>
            <a:r>
              <a:rPr lang="tr-TR" sz="2800" dirty="0">
                <a:latin typeface="+mn-lt"/>
              </a:rPr>
              <a:t>yöntemlerin geliştirilmesi.</a:t>
            </a:r>
            <a:endParaRPr lang="tr-TR" sz="2800" b="1" u="sng" dirty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tr-TR" sz="2800" dirty="0">
                <a:latin typeface="+mn-lt"/>
              </a:rPr>
              <a:t>Okullarda öz </a:t>
            </a:r>
            <a:r>
              <a:rPr lang="tr-TR" sz="2800" dirty="0" smtClean="0">
                <a:latin typeface="+mn-lt"/>
              </a:rPr>
              <a:t>değerlendirmenin özendirilmesi</a:t>
            </a:r>
            <a:endParaRPr lang="tr-TR" sz="2800" b="1" u="sng" dirty="0">
              <a:latin typeface="+mn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048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328236"/>
            <a:ext cx="8785047" cy="4393239"/>
          </a:xfrm>
        </p:spPr>
        <p:txBody>
          <a:bodyPr>
            <a:normAutofit/>
          </a:bodyPr>
          <a:lstStyle/>
          <a:p>
            <a:pPr defTabSz="823692">
              <a:buFont typeface="Arial" charset="-94"/>
              <a:buChar char="•"/>
            </a:pPr>
            <a:r>
              <a:rPr lang="tr-TR" altLang="tr-TR" dirty="0" smtClean="0"/>
              <a:t>Ortak </a:t>
            </a:r>
            <a:r>
              <a:rPr lang="tr-TR" altLang="tr-TR" dirty="0"/>
              <a:t>İlke ve </a:t>
            </a:r>
            <a:r>
              <a:rPr lang="tr-TR" altLang="tr-TR" dirty="0" smtClean="0"/>
              <a:t>Anlayışlar</a:t>
            </a:r>
            <a:endParaRPr lang="tr-TR" altLang="tr-TR" dirty="0"/>
          </a:p>
          <a:p>
            <a:pPr defTabSz="823692">
              <a:buFont typeface="Arial" charset="-94"/>
              <a:buChar char="•"/>
            </a:pPr>
            <a:r>
              <a:rPr lang="tr-TR" altLang="tr-TR" dirty="0" smtClean="0"/>
              <a:t>Ortak Amaçlar</a:t>
            </a:r>
            <a:endParaRPr lang="tr-TR" altLang="tr-TR" dirty="0"/>
          </a:p>
          <a:p>
            <a:pPr defTabSz="823692">
              <a:buFont typeface="Arial" charset="-94"/>
              <a:buChar char="•"/>
            </a:pPr>
            <a:r>
              <a:rPr lang="tr-TR" altLang="tr-TR" dirty="0"/>
              <a:t>Ortak Hedefler</a:t>
            </a:r>
            <a:endParaRPr lang="en-US" altLang="tr-TR" dirty="0"/>
          </a:p>
          <a:p>
            <a:pPr defTabSz="823692">
              <a:buFont typeface="Arial" charset="-94"/>
              <a:buChar char="•"/>
            </a:pPr>
            <a:r>
              <a:rPr lang="tr-TR" altLang="tr-TR" dirty="0" smtClean="0"/>
              <a:t>Çağın </a:t>
            </a:r>
            <a:r>
              <a:rPr lang="tr-TR" altLang="tr-TR" dirty="0"/>
              <a:t>Gerektirdiği Ortak </a:t>
            </a:r>
            <a:r>
              <a:rPr lang="tr-TR" altLang="tr-TR" dirty="0" smtClean="0"/>
              <a:t>Becerileri Kazandırma</a:t>
            </a:r>
            <a:endParaRPr lang="tr-TR" altLang="tr-TR" dirty="0"/>
          </a:p>
          <a:p>
            <a:pPr defTabSz="823692">
              <a:buFont typeface="Arial" charset="-94"/>
              <a:buChar char="•"/>
            </a:pPr>
            <a:endParaRPr lang="en-US" altLang="tr-TR" dirty="0"/>
          </a:p>
          <a:p>
            <a:pPr defTabSz="823692">
              <a:buFont typeface="Arial" charset="-94"/>
              <a:buChar char="•"/>
            </a:pPr>
            <a:endParaRPr lang="en-US" alt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555776" y="980728"/>
            <a:ext cx="3384376" cy="957540"/>
          </a:xfrm>
        </p:spPr>
        <p:txBody>
          <a:bodyPr>
            <a:normAutofit/>
          </a:bodyPr>
          <a:lstStyle/>
          <a:p>
            <a:r>
              <a:rPr lang="tr-TR" b="1" smtClean="0">
                <a:solidFill>
                  <a:srgbClr val="FF0000"/>
                </a:solidFill>
                <a:latin typeface="+mn-lt"/>
              </a:rPr>
              <a:t>Kapsam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783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59832" y="836712"/>
            <a:ext cx="3096344" cy="1143000"/>
          </a:xfrm>
        </p:spPr>
        <p:txBody>
          <a:bodyPr/>
          <a:lstStyle/>
          <a:p>
            <a:r>
              <a:rPr lang="tr-TR" b="1" smtClean="0">
                <a:solidFill>
                  <a:srgbClr val="FF0000"/>
                </a:solidFill>
                <a:latin typeface="+mn-lt"/>
              </a:rPr>
              <a:t>Okulöncesi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76872"/>
            <a:ext cx="4154512" cy="3625400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76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690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İlkokul ve Ortaokulda Temel Modeller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2636912"/>
            <a:ext cx="5384800" cy="3705686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625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167844" y="1246445"/>
            <a:ext cx="2808312" cy="77809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Türkiye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4543"/>
            <a:ext cx="8229600" cy="3677276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62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59832" y="1124744"/>
            <a:ext cx="3456384" cy="1143000"/>
          </a:xfrm>
        </p:spPr>
        <p:txBody>
          <a:bodyPr>
            <a:normAutofit fontScale="90000"/>
          </a:bodyPr>
          <a:lstStyle/>
          <a:p>
            <a:r>
              <a:rPr lang="tr-TR" b="1" smtClean="0">
                <a:solidFill>
                  <a:srgbClr val="FF0000"/>
                </a:solidFill>
                <a:latin typeface="+mn-lt"/>
              </a:rPr>
              <a:t>Danimarka  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Almanya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5378"/>
            <a:ext cx="8229600" cy="3795548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38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+mn-lt"/>
              </a:rPr>
              <a:t>Fransa - Hırvatistan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8677"/>
            <a:ext cx="8229600" cy="3269008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19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433</Words>
  <Application>Microsoft Office PowerPoint</Application>
  <PresentationFormat>Ekran Gösterisi (4:3)</PresentationFormat>
  <Paragraphs>155</Paragraphs>
  <Slides>25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Office Theme</vt:lpstr>
      <vt:lpstr>PowerPoint Sunusu</vt:lpstr>
      <vt:lpstr>Durum</vt:lpstr>
      <vt:lpstr>Temel İlkeler</vt:lpstr>
      <vt:lpstr>Kapsam</vt:lpstr>
      <vt:lpstr>Okulöncesi</vt:lpstr>
      <vt:lpstr>İlkokul ve Ortaokulda Temel Modeller</vt:lpstr>
      <vt:lpstr>Türkiye</vt:lpstr>
      <vt:lpstr>Danimarka  Almanya</vt:lpstr>
      <vt:lpstr>Fransa - Hırvatistan</vt:lpstr>
      <vt:lpstr>Birleşik Krallık</vt:lpstr>
      <vt:lpstr>Belçika</vt:lpstr>
      <vt:lpstr>Ulusal Stratejiler</vt:lpstr>
      <vt:lpstr>Programlarla Bütünleştirme</vt:lpstr>
      <vt:lpstr>İlköğretim’de Durum</vt:lpstr>
      <vt:lpstr>Ulusal Sınavlardaki Temel Yeterlikler</vt:lpstr>
      <vt:lpstr>  Ortak İlke ve Anlayışlar</vt:lpstr>
      <vt:lpstr>  Ortak İlke ve Anlayışlar</vt:lpstr>
      <vt:lpstr>  Ortak İlke ve Anlayışlar</vt:lpstr>
      <vt:lpstr>  Ortak İlke ve Anlayışlar</vt:lpstr>
      <vt:lpstr>Ortak Amaçlar</vt:lpstr>
      <vt:lpstr>Ortak Eğitim Hedefleri</vt:lpstr>
      <vt:lpstr>Eğitim-Öğretim Niteliğinin ve Etkinliğinin Artırılması</vt:lpstr>
      <vt:lpstr>Eğitim-Öğretim Sistemlerine  Herkesin Erişimini ve Yararlanmasını Sağlama</vt:lpstr>
      <vt:lpstr>Eğitim-Öğretim Sistemlerini Dünyaya Açma</vt:lpstr>
      <vt:lpstr>Ortak Becerileri Kazandırma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gonca</dc:creator>
  <cp:lastModifiedBy>Gaye Dinçel</cp:lastModifiedBy>
  <cp:revision>413</cp:revision>
  <cp:lastPrinted>2015-09-08T15:13:35Z</cp:lastPrinted>
  <dcterms:created xsi:type="dcterms:W3CDTF">2014-05-06T06:01:25Z</dcterms:created>
  <dcterms:modified xsi:type="dcterms:W3CDTF">2016-05-02T07:58:53Z</dcterms:modified>
</cp:coreProperties>
</file>