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56" r:id="rId2"/>
    <p:sldId id="376" r:id="rId3"/>
    <p:sldId id="343" r:id="rId4"/>
    <p:sldId id="397" r:id="rId5"/>
    <p:sldId id="393" r:id="rId6"/>
    <p:sldId id="345" r:id="rId7"/>
    <p:sldId id="395" r:id="rId8"/>
    <p:sldId id="396" r:id="rId9"/>
    <p:sldId id="394" r:id="rId10"/>
    <p:sldId id="402" r:id="rId11"/>
    <p:sldId id="411" r:id="rId12"/>
    <p:sldId id="398" r:id="rId13"/>
    <p:sldId id="401" r:id="rId14"/>
    <p:sldId id="399" r:id="rId15"/>
    <p:sldId id="403" r:id="rId16"/>
    <p:sldId id="404" r:id="rId17"/>
    <p:sldId id="405" r:id="rId18"/>
    <p:sldId id="406" r:id="rId19"/>
    <p:sldId id="409" r:id="rId20"/>
    <p:sldId id="407" r:id="rId21"/>
    <p:sldId id="412" r:id="rId22"/>
    <p:sldId id="413" r:id="rId23"/>
    <p:sldId id="408" r:id="rId24"/>
    <p:sldId id="410" r:id="rId25"/>
    <p:sldId id="392" r:id="rId26"/>
  </p:sldIdLst>
  <p:sldSz cx="9144000" cy="6858000" type="screen4x3"/>
  <p:notesSz cx="6805613" cy="9939338"/>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43" autoAdjust="0"/>
    <p:restoredTop sz="94434" autoAdjust="0"/>
  </p:normalViewPr>
  <p:slideViewPr>
    <p:cSldViewPr>
      <p:cViewPr varScale="1">
        <p:scale>
          <a:sx n="74" d="100"/>
          <a:sy n="74" d="100"/>
        </p:scale>
        <p:origin x="14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3A227D7-AC54-4387-A917-1267B8FD0DE4}" type="datetimeFigureOut">
              <a:rPr lang="en-GB"/>
              <a:pPr>
                <a:defRPr/>
              </a:pPr>
              <a:t>29/11/2015</a:t>
            </a:fld>
            <a:endParaRPr lang="en-GB"/>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6531A09-AF3E-44F8-ABAB-2F7A4CFB604F}" type="slidenum">
              <a:rPr lang="en-GB"/>
              <a:pPr>
                <a:defRPr/>
              </a:pPr>
              <a:t>‹#›</a:t>
            </a:fld>
            <a:endParaRPr lang="en-GB"/>
          </a:p>
        </p:txBody>
      </p:sp>
    </p:spTree>
    <p:extLst>
      <p:ext uri="{BB962C8B-B14F-4D97-AF65-F5344CB8AC3E}">
        <p14:creationId xmlns:p14="http://schemas.microsoft.com/office/powerpoint/2010/main" val="2178411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050B018-DE8D-4610-886D-0F5229EF5200}" type="datetimeFigureOut">
              <a:rPr lang="en-GB"/>
              <a:pPr>
                <a:defRPr/>
              </a:pPr>
              <a:t>29/11/2015</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04729C0-9425-4F28-BAF4-2EF1B84A2FDC}" type="slidenum">
              <a:rPr lang="en-GB"/>
              <a:pPr>
                <a:defRPr/>
              </a:pPr>
              <a:t>‹#›</a:t>
            </a:fld>
            <a:endParaRPr lang="en-GB"/>
          </a:p>
        </p:txBody>
      </p:sp>
    </p:spTree>
    <p:extLst>
      <p:ext uri="{BB962C8B-B14F-4D97-AF65-F5344CB8AC3E}">
        <p14:creationId xmlns:p14="http://schemas.microsoft.com/office/powerpoint/2010/main" val="16204410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5D3D2A-1DBC-4169-9848-CBBDDF0B84F8}" type="slidenum">
              <a:rPr lang="en-GB">
                <a:cs typeface="Arial" charset="0"/>
              </a:rPr>
              <a:pPr fontAlgn="base">
                <a:spcBef>
                  <a:spcPct val="0"/>
                </a:spcBef>
                <a:spcAft>
                  <a:spcPct val="0"/>
                </a:spcAft>
              </a:pPr>
              <a:t>2</a:t>
            </a:fld>
            <a:endParaRPr lang="en-GB">
              <a:cs typeface="Arial" charset="0"/>
            </a:endParaRPr>
          </a:p>
        </p:txBody>
      </p:sp>
    </p:spTree>
    <p:extLst>
      <p:ext uri="{BB962C8B-B14F-4D97-AF65-F5344CB8AC3E}">
        <p14:creationId xmlns:p14="http://schemas.microsoft.com/office/powerpoint/2010/main" val="35472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D04729C0-9425-4F28-BAF4-2EF1B84A2FDC}" type="slidenum">
              <a:rPr lang="en-GB" smtClean="0"/>
              <a:pPr>
                <a:defRPr/>
              </a:pPr>
              <a:t>10</a:t>
            </a:fld>
            <a:endParaRPr lang="en-GB"/>
          </a:p>
        </p:txBody>
      </p:sp>
    </p:spTree>
    <p:extLst>
      <p:ext uri="{BB962C8B-B14F-4D97-AF65-F5344CB8AC3E}">
        <p14:creationId xmlns:p14="http://schemas.microsoft.com/office/powerpoint/2010/main" val="30590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D04729C0-9425-4F28-BAF4-2EF1B84A2FDC}" type="slidenum">
              <a:rPr lang="en-GB" smtClean="0"/>
              <a:pPr>
                <a:defRPr/>
              </a:pPr>
              <a:t>11</a:t>
            </a:fld>
            <a:endParaRPr lang="en-GB"/>
          </a:p>
        </p:txBody>
      </p:sp>
    </p:spTree>
    <p:extLst>
      <p:ext uri="{BB962C8B-B14F-4D97-AF65-F5344CB8AC3E}">
        <p14:creationId xmlns:p14="http://schemas.microsoft.com/office/powerpoint/2010/main" val="30590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D04729C0-9425-4F28-BAF4-2EF1B84A2FDC}" type="slidenum">
              <a:rPr lang="en-GB" smtClean="0"/>
              <a:pPr>
                <a:defRPr/>
              </a:pPr>
              <a:t>21</a:t>
            </a:fld>
            <a:endParaRPr lang="en-GB"/>
          </a:p>
        </p:txBody>
      </p:sp>
    </p:spTree>
    <p:extLst>
      <p:ext uri="{BB962C8B-B14F-4D97-AF65-F5344CB8AC3E}">
        <p14:creationId xmlns:p14="http://schemas.microsoft.com/office/powerpoint/2010/main" val="1729980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D04729C0-9425-4F28-BAF4-2EF1B84A2FDC}" type="slidenum">
              <a:rPr lang="en-GB" smtClean="0"/>
              <a:pPr>
                <a:defRPr/>
              </a:pPr>
              <a:t>22</a:t>
            </a:fld>
            <a:endParaRPr lang="en-GB"/>
          </a:p>
        </p:txBody>
      </p:sp>
    </p:spTree>
    <p:extLst>
      <p:ext uri="{BB962C8B-B14F-4D97-AF65-F5344CB8AC3E}">
        <p14:creationId xmlns:p14="http://schemas.microsoft.com/office/powerpoint/2010/main" val="17784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B5BD36F-187C-477E-BC99-EEC49BB83E9A}" type="slidenum">
              <a:rPr lang="en-GB">
                <a:cs typeface="Arial" charset="0"/>
              </a:rPr>
              <a:pPr fontAlgn="base">
                <a:spcBef>
                  <a:spcPct val="0"/>
                </a:spcBef>
                <a:spcAft>
                  <a:spcPct val="0"/>
                </a:spcAft>
              </a:pPr>
              <a:t>25</a:t>
            </a:fld>
            <a:endParaRPr lang="en-GB">
              <a:cs typeface="Arial" charset="0"/>
            </a:endParaRPr>
          </a:p>
        </p:txBody>
      </p:sp>
    </p:spTree>
    <p:extLst>
      <p:ext uri="{BB962C8B-B14F-4D97-AF65-F5344CB8AC3E}">
        <p14:creationId xmlns:p14="http://schemas.microsoft.com/office/powerpoint/2010/main" val="777926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10749461-B064-4E77-8115-2012C5BE69FD}" type="datetimeFigureOut">
              <a:rPr lang="tr-TR"/>
              <a:pPr>
                <a:defRPr/>
              </a:pPr>
              <a:t>29.11.2015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29AF0AC-A899-4D6E-A8F5-595C7317B96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B56F4603-AA11-48CB-8291-1EED89196C25}" type="datetimeFigureOut">
              <a:rPr lang="tr-TR"/>
              <a:pPr>
                <a:defRPr/>
              </a:pPr>
              <a:t>29.11.2015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DF17AEE2-8B4A-4F18-8C2A-F41AB1EC927A}"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00EC19A2-0A5B-4078-89A8-EFBA538C3CBB}" type="datetimeFigureOut">
              <a:rPr lang="tr-TR"/>
              <a:pPr>
                <a:defRPr/>
              </a:pPr>
              <a:t>29.11.2015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005D109-5623-4A29-A871-3855A179617C}"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AA67CC9B-55E4-46D8-B03F-864271EED746}" type="datetimeFigureOut">
              <a:rPr lang="tr-TR"/>
              <a:pPr>
                <a:defRPr/>
              </a:pPr>
              <a:t>29.11.2015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31EFBD4-B4D7-44D5-B3C9-4C5868BF3D3B}"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EBDC93-A7BB-4A33-B038-D1366E203015}" type="datetimeFigureOut">
              <a:rPr lang="tr-TR"/>
              <a:pPr>
                <a:defRPr/>
              </a:pPr>
              <a:t>29.11.2015</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62CA696-1D5A-480D-BD4C-15AEA8B77C6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9675B4AA-184E-466A-9406-EEC3BB2DD947}" type="datetimeFigureOut">
              <a:rPr lang="tr-TR"/>
              <a:pPr>
                <a:defRPr/>
              </a:pPr>
              <a:t>29.11.2015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45B880C8-3DD5-4DA4-A161-3068B0083856}"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672593BC-6793-49B1-867C-9582DFFD7423}" type="datetimeFigureOut">
              <a:rPr lang="tr-TR"/>
              <a:pPr>
                <a:defRPr/>
              </a:pPr>
              <a:t>29.11.2015</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945EF2EE-4F41-432B-9295-D6C9E5549F45}"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14AC0C2A-9DA5-4BB3-AF84-00A595378CB9}" type="datetimeFigureOut">
              <a:rPr lang="tr-TR"/>
              <a:pPr>
                <a:defRPr/>
              </a:pPr>
              <a:t>29.11.2015</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93A72DE5-3D4B-4392-B0D3-205E1032ABE0}"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D3EB5E-25F0-474E-B3B0-0CF909895440}" type="datetimeFigureOut">
              <a:rPr lang="tr-TR"/>
              <a:pPr>
                <a:defRPr/>
              </a:pPr>
              <a:t>29.11.2015</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8B642E54-9DB5-4365-AC5E-B1C63328A686}"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39FA47-2D1D-422C-A979-B39E0EFA6686}" type="datetimeFigureOut">
              <a:rPr lang="tr-TR"/>
              <a:pPr>
                <a:defRPr/>
              </a:pPr>
              <a:t>29.11.2015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062FB155-6E05-47AA-87B9-4BCF8300A5BE}"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6E1C08-BF88-463E-820D-804742D0CD98}" type="datetimeFigureOut">
              <a:rPr lang="tr-TR"/>
              <a:pPr>
                <a:defRPr/>
              </a:pPr>
              <a:t>29.11.2015</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2DA6D45F-DB29-40C3-B434-CDA8882C5E93}"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358C694-1912-47FC-B892-ABBA3DAE0416}" type="datetimeFigureOut">
              <a:rPr lang="tr-TR"/>
              <a:pPr>
                <a:defRPr/>
              </a:pPr>
              <a:t>29.11.2015</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036B989-E04D-403B-AB86-3D809C56819C}"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24.jpe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3.jpeg"/><Relationship Id="rId5" Type="http://schemas.openxmlformats.org/officeDocument/2006/relationships/image" Target="../media/image22.jpeg"/><Relationship Id="rId10"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8.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31.jpeg"/><Relationship Id="rId5" Type="http://schemas.openxmlformats.org/officeDocument/2006/relationships/image" Target="../media/image6.png"/><Relationship Id="rId10" Type="http://schemas.openxmlformats.org/officeDocument/2006/relationships/image" Target="../media/image30.jpeg"/><Relationship Id="rId4" Type="http://schemas.openxmlformats.org/officeDocument/2006/relationships/image" Target="../media/image4.png"/><Relationship Id="rId9"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jpeg"/><Relationship Id="rId3" Type="http://schemas.openxmlformats.org/officeDocument/2006/relationships/image" Target="../media/image6.png"/><Relationship Id="rId7" Type="http://schemas.openxmlformats.org/officeDocument/2006/relationships/image" Target="../media/image3.jpeg"/><Relationship Id="rId12" Type="http://schemas.openxmlformats.org/officeDocument/2006/relationships/image" Target="../media/image36.jpeg"/><Relationship Id="rId17" Type="http://schemas.openxmlformats.org/officeDocument/2006/relationships/image" Target="../media/image40.jpeg"/><Relationship Id="rId2" Type="http://schemas.openxmlformats.org/officeDocument/2006/relationships/image" Target="../media/image4.png"/><Relationship Id="rId16" Type="http://schemas.openxmlformats.org/officeDocument/2006/relationships/image" Target="../media/image39.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hyperlink" Target="http://yalova.meb.gov.tr/meb_iys_dosyalar/2015_07/k_09141016_balkfoto.jpg" TargetMode="External"/><Relationship Id="rId5" Type="http://schemas.openxmlformats.org/officeDocument/2006/relationships/image" Target="../media/image1.jpeg"/><Relationship Id="rId15" Type="http://schemas.openxmlformats.org/officeDocument/2006/relationships/hyperlink" Target="http://malatya.meb.gov.tr/meb_iys_dosyalar/2015_07/07095430_8.jpg" TargetMode="External"/><Relationship Id="rId10" Type="http://schemas.openxmlformats.org/officeDocument/2006/relationships/image" Target="../media/image35.png"/><Relationship Id="rId4" Type="http://schemas.openxmlformats.org/officeDocument/2006/relationships/image" Target="../media/image32.jpg"/><Relationship Id="rId9" Type="http://schemas.openxmlformats.org/officeDocument/2006/relationships/image" Target="../media/image34.png"/><Relationship Id="rId14" Type="http://schemas.openxmlformats.org/officeDocument/2006/relationships/image" Target="../media/image38.jpe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image" Target="../media/image41.jpeg"/><Relationship Id="rId1" Type="http://schemas.openxmlformats.org/officeDocument/2006/relationships/slideLayout" Target="../slideLayouts/slideLayout1.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6.png"/><Relationship Id="rId9"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47.png"/><Relationship Id="rId4" Type="http://schemas.openxmlformats.org/officeDocument/2006/relationships/image" Target="../media/image44.jpeg"/><Relationship Id="rId9" Type="http://schemas.openxmlformats.org/officeDocument/2006/relationships/image" Target="../media/image3.jpeg"/></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49.jpeg"/><Relationship Id="rId10" Type="http://schemas.openxmlformats.org/officeDocument/2006/relationships/image" Target="../media/image51.png"/><Relationship Id="rId4" Type="http://schemas.openxmlformats.org/officeDocument/2006/relationships/image" Target="../media/image48.jpe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52.jpe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53.jpeg"/><Relationship Id="rId4" Type="http://schemas.openxmlformats.org/officeDocument/2006/relationships/image" Target="../media/image6.pn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6.png"/><Relationship Id="rId7"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55.jpg"/></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7.jpeg"/><Relationship Id="rId1" Type="http://schemas.openxmlformats.org/officeDocument/2006/relationships/slideLayout" Target="../slideLayouts/slideLayout1.xml"/><Relationship Id="rId6" Type="http://schemas.openxmlformats.org/officeDocument/2006/relationships/image" Target="../media/image59.jpg"/><Relationship Id="rId5" Type="http://schemas.openxmlformats.org/officeDocument/2006/relationships/image" Target="../media/image58.jpg"/><Relationship Id="rId10" Type="http://schemas.openxmlformats.org/officeDocument/2006/relationships/image" Target="../media/image3.jpeg"/><Relationship Id="rId4" Type="http://schemas.openxmlformats.org/officeDocument/2006/relationships/image" Target="../media/image6.png"/><Relationship Id="rId9"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61.png"/><Relationship Id="rId10" Type="http://schemas.openxmlformats.org/officeDocument/2006/relationships/image" Target="../media/image63.png"/><Relationship Id="rId4" Type="http://schemas.openxmlformats.org/officeDocument/2006/relationships/image" Target="../media/image60.pn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6.png"/><Relationship Id="rId7"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image" Target="../media/image65.JPG"/><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jpeg"/><Relationship Id="rId10" Type="http://schemas.openxmlformats.org/officeDocument/2006/relationships/image" Target="../media/image67.jpeg"/><Relationship Id="rId4" Type="http://schemas.openxmlformats.org/officeDocument/2006/relationships/image" Target="../media/image6.png"/><Relationship Id="rId9" Type="http://schemas.openxmlformats.org/officeDocument/2006/relationships/image" Target="../media/image66.jpeg"/></Relationships>
</file>

<file path=ppt/slides/_rels/slide22.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jpeg"/><Relationship Id="rId10" Type="http://schemas.openxmlformats.org/officeDocument/2006/relationships/image" Target="../media/image70.jpeg"/><Relationship Id="rId4" Type="http://schemas.openxmlformats.org/officeDocument/2006/relationships/image" Target="../media/image6.png"/><Relationship Id="rId9" Type="http://schemas.openxmlformats.org/officeDocument/2006/relationships/image" Target="../media/image69.jpeg"/></Relationships>
</file>

<file path=ppt/slides/_rels/slide2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image" Target="../media/image72.jpeg"/><Relationship Id="rId4" Type="http://schemas.openxmlformats.org/officeDocument/2006/relationships/image" Target="../media/image71.jpe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73.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1.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6.png"/><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4.png"/><Relationship Id="rId7"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8.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p:cNvSpPr>
            <a:spLocks noChangeArrowheads="1"/>
          </p:cNvSpPr>
          <p:nvPr/>
        </p:nvSpPr>
        <p:spPr bwMode="auto">
          <a:xfrm>
            <a:off x="-26895" y="0"/>
            <a:ext cx="9180513" cy="1479550"/>
          </a:xfrm>
          <a:prstGeom prst="rect">
            <a:avLst/>
          </a:prstGeom>
          <a:solidFill>
            <a:schemeClr val="tx2">
              <a:lumMod val="20000"/>
              <a:lumOff val="80000"/>
            </a:schemeClr>
          </a:solidFill>
          <a:ln>
            <a:noFill/>
          </a:ln>
          <a:extLst/>
        </p:spPr>
        <p:txBody>
          <a:bodyPr/>
          <a:lstStyle/>
          <a:p>
            <a:pPr algn="ctr" fontAlgn="auto">
              <a:spcBef>
                <a:spcPts val="0"/>
              </a:spcBef>
              <a:spcAft>
                <a:spcPts val="0"/>
              </a:spcAft>
              <a:defRPr/>
            </a:pPr>
            <a:endParaRPr lang="tr-TR" altLang="tr-TR" b="1" dirty="0">
              <a:solidFill>
                <a:schemeClr val="bg1"/>
              </a:solidFill>
              <a:latin typeface="Arial Narrow" pitchFamily="34" charset="0"/>
            </a:endParaRPr>
          </a:p>
          <a:p>
            <a:pPr algn="ctr" fontAlgn="auto">
              <a:spcBef>
                <a:spcPts val="0"/>
              </a:spcBef>
              <a:spcAft>
                <a:spcPts val="0"/>
              </a:spcAft>
              <a:defRPr/>
            </a:pPr>
            <a:endParaRPr lang="tr-TR" altLang="tr-TR" b="1" dirty="0">
              <a:solidFill>
                <a:schemeClr val="bg1"/>
              </a:solidFill>
              <a:latin typeface="Arial Narrow" pitchFamily="34" charset="0"/>
            </a:endParaRPr>
          </a:p>
          <a:p>
            <a:pPr algn="ctr" fontAlgn="auto">
              <a:spcBef>
                <a:spcPts val="0"/>
              </a:spcBef>
              <a:spcAft>
                <a:spcPts val="0"/>
              </a:spcAft>
              <a:defRPr/>
            </a:pPr>
            <a:endParaRPr lang="tr-TR" altLang="tr-TR" b="1" dirty="0">
              <a:solidFill>
                <a:schemeClr val="bg1"/>
              </a:solidFill>
              <a:latin typeface="Arial Narrow" pitchFamily="34" charset="0"/>
            </a:endParaRPr>
          </a:p>
          <a:p>
            <a:pPr algn="ctr" fontAlgn="auto">
              <a:spcBef>
                <a:spcPts val="0"/>
              </a:spcBef>
              <a:spcAft>
                <a:spcPts val="0"/>
              </a:spcAft>
              <a:defRPr/>
            </a:pPr>
            <a:endParaRPr lang="tr-TR" altLang="tr-TR" b="1" dirty="0">
              <a:solidFill>
                <a:schemeClr val="bg1"/>
              </a:solidFill>
              <a:latin typeface="Arial Narrow" pitchFamily="34" charset="0"/>
            </a:endParaRPr>
          </a:p>
          <a:p>
            <a:pPr algn="ctr" fontAlgn="auto">
              <a:spcBef>
                <a:spcPts val="0"/>
              </a:spcBef>
              <a:spcAft>
                <a:spcPts val="0"/>
              </a:spcAft>
              <a:defRPr/>
            </a:pPr>
            <a:endParaRPr lang="en-GB" altLang="tr-TR" b="1" dirty="0">
              <a:solidFill>
                <a:schemeClr val="bg1"/>
              </a:solidFill>
              <a:latin typeface="Arial Narrow" pitchFamily="34" charset="0"/>
            </a:endParaRPr>
          </a:p>
          <a:p>
            <a:pPr algn="ctr" fontAlgn="auto">
              <a:spcBef>
                <a:spcPts val="0"/>
              </a:spcBef>
              <a:spcAft>
                <a:spcPts val="0"/>
              </a:spcAft>
              <a:defRPr/>
            </a:pPr>
            <a:endParaRPr lang="tr-TR" altLang="tr-TR" b="1" dirty="0">
              <a:solidFill>
                <a:schemeClr val="bg1"/>
              </a:solidFill>
              <a:latin typeface="Arial Narrow" pitchFamily="34" charset="0"/>
            </a:endParaRPr>
          </a:p>
        </p:txBody>
      </p:sp>
      <p:grpSp>
        <p:nvGrpSpPr>
          <p:cNvPr id="15363" name="Group 8"/>
          <p:cNvGrpSpPr>
            <a:grpSpLocks/>
          </p:cNvGrpSpPr>
          <p:nvPr/>
        </p:nvGrpSpPr>
        <p:grpSpPr bwMode="auto">
          <a:xfrm>
            <a:off x="468313" y="5743575"/>
            <a:ext cx="8151812" cy="1114425"/>
            <a:chOff x="467544" y="5743276"/>
            <a:chExt cx="8152178" cy="1114724"/>
          </a:xfrm>
        </p:grpSpPr>
        <p:pic>
          <p:nvPicPr>
            <p:cNvPr id="15369" name="Picture 3" descr="C:\Users\User\Desktop\belgeler\14. students learning\kick-off\MEBlogo_2.jpg"/>
            <p:cNvPicPr>
              <a:picLocks noChangeAspect="1" noChangeArrowheads="1"/>
            </p:cNvPicPr>
            <p:nvPr/>
          </p:nvPicPr>
          <p:blipFill>
            <a:blip r:embed="rId2"/>
            <a:srcRect/>
            <a:stretch>
              <a:fillRect/>
            </a:stretch>
          </p:blipFill>
          <p:spPr bwMode="auto">
            <a:xfrm>
              <a:off x="7668344" y="5806392"/>
              <a:ext cx="951378" cy="941864"/>
            </a:xfrm>
            <a:prstGeom prst="rect">
              <a:avLst/>
            </a:prstGeom>
            <a:noFill/>
            <a:ln w="9525">
              <a:noFill/>
              <a:miter lim="800000"/>
              <a:headEnd/>
              <a:tailEnd/>
            </a:ln>
          </p:spPr>
        </p:pic>
        <p:pic>
          <p:nvPicPr>
            <p:cNvPr id="15370" name="Picture 2"/>
            <p:cNvPicPr>
              <a:picLocks noChangeAspect="1" noChangeArrowheads="1"/>
            </p:cNvPicPr>
            <p:nvPr/>
          </p:nvPicPr>
          <p:blipFill>
            <a:blip r:embed="rId3"/>
            <a:srcRect/>
            <a:stretch>
              <a:fillRect/>
            </a:stretch>
          </p:blipFill>
          <p:spPr bwMode="auto">
            <a:xfrm>
              <a:off x="467544" y="5743276"/>
              <a:ext cx="1567934" cy="1114724"/>
            </a:xfrm>
            <a:prstGeom prst="rect">
              <a:avLst/>
            </a:prstGeom>
            <a:noFill/>
            <a:ln w="9525">
              <a:noFill/>
              <a:miter lim="800000"/>
              <a:headEnd/>
              <a:tailEnd/>
            </a:ln>
          </p:spPr>
        </p:pic>
        <p:pic>
          <p:nvPicPr>
            <p:cNvPr id="15371" name="Picture 6" descr="LOGO Eptisa_Muhendislik NEW.jpg"/>
            <p:cNvPicPr>
              <a:picLocks noChangeArrowheads="1"/>
            </p:cNvPicPr>
            <p:nvPr/>
          </p:nvPicPr>
          <p:blipFill>
            <a:blip r:embed="rId4"/>
            <a:srcRect/>
            <a:stretch>
              <a:fillRect/>
            </a:stretch>
          </p:blipFill>
          <p:spPr bwMode="auto">
            <a:xfrm>
              <a:off x="3856102" y="6093296"/>
              <a:ext cx="1507986" cy="576064"/>
            </a:xfrm>
            <a:prstGeom prst="rect">
              <a:avLst/>
            </a:prstGeom>
            <a:noFill/>
            <a:ln w="9525">
              <a:noFill/>
              <a:miter lim="800000"/>
              <a:headEnd/>
              <a:tailEnd/>
            </a:ln>
          </p:spPr>
        </p:pic>
      </p:grpSp>
      <p:grpSp>
        <p:nvGrpSpPr>
          <p:cNvPr id="15364" name="Group 5"/>
          <p:cNvGrpSpPr>
            <a:grpSpLocks/>
          </p:cNvGrpSpPr>
          <p:nvPr/>
        </p:nvGrpSpPr>
        <p:grpSpPr bwMode="auto">
          <a:xfrm>
            <a:off x="0" y="115888"/>
            <a:ext cx="2484438" cy="1306512"/>
            <a:chOff x="0" y="116632"/>
            <a:chExt cx="2483768" cy="1305436"/>
          </a:xfrm>
        </p:grpSpPr>
        <p:pic>
          <p:nvPicPr>
            <p:cNvPr id="15367" name="Picture 2"/>
            <p:cNvPicPr>
              <a:picLocks noChangeAspect="1" noChangeArrowheads="1"/>
            </p:cNvPicPr>
            <p:nvPr/>
          </p:nvPicPr>
          <p:blipFill>
            <a:blip r:embed="rId5"/>
            <a:srcRect/>
            <a:stretch>
              <a:fillRect/>
            </a:stretch>
          </p:blipFill>
          <p:spPr bwMode="auto">
            <a:xfrm>
              <a:off x="163825" y="116632"/>
              <a:ext cx="2247936" cy="936104"/>
            </a:xfrm>
            <a:prstGeom prst="rect">
              <a:avLst/>
            </a:prstGeom>
            <a:noFill/>
            <a:ln w="9525">
              <a:noFill/>
              <a:miter lim="800000"/>
              <a:headEnd/>
              <a:tailEnd/>
            </a:ln>
          </p:spPr>
        </p:pic>
        <p:sp>
          <p:nvSpPr>
            <p:cNvPr id="15368" name="TextBox 6"/>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pic>
        <p:nvPicPr>
          <p:cNvPr id="15365" name="Picture 3" descr="AByiOgreniyorum-KARAKTER-2_Page_2.jpg"/>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Lst>
          </a:blip>
          <a:srcRect/>
          <a:stretch>
            <a:fillRect/>
          </a:stretch>
        </p:blipFill>
        <p:spPr bwMode="auto">
          <a:xfrm>
            <a:off x="323850" y="2492375"/>
            <a:ext cx="8655050" cy="2946400"/>
          </a:xfrm>
          <a:prstGeom prst="rect">
            <a:avLst/>
          </a:prstGeom>
          <a:noFill/>
          <a:ln w="9525">
            <a:noFill/>
            <a:miter lim="800000"/>
            <a:headEnd/>
            <a:tailEnd/>
          </a:ln>
        </p:spPr>
      </p:pic>
      <p:pic>
        <p:nvPicPr>
          <p:cNvPr id="15366" name="Picture 11" descr="abyi_ogreniyorum.png"/>
          <p:cNvPicPr>
            <a:picLocks noChangeAspect="1"/>
          </p:cNvPicPr>
          <p:nvPr/>
        </p:nvPicPr>
        <p:blipFill>
          <a:blip r:embed="rId8"/>
          <a:srcRect/>
          <a:stretch>
            <a:fillRect/>
          </a:stretch>
        </p:blipFill>
        <p:spPr bwMode="auto">
          <a:xfrm>
            <a:off x="7812088" y="19050"/>
            <a:ext cx="1312862" cy="1463675"/>
          </a:xfrm>
          <a:prstGeom prst="rect">
            <a:avLst/>
          </a:prstGeom>
          <a:noFill/>
          <a:ln w="9525">
            <a:noFill/>
            <a:miter lim="800000"/>
            <a:headEnd/>
            <a:tailEnd/>
          </a:ln>
        </p:spPr>
      </p:pic>
      <p:sp>
        <p:nvSpPr>
          <p:cNvPr id="2" name="Dikdörtgen 1"/>
          <p:cNvSpPr/>
          <p:nvPr/>
        </p:nvSpPr>
        <p:spPr>
          <a:xfrm>
            <a:off x="227454" y="1949931"/>
            <a:ext cx="8779465" cy="830997"/>
          </a:xfrm>
          <a:prstGeom prst="rect">
            <a:avLst/>
          </a:prstGeom>
          <a:noFill/>
        </p:spPr>
        <p:txBody>
          <a:bodyPr wrap="square" lIns="91440" tIns="45720" rIns="91440" bIns="45720">
            <a:spAutoFit/>
          </a:bodyPr>
          <a:lstStyle/>
          <a:p>
            <a:pPr algn="ctr"/>
            <a:r>
              <a:rPr lang="en-GB"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Öğrenciler</a:t>
            </a:r>
            <a:r>
              <a:rPr lang="en-GB"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 </a:t>
            </a:r>
            <a:r>
              <a:rPr lang="en-GB"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AB’yi</a:t>
            </a:r>
            <a:r>
              <a:rPr lang="en-GB"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 </a:t>
            </a:r>
            <a:r>
              <a:rPr lang="en-GB"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Öğreniyor</a:t>
            </a:r>
            <a:r>
              <a:rPr lang="en-GB"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 </a:t>
            </a:r>
            <a:r>
              <a:rPr lang="en-GB" sz="4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rPr>
              <a:t>Projesi</a:t>
            </a:r>
            <a:endParaRPr lang="en-GB" altLang="tr-TR"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 fill="hold">
                                          <p:stCondLst>
                                            <p:cond delay="0"/>
                                          </p:stCondLst>
                                        </p:cTn>
                                        <p:tgtEl>
                                          <p:spTgt spid="2"/>
                                        </p:tgtEl>
                                        <p:attrNameLst>
                                          <p:attrName>r</p:attrName>
                                        </p:attrNameLst>
                                      </p:cBhvr>
                                    </p:animRot>
                                    <p:animRot by="-240000">
                                      <p:cBhvr>
                                        <p:cTn id="7" dur="2" fill="hold">
                                          <p:stCondLst>
                                            <p:cond delay="198"/>
                                          </p:stCondLst>
                                        </p:cTn>
                                        <p:tgtEl>
                                          <p:spTgt spid="2"/>
                                        </p:tgtEl>
                                        <p:attrNameLst>
                                          <p:attrName>r</p:attrName>
                                        </p:attrNameLst>
                                      </p:cBhvr>
                                    </p:animRot>
                                    <p:animRot by="240000">
                                      <p:cBhvr>
                                        <p:cTn id="8" dur="2" fill="hold">
                                          <p:stCondLst>
                                            <p:cond delay="396"/>
                                          </p:stCondLst>
                                        </p:cTn>
                                        <p:tgtEl>
                                          <p:spTgt spid="2"/>
                                        </p:tgtEl>
                                        <p:attrNameLst>
                                          <p:attrName>r</p:attrName>
                                        </p:attrNameLst>
                                      </p:cBhvr>
                                    </p:animRot>
                                    <p:animRot by="-240000">
                                      <p:cBhvr>
                                        <p:cTn id="9" dur="2" fill="hold">
                                          <p:stCondLst>
                                            <p:cond delay="594"/>
                                          </p:stCondLst>
                                        </p:cTn>
                                        <p:tgtEl>
                                          <p:spTgt spid="2"/>
                                        </p:tgtEl>
                                        <p:attrNameLst>
                                          <p:attrName>r</p:attrName>
                                        </p:attrNameLst>
                                      </p:cBhvr>
                                    </p:animRot>
                                    <p:animRot by="120000">
                                      <p:cBhvr>
                                        <p:cTn id="10" dur="2" fill="hold">
                                          <p:stCondLst>
                                            <p:cond delay="999"/>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24580"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3"/>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 name="TextBox 2"/>
          <p:cNvSpPr txBox="1"/>
          <p:nvPr/>
        </p:nvSpPr>
        <p:spPr>
          <a:xfrm>
            <a:off x="2318166" y="1556792"/>
            <a:ext cx="5040560"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Proje açılış toplantısı yapıldı</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4584" name="Picture 14" descr="abyi_ogreniyorum.png"/>
          <p:cNvPicPr>
            <a:picLocks noChangeAspect="1"/>
          </p:cNvPicPr>
          <p:nvPr/>
        </p:nvPicPr>
        <p:blipFill>
          <a:blip r:embed="rId4"/>
          <a:srcRect/>
          <a:stretch>
            <a:fillRect/>
          </a:stretch>
        </p:blipFill>
        <p:spPr bwMode="auto">
          <a:xfrm>
            <a:off x="7812088" y="19050"/>
            <a:ext cx="1312862" cy="1463675"/>
          </a:xfrm>
          <a:prstGeom prst="rect">
            <a:avLst/>
          </a:prstGeom>
          <a:noFill/>
          <a:ln w="9525">
            <a:noFill/>
            <a:miter lim="800000"/>
            <a:headEnd/>
            <a:tailEnd/>
          </a:ln>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2203239"/>
            <a:ext cx="3168352" cy="20032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9552" y="4386886"/>
            <a:ext cx="3168352" cy="19130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Resim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10724" y="4365104"/>
            <a:ext cx="4638830" cy="197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Resim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0724" y="2196513"/>
            <a:ext cx="4638830" cy="2009962"/>
          </a:xfrm>
          <a:prstGeom prst="rect">
            <a:avLst/>
          </a:prstGeom>
        </p:spPr>
      </p:pic>
      <p:grpSp>
        <p:nvGrpSpPr>
          <p:cNvPr id="16" name="Grup 15"/>
          <p:cNvGrpSpPr/>
          <p:nvPr/>
        </p:nvGrpSpPr>
        <p:grpSpPr>
          <a:xfrm>
            <a:off x="1961877" y="6407257"/>
            <a:ext cx="5256757" cy="391319"/>
            <a:chOff x="1187450" y="5895975"/>
            <a:chExt cx="6913563" cy="876300"/>
          </a:xfrm>
        </p:grpSpPr>
        <p:pic>
          <p:nvPicPr>
            <p:cNvPr id="17" name="Picture 3" descr="C:\Users\User\Desktop\belgeler\14. students learning\kick-off\MEBlogo_2.jpg"/>
            <p:cNvPicPr>
              <a:picLocks noChangeAspect="1" noChangeArrowheads="1"/>
            </p:cNvPicPr>
            <p:nvPr/>
          </p:nvPicPr>
          <p:blipFill>
            <a:blip r:embed="rId9"/>
            <a:srcRect/>
            <a:stretch>
              <a:fillRect/>
            </a:stretch>
          </p:blipFill>
          <p:spPr bwMode="auto">
            <a:xfrm>
              <a:off x="7235825" y="5907088"/>
              <a:ext cx="865188" cy="855662"/>
            </a:xfrm>
            <a:prstGeom prst="rect">
              <a:avLst/>
            </a:prstGeom>
            <a:noFill/>
            <a:ln w="9525">
              <a:noFill/>
              <a:miter lim="800000"/>
              <a:headEnd/>
              <a:tailEnd/>
            </a:ln>
          </p:spPr>
        </p:pic>
        <p:pic>
          <p:nvPicPr>
            <p:cNvPr id="18" name="Picture 16"/>
            <p:cNvPicPr>
              <a:picLocks noChangeAspect="1"/>
            </p:cNvPicPr>
            <p:nvPr/>
          </p:nvPicPr>
          <p:blipFill>
            <a:blip r:embed="rId10"/>
            <a:srcRect/>
            <a:stretch>
              <a:fillRect/>
            </a:stretch>
          </p:blipFill>
          <p:spPr bwMode="auto">
            <a:xfrm>
              <a:off x="1187450" y="5895975"/>
              <a:ext cx="882650" cy="876300"/>
            </a:xfrm>
            <a:prstGeom prst="rect">
              <a:avLst/>
            </a:prstGeom>
            <a:noFill/>
            <a:ln w="9525">
              <a:noFill/>
              <a:miter lim="800000"/>
              <a:headEnd/>
              <a:tailEnd/>
            </a:ln>
          </p:spPr>
        </p:pic>
        <p:pic>
          <p:nvPicPr>
            <p:cNvPr id="19" name="Picture 6" descr="LOGO Eptisa_Muhendislik NEW.jpg"/>
            <p:cNvPicPr>
              <a:picLocks noChangeArrowheads="1"/>
            </p:cNvPicPr>
            <p:nvPr/>
          </p:nvPicPr>
          <p:blipFill>
            <a:blip r:embed="rId11"/>
            <a:srcRect/>
            <a:stretch>
              <a:fillRect/>
            </a:stretch>
          </p:blipFill>
          <p:spPr bwMode="auto">
            <a:xfrm>
              <a:off x="3856038" y="6092825"/>
              <a:ext cx="1508125" cy="576263"/>
            </a:xfrm>
            <a:prstGeom prst="rect">
              <a:avLst/>
            </a:prstGeom>
            <a:noFill/>
            <a:ln w="9525">
              <a:noFill/>
              <a:miter lim="800000"/>
              <a:headEnd/>
              <a:tailEnd/>
            </a:ln>
          </p:spPr>
        </p:pic>
      </p:grpSp>
      <p:pic>
        <p:nvPicPr>
          <p:cNvPr id="10242" name="Picture 2" descr="C:\Users\vahitcanbolat\Desktop\Project Slider Show\LOGO 2\ab_karakter_resim_yarismasi01-0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21000" y="1757947"/>
            <a:ext cx="281754" cy="37915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vahitcanbolat\Desktop\Project Slider Show\LOGO 2\ab_karakter_resim_yarismasi01-03.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7578518" y="1753700"/>
            <a:ext cx="305850" cy="379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979566"/>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C:\Users\vahitcanbolat\Desktop\Project Slider Show\Logo\AByiOgreniyorum-KARAKTER-2_Page_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080013"/>
            <a:ext cx="857674" cy="386926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24580"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4"/>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 name="TextBox 2"/>
          <p:cNvSpPr txBox="1"/>
          <p:nvPr/>
        </p:nvSpPr>
        <p:spPr>
          <a:xfrm>
            <a:off x="179389" y="1556792"/>
            <a:ext cx="8945562" cy="523220"/>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ct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Nisan 2015’te 21 pilot ilde 30 bilgilendirme semineri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yapıldı</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4584" name="Picture 14" descr="abyi_ogreniyorum.png"/>
          <p:cNvPicPr>
            <a:picLocks noChangeAspect="1"/>
          </p:cNvPicPr>
          <p:nvPr/>
        </p:nvPicPr>
        <p:blipFill>
          <a:blip r:embed="rId5"/>
          <a:srcRect/>
          <a:stretch>
            <a:fillRect/>
          </a:stretch>
        </p:blipFill>
        <p:spPr bwMode="auto">
          <a:xfrm>
            <a:off x="7812088" y="19050"/>
            <a:ext cx="1312862" cy="1463675"/>
          </a:xfrm>
          <a:prstGeom prst="rect">
            <a:avLst/>
          </a:prstGeom>
          <a:noFill/>
          <a:ln w="9525">
            <a:noFill/>
            <a:miter lim="800000"/>
            <a:headEnd/>
            <a:tailEnd/>
          </a:ln>
        </p:spPr>
      </p:pic>
      <p:grpSp>
        <p:nvGrpSpPr>
          <p:cNvPr id="16" name="Grup 15"/>
          <p:cNvGrpSpPr/>
          <p:nvPr/>
        </p:nvGrpSpPr>
        <p:grpSpPr>
          <a:xfrm>
            <a:off x="1961877" y="6407257"/>
            <a:ext cx="5256757" cy="391319"/>
            <a:chOff x="1187450" y="5895975"/>
            <a:chExt cx="6913563" cy="876300"/>
          </a:xfrm>
        </p:grpSpPr>
        <p:pic>
          <p:nvPicPr>
            <p:cNvPr id="17" name="Picture 3" descr="C:\Users\User\Desktop\belgeler\14. students learning\kick-off\MEBlogo_2.jpg"/>
            <p:cNvPicPr>
              <a:picLocks noChangeAspect="1" noChangeArrowheads="1"/>
            </p:cNvPicPr>
            <p:nvPr/>
          </p:nvPicPr>
          <p:blipFill>
            <a:blip r:embed="rId6"/>
            <a:srcRect/>
            <a:stretch>
              <a:fillRect/>
            </a:stretch>
          </p:blipFill>
          <p:spPr bwMode="auto">
            <a:xfrm>
              <a:off x="7235825" y="5907088"/>
              <a:ext cx="865188" cy="855662"/>
            </a:xfrm>
            <a:prstGeom prst="rect">
              <a:avLst/>
            </a:prstGeom>
            <a:noFill/>
            <a:ln w="9525">
              <a:noFill/>
              <a:miter lim="800000"/>
              <a:headEnd/>
              <a:tailEnd/>
            </a:ln>
          </p:spPr>
        </p:pic>
        <p:pic>
          <p:nvPicPr>
            <p:cNvPr id="18" name="Picture 16"/>
            <p:cNvPicPr>
              <a:picLocks noChangeAspect="1"/>
            </p:cNvPicPr>
            <p:nvPr/>
          </p:nvPicPr>
          <p:blipFill>
            <a:blip r:embed="rId7"/>
            <a:srcRect/>
            <a:stretch>
              <a:fillRect/>
            </a:stretch>
          </p:blipFill>
          <p:spPr bwMode="auto">
            <a:xfrm>
              <a:off x="1187450" y="5895975"/>
              <a:ext cx="882650" cy="876300"/>
            </a:xfrm>
            <a:prstGeom prst="rect">
              <a:avLst/>
            </a:prstGeom>
            <a:noFill/>
            <a:ln w="9525">
              <a:noFill/>
              <a:miter lim="800000"/>
              <a:headEnd/>
              <a:tailEnd/>
            </a:ln>
          </p:spPr>
        </p:pic>
        <p:pic>
          <p:nvPicPr>
            <p:cNvPr id="19" name="Picture 6" descr="LOGO Eptisa_Muhendislik NEW.jpg"/>
            <p:cNvPicPr>
              <a:picLocks noChangeArrowheads="1"/>
            </p:cNvPicPr>
            <p:nvPr/>
          </p:nvPicPr>
          <p:blipFill>
            <a:blip r:embed="rId8"/>
            <a:srcRect/>
            <a:stretch>
              <a:fillRect/>
            </a:stretch>
          </p:blipFill>
          <p:spPr bwMode="auto">
            <a:xfrm>
              <a:off x="3856038" y="6092825"/>
              <a:ext cx="1508125" cy="576263"/>
            </a:xfrm>
            <a:prstGeom prst="rect">
              <a:avLst/>
            </a:prstGeom>
            <a:noFill/>
            <a:ln w="9525">
              <a:noFill/>
              <a:miter lim="800000"/>
              <a:headEnd/>
              <a:tailEnd/>
            </a:ln>
          </p:spPr>
        </p:pic>
      </p:grpSp>
      <p:pic>
        <p:nvPicPr>
          <p:cNvPr id="18434" name="Picture 2" descr="C:\Users\vahitcanbolat\Desktop\vahit\DSC_4796.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422" y="2712268"/>
            <a:ext cx="4834618" cy="3202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8435" name="Picture 3" descr="C:\Users\vahitcanbolat\Desktop\vahit\DSC_4895.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96136" y="2204864"/>
            <a:ext cx="3131875" cy="20743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8436" name="Picture 4" descr="C:\Users\vahitcanbolat\Desktop\vahit\IMG_3482.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96136" y="4221088"/>
            <a:ext cx="3131875" cy="208791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0310382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24580"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 name="TextBox 2"/>
          <p:cNvSpPr txBox="1"/>
          <p:nvPr/>
        </p:nvSpPr>
        <p:spPr>
          <a:xfrm>
            <a:off x="6685933" y="2696721"/>
            <a:ext cx="2376264" cy="3108543"/>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lvl="0"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İl ve ilçe </a:t>
            </a:r>
            <a:r>
              <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düzeyindeki bilgi, resim, slogan, kısa öykü </a:t>
            </a: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yarışmaları ilki tamamlandı</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4584"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81360">
            <a:off x="179388" y="2021574"/>
            <a:ext cx="2484437" cy="14816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3" name="Grup 12"/>
          <p:cNvGrpSpPr/>
          <p:nvPr/>
        </p:nvGrpSpPr>
        <p:grpSpPr>
          <a:xfrm>
            <a:off x="1961877" y="6407257"/>
            <a:ext cx="5256757" cy="391319"/>
            <a:chOff x="1187450" y="5895975"/>
            <a:chExt cx="6913563" cy="876300"/>
          </a:xfrm>
        </p:grpSpPr>
        <p:pic>
          <p:nvPicPr>
            <p:cNvPr id="14" name="Picture 3" descr="C:\Users\User\Desktop\belgeler\14. students learning\kick-off\MEBlogo_2.jpg"/>
            <p:cNvPicPr>
              <a:picLocks noChangeAspect="1" noChangeArrowheads="1"/>
            </p:cNvPicPr>
            <p:nvPr/>
          </p:nvPicPr>
          <p:blipFill>
            <a:blip r:embed="rId5"/>
            <a:srcRect/>
            <a:stretch>
              <a:fillRect/>
            </a:stretch>
          </p:blipFill>
          <p:spPr bwMode="auto">
            <a:xfrm>
              <a:off x="7235825" y="5907088"/>
              <a:ext cx="865188" cy="855662"/>
            </a:xfrm>
            <a:prstGeom prst="rect">
              <a:avLst/>
            </a:prstGeom>
            <a:noFill/>
            <a:ln w="9525">
              <a:noFill/>
              <a:miter lim="800000"/>
              <a:headEnd/>
              <a:tailEnd/>
            </a:ln>
          </p:spPr>
        </p:pic>
        <p:pic>
          <p:nvPicPr>
            <p:cNvPr id="15" name="Picture 16"/>
            <p:cNvPicPr>
              <a:picLocks noChangeAspect="1"/>
            </p:cNvPicPr>
            <p:nvPr/>
          </p:nvPicPr>
          <p:blipFill>
            <a:blip r:embed="rId6"/>
            <a:srcRect/>
            <a:stretch>
              <a:fillRect/>
            </a:stretch>
          </p:blipFill>
          <p:spPr bwMode="auto">
            <a:xfrm>
              <a:off x="1187450" y="5895975"/>
              <a:ext cx="882650" cy="876300"/>
            </a:xfrm>
            <a:prstGeom prst="rect">
              <a:avLst/>
            </a:prstGeom>
            <a:noFill/>
            <a:ln w="9525">
              <a:noFill/>
              <a:miter lim="800000"/>
              <a:headEnd/>
              <a:tailEnd/>
            </a:ln>
          </p:spPr>
        </p:pic>
        <p:pic>
          <p:nvPicPr>
            <p:cNvPr id="16" name="Picture 6" descr="LOGO Eptisa_Muhendislik NEW.jpg"/>
            <p:cNvPicPr>
              <a:picLocks noChangeArrowheads="1"/>
            </p:cNvPicPr>
            <p:nvPr/>
          </p:nvPicPr>
          <p:blipFill>
            <a:blip r:embed="rId7"/>
            <a:srcRect/>
            <a:stretch>
              <a:fillRect/>
            </a:stretch>
          </p:blipFill>
          <p:spPr bwMode="auto">
            <a:xfrm>
              <a:off x="3856038" y="6092825"/>
              <a:ext cx="1508125" cy="576263"/>
            </a:xfrm>
            <a:prstGeom prst="rect">
              <a:avLst/>
            </a:prstGeom>
            <a:noFill/>
            <a:ln w="9525">
              <a:noFill/>
              <a:miter lim="800000"/>
              <a:headEnd/>
              <a:tailEnd/>
            </a:ln>
          </p:spPr>
        </p:pic>
      </p:grpSp>
      <p:pic>
        <p:nvPicPr>
          <p:cNvPr id="9218" name="Picture 2" descr="C:\Users\vahitcanbolat\Desktop\Project Slider Show\LOGO 2\ab_karakter_set01(1)-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2487" y="1479550"/>
            <a:ext cx="1300057" cy="128628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vahitcanbolat\Desktop\Project Slider Show\LOGO 2\ab_karakter_set01(1)-06.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5761" y="1327351"/>
            <a:ext cx="576188" cy="870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vahitcanbolat\Desktop\Project Slider Show\LOGO 2\ab_karakter_resim_yarismasi01-0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62868" y="1402988"/>
            <a:ext cx="523065" cy="729868"/>
          </a:xfrm>
          <a:prstGeom prst="rect">
            <a:avLst/>
          </a:prstGeom>
          <a:noFill/>
          <a:extLst>
            <a:ext uri="{909E8E84-426E-40DD-AFC4-6F175D3DCCD1}">
              <a14:hiddenFill xmlns:a14="http://schemas.microsoft.com/office/drawing/2010/main">
                <a:solidFill>
                  <a:srgbClr val="FFFFFF"/>
                </a:solidFill>
              </a14:hiddenFill>
            </a:ext>
          </a:extLst>
        </p:spPr>
      </p:pic>
      <p:pic>
        <p:nvPicPr>
          <p:cNvPr id="18" name="Resim 17" descr="http://yalova.meb.gov.tr/meb_iys_dosyalar/2015_07/k_09141016_balkfoto.jpg">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rot="21134078">
            <a:off x="144837" y="3793817"/>
            <a:ext cx="2312170" cy="1616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Resim 18" descr="C:\Users\pkm\AppData\Local\Microsoft\Windows\Temporary Internet Files\Content.Outlook\X7MF84DW\IMG_7868.JPG"/>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268589">
            <a:off x="4478421" y="4703330"/>
            <a:ext cx="2088272" cy="15842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Resim 19" descr="C:\Users\pkm\AppData\Local\Microsoft\Windows\Temporary Internet Files\Content.Outlook\X7MF84DW\IMG_2571.JP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662918" y="4944886"/>
            <a:ext cx="2664336" cy="1436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Resim 16" descr="http://malatya.meb.gov.tr/meb_iys_dosyalar/2015_07/k_07095430_8.jpg">
            <a:hlinkClick r:id="rId15" tooltip="&quot;&quot;"/>
          </p:cNvPr>
          <p:cNvPicPr/>
          <p:nvPr/>
        </p:nvPicPr>
        <p:blipFill>
          <a:blip r:embed="rId16" cstate="print"/>
          <a:srcRect/>
          <a:stretch>
            <a:fillRect/>
          </a:stretch>
        </p:blipFill>
        <p:spPr bwMode="auto">
          <a:xfrm rot="418496">
            <a:off x="3114135" y="1726219"/>
            <a:ext cx="2448272" cy="1386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Resim 21" descr="C:\Users\pkm\AppData\Local\Microsoft\Windows\Temporary Internet Files\Content.Outlook\X7MF84DW\5.jpg"/>
          <p:cNvPicPr/>
          <p:nvPr/>
        </p:nvPicPr>
        <p:blipFill>
          <a:blip r:embed="rId17">
            <a:extLst>
              <a:ext uri="{28A0092B-C50C-407E-A947-70E740481C1C}">
                <a14:useLocalDpi xmlns:a14="http://schemas.microsoft.com/office/drawing/2010/main" val="0"/>
              </a:ext>
            </a:extLst>
          </a:blip>
          <a:srcRect/>
          <a:stretch>
            <a:fillRect/>
          </a:stretch>
        </p:blipFill>
        <p:spPr bwMode="auto">
          <a:xfrm>
            <a:off x="2082717" y="2988363"/>
            <a:ext cx="3816464" cy="20130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264361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389" y="1514973"/>
            <a:ext cx="3960564" cy="3117571"/>
          </a:xfrm>
          <a:prstGeom prst="ellipse">
            <a:avLst/>
          </a:prstGeom>
          <a:ln>
            <a:noFill/>
          </a:ln>
          <a:effectLst>
            <a:softEdge rad="112500"/>
          </a:effectLst>
        </p:spPr>
      </p:pic>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3"/>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 name="TextBox 2"/>
          <p:cNvSpPr txBox="1"/>
          <p:nvPr/>
        </p:nvSpPr>
        <p:spPr>
          <a:xfrm>
            <a:off x="423534" y="4624127"/>
            <a:ext cx="3472274" cy="1569660"/>
          </a:xfrm>
          <a:prstGeom prst="rect">
            <a:avLst/>
          </a:prstGeom>
          <a:noFill/>
        </p:spPr>
        <p:txBody>
          <a:bodyPr wrap="square">
            <a:spAutoFit/>
          </a:bodyPr>
          <a:lstStyle/>
          <a:p>
            <a:pPr lvl="0" algn="ct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Yarışmaların </a:t>
            </a:r>
            <a:r>
              <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Türkiye finalleri </a:t>
            </a:r>
            <a:r>
              <a:rPr lang="tr-TR"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tamamlandı</a:t>
            </a:r>
            <a:endParaRPr lang="tr-TR"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24584" name="Picture 14" descr="abyi_ogreniyorum.png"/>
          <p:cNvPicPr>
            <a:picLocks noChangeAspect="1"/>
          </p:cNvPicPr>
          <p:nvPr/>
        </p:nvPicPr>
        <p:blipFill>
          <a:blip r:embed="rId4"/>
          <a:srcRect/>
          <a:stretch>
            <a:fillRect/>
          </a:stretch>
        </p:blipFill>
        <p:spPr bwMode="auto">
          <a:xfrm>
            <a:off x="7812088" y="19050"/>
            <a:ext cx="1312862" cy="1463675"/>
          </a:xfrm>
          <a:prstGeom prst="rect">
            <a:avLst/>
          </a:prstGeom>
          <a:noFill/>
          <a:ln w="9525">
            <a:noFill/>
            <a:miter lim="800000"/>
            <a:headEnd/>
            <a:tailEnd/>
          </a:ln>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1640692"/>
            <a:ext cx="4181238" cy="2292364"/>
          </a:xfrm>
          <a:prstGeom prst="rect">
            <a:avLst/>
          </a:prstGeom>
          <a:ln>
            <a:noFill/>
          </a:ln>
          <a:effectLst>
            <a:outerShdw blurRad="190500" algn="tl" rotWithShape="0">
              <a:srgbClr val="000000">
                <a:alpha val="70000"/>
              </a:srgbClr>
            </a:outerShdw>
          </a:effectLst>
        </p:spPr>
      </p:pic>
      <p:pic>
        <p:nvPicPr>
          <p:cNvPr id="16" name="Resim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70166" y="3900264"/>
            <a:ext cx="4181238" cy="22060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17" name="Grup 16"/>
          <p:cNvGrpSpPr/>
          <p:nvPr/>
        </p:nvGrpSpPr>
        <p:grpSpPr>
          <a:xfrm>
            <a:off x="1961877" y="6407257"/>
            <a:ext cx="5256757" cy="391319"/>
            <a:chOff x="1187450" y="5895975"/>
            <a:chExt cx="6913563" cy="876300"/>
          </a:xfrm>
        </p:grpSpPr>
        <p:pic>
          <p:nvPicPr>
            <p:cNvPr id="18" name="Picture 3" descr="C:\Users\User\Desktop\belgeler\14. students learning\kick-off\MEBlogo_2.jpg"/>
            <p:cNvPicPr>
              <a:picLocks noChangeAspect="1" noChangeArrowheads="1"/>
            </p:cNvPicPr>
            <p:nvPr/>
          </p:nvPicPr>
          <p:blipFill>
            <a:blip r:embed="rId7"/>
            <a:srcRect/>
            <a:stretch>
              <a:fillRect/>
            </a:stretch>
          </p:blipFill>
          <p:spPr bwMode="auto">
            <a:xfrm>
              <a:off x="7235825" y="5907088"/>
              <a:ext cx="865188" cy="855662"/>
            </a:xfrm>
            <a:prstGeom prst="rect">
              <a:avLst/>
            </a:prstGeom>
            <a:noFill/>
            <a:ln w="9525">
              <a:noFill/>
              <a:miter lim="800000"/>
              <a:headEnd/>
              <a:tailEnd/>
            </a:ln>
          </p:spPr>
        </p:pic>
        <p:pic>
          <p:nvPicPr>
            <p:cNvPr id="19" name="Picture 16"/>
            <p:cNvPicPr>
              <a:picLocks noChangeAspect="1"/>
            </p:cNvPicPr>
            <p:nvPr/>
          </p:nvPicPr>
          <p:blipFill>
            <a:blip r:embed="rId8"/>
            <a:srcRect/>
            <a:stretch>
              <a:fillRect/>
            </a:stretch>
          </p:blipFill>
          <p:spPr bwMode="auto">
            <a:xfrm>
              <a:off x="1187450" y="5895975"/>
              <a:ext cx="882650" cy="876300"/>
            </a:xfrm>
            <a:prstGeom prst="rect">
              <a:avLst/>
            </a:prstGeom>
            <a:noFill/>
            <a:ln w="9525">
              <a:noFill/>
              <a:miter lim="800000"/>
              <a:headEnd/>
              <a:tailEnd/>
            </a:ln>
          </p:spPr>
        </p:pic>
        <p:pic>
          <p:nvPicPr>
            <p:cNvPr id="20" name="Picture 6" descr="LOGO Eptisa_Muhendislik NEW.jpg"/>
            <p:cNvPicPr>
              <a:picLocks noChangeArrowheads="1"/>
            </p:cNvPicPr>
            <p:nvPr/>
          </p:nvPicPr>
          <p:blipFill>
            <a:blip r:embed="rId9"/>
            <a:srcRect/>
            <a:stretch>
              <a:fillRect/>
            </a:stretch>
          </p:blipFill>
          <p:spPr bwMode="auto">
            <a:xfrm>
              <a:off x="3856038" y="6092825"/>
              <a:ext cx="1508125" cy="576263"/>
            </a:xfrm>
            <a:prstGeom prst="rect">
              <a:avLst/>
            </a:prstGeom>
            <a:noFill/>
            <a:ln w="9525">
              <a:noFill/>
              <a:miter lim="800000"/>
              <a:headEnd/>
              <a:tailEnd/>
            </a:ln>
          </p:spPr>
        </p:pic>
      </p:grpSp>
    </p:spTree>
    <p:extLst>
      <p:ext uri="{BB962C8B-B14F-4D97-AF65-F5344CB8AC3E}">
        <p14:creationId xmlns:p14="http://schemas.microsoft.com/office/powerpoint/2010/main" val="9951008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pic>
        <p:nvPicPr>
          <p:cNvPr id="24584"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578" y="3933056"/>
            <a:ext cx="3588603" cy="2054994"/>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5407" y="4038302"/>
            <a:ext cx="3588603" cy="2054994"/>
          </a:xfrm>
          <a:prstGeom prst="rect">
            <a:avLst/>
          </a:prstGeom>
          <a:ln>
            <a:noFill/>
          </a:ln>
          <a:effectLst>
            <a:outerShdw blurRad="190500" algn="tl" rotWithShape="0">
              <a:srgbClr val="000000">
                <a:alpha val="70000"/>
              </a:srgbClr>
            </a:outerShdw>
          </a:effectLst>
        </p:spPr>
      </p:pic>
      <p:pic>
        <p:nvPicPr>
          <p:cNvPr id="6" name="Resim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5407" y="1685619"/>
            <a:ext cx="3588603" cy="2164823"/>
          </a:xfrm>
          <a:prstGeom prst="rect">
            <a:avLst/>
          </a:prstGeom>
          <a:ln>
            <a:noFill/>
          </a:ln>
          <a:effectLst>
            <a:outerShdw blurRad="190500" algn="tl" rotWithShape="0">
              <a:srgbClr val="000000">
                <a:alpha val="70000"/>
              </a:srgbClr>
            </a:outerShdw>
          </a:effectLst>
        </p:spPr>
      </p:pic>
      <p:sp>
        <p:nvSpPr>
          <p:cNvPr id="15"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16" name="Grup 15"/>
          <p:cNvGrpSpPr/>
          <p:nvPr/>
        </p:nvGrpSpPr>
        <p:grpSpPr>
          <a:xfrm>
            <a:off x="1961877" y="6407257"/>
            <a:ext cx="5256757" cy="391319"/>
            <a:chOff x="1187450" y="5895975"/>
            <a:chExt cx="6913563" cy="876300"/>
          </a:xfrm>
        </p:grpSpPr>
        <p:pic>
          <p:nvPicPr>
            <p:cNvPr id="17" name="Picture 3" descr="C:\Users\User\Desktop\belgeler\14. students learning\kick-off\MEBlogo_2.jpg"/>
            <p:cNvPicPr>
              <a:picLocks noChangeAspect="1" noChangeArrowheads="1"/>
            </p:cNvPicPr>
            <p:nvPr/>
          </p:nvPicPr>
          <p:blipFill>
            <a:blip r:embed="rId7"/>
            <a:srcRect/>
            <a:stretch>
              <a:fillRect/>
            </a:stretch>
          </p:blipFill>
          <p:spPr bwMode="auto">
            <a:xfrm>
              <a:off x="7235825" y="5907088"/>
              <a:ext cx="865188" cy="855662"/>
            </a:xfrm>
            <a:prstGeom prst="rect">
              <a:avLst/>
            </a:prstGeom>
            <a:noFill/>
            <a:ln w="9525">
              <a:noFill/>
              <a:miter lim="800000"/>
              <a:headEnd/>
              <a:tailEnd/>
            </a:ln>
          </p:spPr>
        </p:pic>
        <p:pic>
          <p:nvPicPr>
            <p:cNvPr id="18" name="Picture 16"/>
            <p:cNvPicPr>
              <a:picLocks noChangeAspect="1"/>
            </p:cNvPicPr>
            <p:nvPr/>
          </p:nvPicPr>
          <p:blipFill>
            <a:blip r:embed="rId8"/>
            <a:srcRect/>
            <a:stretch>
              <a:fillRect/>
            </a:stretch>
          </p:blipFill>
          <p:spPr bwMode="auto">
            <a:xfrm>
              <a:off x="1187450" y="5895975"/>
              <a:ext cx="882650" cy="876300"/>
            </a:xfrm>
            <a:prstGeom prst="rect">
              <a:avLst/>
            </a:prstGeom>
            <a:noFill/>
            <a:ln w="9525">
              <a:noFill/>
              <a:miter lim="800000"/>
              <a:headEnd/>
              <a:tailEnd/>
            </a:ln>
          </p:spPr>
        </p:pic>
        <p:pic>
          <p:nvPicPr>
            <p:cNvPr id="19" name="Picture 6" descr="LOGO Eptisa_Muhendislik NEW.jpg"/>
            <p:cNvPicPr>
              <a:picLocks noChangeArrowheads="1"/>
            </p:cNvPicPr>
            <p:nvPr/>
          </p:nvPicPr>
          <p:blipFill>
            <a:blip r:embed="rId9"/>
            <a:srcRect/>
            <a:stretch>
              <a:fillRect/>
            </a:stretch>
          </p:blipFill>
          <p:spPr bwMode="auto">
            <a:xfrm>
              <a:off x="3856038" y="6092825"/>
              <a:ext cx="1508125" cy="576263"/>
            </a:xfrm>
            <a:prstGeom prst="rect">
              <a:avLst/>
            </a:prstGeom>
            <a:noFill/>
            <a:ln w="9525">
              <a:noFill/>
              <a:miter lim="800000"/>
              <a:headEnd/>
              <a:tailEnd/>
            </a:ln>
          </p:spPr>
        </p:pic>
      </p:grpSp>
      <p:pic>
        <p:nvPicPr>
          <p:cNvPr id="8194" name="Picture 2" descr="C:\Users\vahitcanbolat\Desktop\Project Slider Show\LOGO 2\ab_karakter_set01(1)-10.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7255" y="2924944"/>
            <a:ext cx="783158" cy="1113632"/>
          </a:xfrm>
          <a:prstGeom prst="rect">
            <a:avLst/>
          </a:prstGeom>
          <a:noFill/>
          <a:extLst>
            <a:ext uri="{909E8E84-426E-40DD-AFC4-6F175D3DCCD1}">
              <a14:hiddenFill xmlns:a14="http://schemas.microsoft.com/office/drawing/2010/main">
                <a:solidFill>
                  <a:srgbClr val="FFFFFF"/>
                </a:solidFill>
              </a14:hiddenFill>
            </a:ext>
          </a:extLst>
        </p:spPr>
      </p:pic>
      <p:sp>
        <p:nvSpPr>
          <p:cNvPr id="3" name="Bulut Belirtme Çizgisi 2"/>
          <p:cNvSpPr/>
          <p:nvPr/>
        </p:nvSpPr>
        <p:spPr>
          <a:xfrm>
            <a:off x="1259632" y="1556792"/>
            <a:ext cx="3456384" cy="1656185"/>
          </a:xfrm>
          <a:prstGeom prst="cloudCallout">
            <a:avLst>
              <a:gd name="adj1" fmla="val -57512"/>
              <a:gd name="adj2" fmla="val 31979"/>
            </a:avLst>
          </a:prstGeom>
        </p:spPr>
        <p:style>
          <a:lnRef idx="1">
            <a:schemeClr val="accent2"/>
          </a:lnRef>
          <a:fillRef idx="2">
            <a:schemeClr val="accent2"/>
          </a:fillRef>
          <a:effectRef idx="1">
            <a:schemeClr val="accent2"/>
          </a:effectRef>
          <a:fontRef idx="minor">
            <a:schemeClr val="dk1"/>
          </a:fontRef>
        </p:style>
        <p:txBody>
          <a:bodyPr rtlCol="0" anchor="t"/>
          <a:lstStyle/>
          <a:p>
            <a:pPr lvl="0" algn="ctr">
              <a:spcAft>
                <a:spcPts val="0"/>
              </a:spcAft>
              <a:buSzPts val="1100"/>
            </a:pPr>
            <a:r>
              <a:rPr lang="tr-TR" sz="1600" b="1" dirty="0">
                <a:latin typeface="Calibri" panose="020F0502020204030204" pitchFamily="34" charset="0"/>
                <a:ea typeface="Calibri" panose="020F0502020204030204" pitchFamily="34" charset="0"/>
                <a:cs typeface="Times New Roman" panose="02020603050405020304" pitchFamily="18" charset="0"/>
              </a:rPr>
              <a:t>Bilgi, Resim, Slogan ve Kısa Öykü Yarışmalarının Ödül Töreni 11 Haziran </a:t>
            </a:r>
            <a:r>
              <a:rPr lang="tr-TR" sz="1600" b="1" dirty="0" smtClean="0">
                <a:latin typeface="Calibri" panose="020F0502020204030204" pitchFamily="34" charset="0"/>
                <a:ea typeface="Calibri" panose="020F0502020204030204" pitchFamily="34" charset="0"/>
                <a:cs typeface="Times New Roman" panose="02020603050405020304" pitchFamily="18" charset="0"/>
              </a:rPr>
              <a:t>2015’te Ankara’da </a:t>
            </a:r>
            <a:r>
              <a:rPr lang="tr-TR" sz="1600" b="1" dirty="0">
                <a:latin typeface="Calibri" panose="020F0502020204030204" pitchFamily="34" charset="0"/>
                <a:ea typeface="Calibri" panose="020F0502020204030204" pitchFamily="34" charset="0"/>
                <a:cs typeface="Times New Roman" panose="02020603050405020304" pitchFamily="18" charset="0"/>
              </a:rPr>
              <a:t>yapıldı</a:t>
            </a:r>
            <a:r>
              <a:rPr lang="tr-TR" sz="1600" b="1" dirty="0" smtClean="0">
                <a:latin typeface="Calibri" panose="020F0502020204030204" pitchFamily="34" charset="0"/>
                <a:ea typeface="Calibri" panose="020F0502020204030204" pitchFamily="34" charset="0"/>
                <a:cs typeface="Times New Roman" panose="02020603050405020304" pitchFamily="18" charset="0"/>
              </a:rPr>
              <a:t>.</a:t>
            </a:r>
            <a:endParaRPr lang="tr-TR" sz="1600" dirty="0"/>
          </a:p>
        </p:txBody>
      </p:sp>
    </p:spTree>
    <p:extLst>
      <p:ext uri="{BB962C8B-B14F-4D97-AF65-F5344CB8AC3E}">
        <p14:creationId xmlns:p14="http://schemas.microsoft.com/office/powerpoint/2010/main" val="25792265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pic>
        <p:nvPicPr>
          <p:cNvPr id="24584"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sp>
        <p:nvSpPr>
          <p:cNvPr id="2" name="Dikdörtgen 1"/>
          <p:cNvSpPr/>
          <p:nvPr/>
        </p:nvSpPr>
        <p:spPr>
          <a:xfrm>
            <a:off x="4968081" y="1749409"/>
            <a:ext cx="2729011"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ctr">
              <a:spcAft>
                <a:spcPts val="0"/>
              </a:spcAft>
              <a:buSzPts val="1100"/>
            </a:pPr>
            <a:r>
              <a:rPr lang="tr-TR" sz="1600" b="1" dirty="0"/>
              <a:t>Resim, slogan ve kısa öykü yarışmalarının il birincilerinin eserlerinin yer aldığı </a:t>
            </a:r>
            <a:r>
              <a:rPr lang="tr-TR" sz="1600" b="1" dirty="0" smtClean="0"/>
              <a:t>3 günlük sergi Ankara’da </a:t>
            </a:r>
            <a:r>
              <a:rPr lang="tr-TR" sz="1600" b="1" dirty="0"/>
              <a:t>açıldı. </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63" y="1628800"/>
            <a:ext cx="4563297" cy="3071620"/>
          </a:xfrm>
          <a:prstGeom prst="rect">
            <a:avLst/>
          </a:prstGeom>
          <a:ln>
            <a:noFill/>
          </a:ln>
          <a:effectLst>
            <a:softEdge rad="112500"/>
          </a:effec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44" y="3140968"/>
            <a:ext cx="4680010" cy="306844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14" name="Grup 13"/>
          <p:cNvGrpSpPr/>
          <p:nvPr/>
        </p:nvGrpSpPr>
        <p:grpSpPr>
          <a:xfrm>
            <a:off x="1961877" y="6407257"/>
            <a:ext cx="5256757" cy="391319"/>
            <a:chOff x="1187450" y="5895975"/>
            <a:chExt cx="6913563" cy="876300"/>
          </a:xfrm>
        </p:grpSpPr>
        <p:pic>
          <p:nvPicPr>
            <p:cNvPr id="15" name="Picture 3" descr="C:\Users\User\Desktop\belgeler\14. students learning\kick-off\MEBlogo_2.jpg"/>
            <p:cNvPicPr>
              <a:picLocks noChangeAspect="1" noChangeArrowheads="1"/>
            </p:cNvPicPr>
            <p:nvPr/>
          </p:nvPicPr>
          <p:blipFill>
            <a:blip r:embed="rId6"/>
            <a:srcRect/>
            <a:stretch>
              <a:fillRect/>
            </a:stretch>
          </p:blipFill>
          <p:spPr bwMode="auto">
            <a:xfrm>
              <a:off x="7235825" y="5907088"/>
              <a:ext cx="865188" cy="855662"/>
            </a:xfrm>
            <a:prstGeom prst="rect">
              <a:avLst/>
            </a:prstGeom>
            <a:noFill/>
            <a:ln w="9525">
              <a:noFill/>
              <a:miter lim="800000"/>
              <a:headEnd/>
              <a:tailEnd/>
            </a:ln>
          </p:spPr>
        </p:pic>
        <p:pic>
          <p:nvPicPr>
            <p:cNvPr id="16" name="Picture 16"/>
            <p:cNvPicPr>
              <a:picLocks noChangeAspect="1"/>
            </p:cNvPicPr>
            <p:nvPr/>
          </p:nvPicPr>
          <p:blipFill>
            <a:blip r:embed="rId7"/>
            <a:srcRect/>
            <a:stretch>
              <a:fillRect/>
            </a:stretch>
          </p:blipFill>
          <p:spPr bwMode="auto">
            <a:xfrm>
              <a:off x="1187450" y="5895975"/>
              <a:ext cx="882650" cy="876300"/>
            </a:xfrm>
            <a:prstGeom prst="rect">
              <a:avLst/>
            </a:prstGeom>
            <a:noFill/>
            <a:ln w="9525">
              <a:noFill/>
              <a:miter lim="800000"/>
              <a:headEnd/>
              <a:tailEnd/>
            </a:ln>
          </p:spPr>
        </p:pic>
        <p:pic>
          <p:nvPicPr>
            <p:cNvPr id="17" name="Picture 6" descr="LOGO Eptisa_Muhendislik NEW.jpg"/>
            <p:cNvPicPr>
              <a:picLocks noChangeArrowheads="1"/>
            </p:cNvPicPr>
            <p:nvPr/>
          </p:nvPicPr>
          <p:blipFill>
            <a:blip r:embed="rId8"/>
            <a:srcRect/>
            <a:stretch>
              <a:fillRect/>
            </a:stretch>
          </p:blipFill>
          <p:spPr bwMode="auto">
            <a:xfrm>
              <a:off x="3856038" y="6092825"/>
              <a:ext cx="1508125" cy="576263"/>
            </a:xfrm>
            <a:prstGeom prst="rect">
              <a:avLst/>
            </a:prstGeom>
            <a:noFill/>
            <a:ln w="9525">
              <a:noFill/>
              <a:miter lim="800000"/>
              <a:headEnd/>
              <a:tailEnd/>
            </a:ln>
          </p:spPr>
        </p:pic>
      </p:grpSp>
      <p:sp>
        <p:nvSpPr>
          <p:cNvPr id="4" name="Dikdörtgen 3"/>
          <p:cNvSpPr/>
          <p:nvPr/>
        </p:nvSpPr>
        <p:spPr>
          <a:xfrm>
            <a:off x="1361107" y="4789624"/>
            <a:ext cx="2543793"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ctr">
              <a:spcAft>
                <a:spcPts val="0"/>
              </a:spcAft>
              <a:buSzPts val="1100"/>
            </a:pPr>
            <a:r>
              <a:rPr lang="tr-TR" b="1" dirty="0"/>
              <a:t>Sergide kısa öykü ve sloganların İngilizce çevirileri de sergilendi. </a:t>
            </a:r>
          </a:p>
          <a:p>
            <a:pPr lvl="0" algn="ctr">
              <a:spcAft>
                <a:spcPts val="0"/>
              </a:spcAft>
              <a:buSzPts val="1100"/>
            </a:pPr>
            <a:r>
              <a:rPr lang="tr-TR" b="1" dirty="0"/>
              <a:t>Katalog hazırlandı.</a:t>
            </a:r>
            <a:endParaRPr lang="tr-TR"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C:\Users\vahitcanbolat\Desktop\Project Slider Show\LOGO 2\ab_karakter_resim_yarismasi01-0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7139" y="1507514"/>
            <a:ext cx="1377811" cy="156100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vahitcanbolat\Desktop\Project Slider Show\LOGO 2\ab_karakter_resim_yarismasi01-0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8873" y="4700420"/>
            <a:ext cx="987246" cy="137873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Tree>
    <p:extLst>
      <p:ext uri="{BB962C8B-B14F-4D97-AF65-F5344CB8AC3E}">
        <p14:creationId xmlns:p14="http://schemas.microsoft.com/office/powerpoint/2010/main" val="3118999409"/>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vahitcanbolat\Desktop\vahit\katalog kapak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7" y="2610615"/>
            <a:ext cx="7056784" cy="376216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3"/>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pic>
        <p:nvPicPr>
          <p:cNvPr id="24584" name="Picture 14" descr="abyi_ogreniyorum.png"/>
          <p:cNvPicPr>
            <a:picLocks noChangeAspect="1"/>
          </p:cNvPicPr>
          <p:nvPr/>
        </p:nvPicPr>
        <p:blipFill>
          <a:blip r:embed="rId4"/>
          <a:srcRect/>
          <a:stretch>
            <a:fillRect/>
          </a:stretch>
        </p:blipFill>
        <p:spPr bwMode="auto">
          <a:xfrm>
            <a:off x="7812088" y="19050"/>
            <a:ext cx="1312862" cy="1463675"/>
          </a:xfrm>
          <a:prstGeom prst="rect">
            <a:avLst/>
          </a:prstGeom>
          <a:noFill/>
          <a:ln w="9525">
            <a:noFill/>
            <a:miter lim="800000"/>
            <a:headEnd/>
            <a:tailEnd/>
          </a:ln>
        </p:spPr>
      </p:pic>
      <p:sp>
        <p:nvSpPr>
          <p:cNvPr id="2" name="Dikdörtgen 1"/>
          <p:cNvSpPr/>
          <p:nvPr/>
        </p:nvSpPr>
        <p:spPr>
          <a:xfrm>
            <a:off x="1835697" y="1539858"/>
            <a:ext cx="7056783" cy="1061829"/>
          </a:xfrm>
          <a:prstGeom prst="rect">
            <a:avLst/>
          </a:prstGeom>
          <a:blipFill>
            <a:blip r:embed="rId5"/>
            <a:tile tx="0" ty="0" sx="100000" sy="100000" flip="none" algn="tl"/>
          </a:blipFill>
        </p:spPr>
        <p:style>
          <a:lnRef idx="1">
            <a:schemeClr val="accent3"/>
          </a:lnRef>
          <a:fillRef idx="2">
            <a:schemeClr val="accent3"/>
          </a:fillRef>
          <a:effectRef idx="1">
            <a:schemeClr val="accent3"/>
          </a:effectRef>
          <a:fontRef idx="minor">
            <a:schemeClr val="dk1"/>
          </a:fontRef>
        </p:style>
        <p:txBody>
          <a:bodyPr wrap="square">
            <a:spAutoFit/>
          </a:bodyPr>
          <a:lstStyle/>
          <a:p>
            <a:pPr lvl="0" algn="r">
              <a:spcAft>
                <a:spcPts val="0"/>
              </a:spcAft>
              <a:buSzPts val="1100"/>
            </a:pPr>
            <a:r>
              <a:rPr lang="tr-TR" sz="1500" b="1" dirty="0" smtClean="0"/>
              <a:t>Tüm </a:t>
            </a:r>
            <a:r>
              <a:rPr lang="tr-TR" sz="1500" b="1" dirty="0"/>
              <a:t>illerden </a:t>
            </a:r>
            <a:r>
              <a:rPr lang="tr-TR" sz="1500" b="1" dirty="0" smtClean="0"/>
              <a:t>üç yarışma kategorisinde dereceye giren eserlerin ve bilgi yarışmasında Türkiye derecesi alan takımların bilgilerinin yer aldığı </a:t>
            </a:r>
          </a:p>
          <a:p>
            <a:pPr lvl="0" algn="r">
              <a:spcAft>
                <a:spcPts val="0"/>
              </a:spcAft>
              <a:buSzPts val="1100"/>
            </a:pPr>
            <a:r>
              <a:rPr lang="tr-TR" sz="1500" b="1" dirty="0" smtClean="0"/>
              <a:t>«</a:t>
            </a:r>
            <a:r>
              <a:rPr lang="tr-TR" b="1" spc="60" dirty="0" smtClean="0">
                <a:solidFill>
                  <a:schemeClr val="bg1"/>
                </a:solidFill>
                <a:effectLst>
                  <a:outerShdw blurRad="38100" dist="38100" dir="2700000" algn="tl">
                    <a:srgbClr val="000000">
                      <a:alpha val="43137"/>
                    </a:srgbClr>
                  </a:outerShdw>
                </a:effectLst>
              </a:rPr>
              <a:t>BENCE AB…</a:t>
            </a:r>
            <a:r>
              <a:rPr lang="tr-TR" sz="1500" b="1" dirty="0" smtClean="0"/>
              <a:t>» başlıklı kataloğun basımı  tamamlanmak üzere. </a:t>
            </a:r>
          </a:p>
          <a:p>
            <a:pPr lvl="0" algn="r">
              <a:spcAft>
                <a:spcPts val="0"/>
              </a:spcAft>
              <a:buSzPts val="1100"/>
            </a:pPr>
            <a:r>
              <a:rPr lang="tr-TR" sz="1500" b="1" dirty="0" smtClean="0"/>
              <a:t>Web sitesinden de paylaşıma sunulacak.</a:t>
            </a:r>
            <a:endParaRPr lang="tr-TR" sz="15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rup 12"/>
          <p:cNvGrpSpPr/>
          <p:nvPr/>
        </p:nvGrpSpPr>
        <p:grpSpPr>
          <a:xfrm>
            <a:off x="1961877" y="6407257"/>
            <a:ext cx="5256757" cy="391319"/>
            <a:chOff x="1187450" y="5895975"/>
            <a:chExt cx="6913563" cy="876300"/>
          </a:xfrm>
        </p:grpSpPr>
        <p:pic>
          <p:nvPicPr>
            <p:cNvPr id="14" name="Picture 3" descr="C:\Users\User\Desktop\belgeler\14. students learning\kick-off\MEBlogo_2.jpg"/>
            <p:cNvPicPr>
              <a:picLocks noChangeAspect="1" noChangeArrowheads="1"/>
            </p:cNvPicPr>
            <p:nvPr/>
          </p:nvPicPr>
          <p:blipFill>
            <a:blip r:embed="rId6"/>
            <a:srcRect/>
            <a:stretch>
              <a:fillRect/>
            </a:stretch>
          </p:blipFill>
          <p:spPr bwMode="auto">
            <a:xfrm>
              <a:off x="7235825" y="5907088"/>
              <a:ext cx="865188" cy="855662"/>
            </a:xfrm>
            <a:prstGeom prst="rect">
              <a:avLst/>
            </a:prstGeom>
            <a:noFill/>
            <a:ln w="9525">
              <a:noFill/>
              <a:miter lim="800000"/>
              <a:headEnd/>
              <a:tailEnd/>
            </a:ln>
          </p:spPr>
        </p:pic>
        <p:pic>
          <p:nvPicPr>
            <p:cNvPr id="15" name="Picture 16"/>
            <p:cNvPicPr>
              <a:picLocks noChangeAspect="1"/>
            </p:cNvPicPr>
            <p:nvPr/>
          </p:nvPicPr>
          <p:blipFill>
            <a:blip r:embed="rId7"/>
            <a:srcRect/>
            <a:stretch>
              <a:fillRect/>
            </a:stretch>
          </p:blipFill>
          <p:spPr bwMode="auto">
            <a:xfrm>
              <a:off x="1187450" y="5895975"/>
              <a:ext cx="882650" cy="876300"/>
            </a:xfrm>
            <a:prstGeom prst="rect">
              <a:avLst/>
            </a:prstGeom>
            <a:noFill/>
            <a:ln w="9525">
              <a:noFill/>
              <a:miter lim="800000"/>
              <a:headEnd/>
              <a:tailEnd/>
            </a:ln>
          </p:spPr>
        </p:pic>
        <p:pic>
          <p:nvPicPr>
            <p:cNvPr id="16" name="Picture 6" descr="LOGO Eptisa_Muhendislik NEW.jpg"/>
            <p:cNvPicPr>
              <a:picLocks noChangeArrowheads="1"/>
            </p:cNvPicPr>
            <p:nvPr/>
          </p:nvPicPr>
          <p:blipFill>
            <a:blip r:embed="rId8"/>
            <a:srcRect/>
            <a:stretch>
              <a:fillRect/>
            </a:stretch>
          </p:blipFill>
          <p:spPr bwMode="auto">
            <a:xfrm>
              <a:off x="3856038" y="6092825"/>
              <a:ext cx="1508125" cy="576263"/>
            </a:xfrm>
            <a:prstGeom prst="rect">
              <a:avLst/>
            </a:prstGeom>
            <a:noFill/>
            <a:ln w="9525">
              <a:noFill/>
              <a:miter lim="800000"/>
              <a:headEnd/>
              <a:tailEnd/>
            </a:ln>
          </p:spPr>
        </p:pic>
      </p:grpSp>
      <p:sp>
        <p:nvSpPr>
          <p:cNvPr id="17"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pic>
        <p:nvPicPr>
          <p:cNvPr id="6146" name="Picture 2" descr="C:\Users\vahitcanbolat\Desktop\Project Slider Show\LOGO 2\ab_karakter_set01(1)-04.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 y="1628801"/>
            <a:ext cx="266103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09554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pic>
        <p:nvPicPr>
          <p:cNvPr id="24584"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388" y="1700808"/>
            <a:ext cx="4944689" cy="4532213"/>
          </a:xfrm>
          <a:prstGeom prst="rect">
            <a:avLst/>
          </a:prstGeom>
          <a:ln>
            <a:noFill/>
          </a:ln>
          <a:effectLst>
            <a:outerShdw blurRad="292100" dist="139700" dir="2700000" algn="tl" rotWithShape="0">
              <a:srgbClr val="333333">
                <a:alpha val="65000"/>
              </a:srgbClr>
            </a:outerShdw>
          </a:effectLst>
        </p:spPr>
      </p:pic>
      <p:grpSp>
        <p:nvGrpSpPr>
          <p:cNvPr id="13" name="Grup 12"/>
          <p:cNvGrpSpPr/>
          <p:nvPr/>
        </p:nvGrpSpPr>
        <p:grpSpPr>
          <a:xfrm>
            <a:off x="1961877" y="6453336"/>
            <a:ext cx="5256757" cy="391319"/>
            <a:chOff x="1187450" y="5895975"/>
            <a:chExt cx="6913563" cy="876300"/>
          </a:xfrm>
        </p:grpSpPr>
        <p:pic>
          <p:nvPicPr>
            <p:cNvPr id="14" name="Picture 3" descr="C:\Users\User\Desktop\belgeler\14. students learning\kick-off\MEBlogo_2.jpg"/>
            <p:cNvPicPr>
              <a:picLocks noChangeAspect="1" noChangeArrowheads="1"/>
            </p:cNvPicPr>
            <p:nvPr/>
          </p:nvPicPr>
          <p:blipFill>
            <a:blip r:embed="rId5"/>
            <a:srcRect/>
            <a:stretch>
              <a:fillRect/>
            </a:stretch>
          </p:blipFill>
          <p:spPr bwMode="auto">
            <a:xfrm>
              <a:off x="7235825" y="5907088"/>
              <a:ext cx="865188" cy="855662"/>
            </a:xfrm>
            <a:prstGeom prst="rect">
              <a:avLst/>
            </a:prstGeom>
            <a:noFill/>
            <a:ln w="9525">
              <a:noFill/>
              <a:miter lim="800000"/>
              <a:headEnd/>
              <a:tailEnd/>
            </a:ln>
          </p:spPr>
        </p:pic>
        <p:pic>
          <p:nvPicPr>
            <p:cNvPr id="15" name="Picture 16"/>
            <p:cNvPicPr>
              <a:picLocks noChangeAspect="1"/>
            </p:cNvPicPr>
            <p:nvPr/>
          </p:nvPicPr>
          <p:blipFill>
            <a:blip r:embed="rId6"/>
            <a:srcRect/>
            <a:stretch>
              <a:fillRect/>
            </a:stretch>
          </p:blipFill>
          <p:spPr bwMode="auto">
            <a:xfrm>
              <a:off x="1187450" y="5895975"/>
              <a:ext cx="882650" cy="876300"/>
            </a:xfrm>
            <a:prstGeom prst="rect">
              <a:avLst/>
            </a:prstGeom>
            <a:noFill/>
            <a:ln w="9525">
              <a:noFill/>
              <a:miter lim="800000"/>
              <a:headEnd/>
              <a:tailEnd/>
            </a:ln>
          </p:spPr>
        </p:pic>
        <p:pic>
          <p:nvPicPr>
            <p:cNvPr id="16" name="Picture 6" descr="LOGO Eptisa_Muhendislik NEW.jpg"/>
            <p:cNvPicPr>
              <a:picLocks noChangeArrowheads="1"/>
            </p:cNvPicPr>
            <p:nvPr/>
          </p:nvPicPr>
          <p:blipFill>
            <a:blip r:embed="rId7"/>
            <a:srcRect/>
            <a:stretch>
              <a:fillRect/>
            </a:stretch>
          </p:blipFill>
          <p:spPr bwMode="auto">
            <a:xfrm>
              <a:off x="3856038" y="6092825"/>
              <a:ext cx="1508125" cy="576263"/>
            </a:xfrm>
            <a:prstGeom prst="rect">
              <a:avLst/>
            </a:prstGeom>
            <a:noFill/>
            <a:ln w="9525">
              <a:noFill/>
              <a:miter lim="800000"/>
              <a:headEnd/>
              <a:tailEnd/>
            </a:ln>
          </p:spPr>
        </p:pic>
      </p:grpSp>
      <p:sp>
        <p:nvSpPr>
          <p:cNvPr id="3" name="Akış Çizelgesi: Gecikme 2"/>
          <p:cNvSpPr/>
          <p:nvPr/>
        </p:nvSpPr>
        <p:spPr>
          <a:xfrm>
            <a:off x="5436096" y="1862157"/>
            <a:ext cx="3312368" cy="4231139"/>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tr-TR" sz="1500" dirty="0" smtClean="0"/>
          </a:p>
          <a:p>
            <a:pPr lvl="0"/>
            <a:endParaRPr lang="tr-TR" sz="1500" dirty="0"/>
          </a:p>
          <a:p>
            <a:pPr lvl="0"/>
            <a:r>
              <a:rPr lang="tr-TR" sz="1500" dirty="0" smtClean="0"/>
              <a:t>Üç </a:t>
            </a:r>
            <a:r>
              <a:rPr lang="tr-TR" sz="1500" dirty="0"/>
              <a:t>ayda bir yayımlanması </a:t>
            </a:r>
            <a:endParaRPr lang="tr-TR" sz="1500" dirty="0" smtClean="0"/>
          </a:p>
          <a:p>
            <a:pPr lvl="0"/>
            <a:r>
              <a:rPr lang="tr-TR" sz="1500" dirty="0" smtClean="0"/>
              <a:t>planlanan </a:t>
            </a:r>
            <a:r>
              <a:rPr lang="tr-TR" sz="1500" dirty="0"/>
              <a:t>24 </a:t>
            </a:r>
            <a:r>
              <a:rPr lang="tr-TR" sz="1500" dirty="0" smtClean="0"/>
              <a:t>sayfalık </a:t>
            </a:r>
            <a:r>
              <a:rPr lang="tr-TR" sz="1500" dirty="0"/>
              <a:t>proje bülteninin </a:t>
            </a:r>
            <a:r>
              <a:rPr lang="tr-TR" sz="1500" dirty="0" smtClean="0"/>
              <a:t>48 </a:t>
            </a:r>
            <a:r>
              <a:rPr lang="tr-TR" sz="1500" dirty="0"/>
              <a:t>sayfalık 1. ve 2. </a:t>
            </a:r>
            <a:r>
              <a:rPr lang="tr-TR" sz="1500" dirty="0" smtClean="0"/>
              <a:t>sayılarının </a:t>
            </a:r>
            <a:r>
              <a:rPr lang="tr-TR" sz="1500" dirty="0"/>
              <a:t>b</a:t>
            </a:r>
            <a:r>
              <a:rPr lang="tr-TR" sz="1500" dirty="0" smtClean="0"/>
              <a:t>asımı </a:t>
            </a:r>
            <a:r>
              <a:rPr lang="tr-TR" sz="1500" dirty="0"/>
              <a:t>tamamlanmak </a:t>
            </a:r>
            <a:r>
              <a:rPr lang="tr-TR" sz="1500" dirty="0" smtClean="0"/>
              <a:t>üzere.</a:t>
            </a:r>
          </a:p>
          <a:p>
            <a:pPr lvl="0"/>
            <a:r>
              <a:rPr lang="tr-TR" sz="1500" dirty="0"/>
              <a:t>D</a:t>
            </a:r>
            <a:r>
              <a:rPr lang="tr-TR" sz="1500" dirty="0" smtClean="0"/>
              <a:t>ergi </a:t>
            </a:r>
            <a:r>
              <a:rPr lang="tr-TR" sz="1500" dirty="0"/>
              <a:t>basılı olarak dağıtılacak. </a:t>
            </a:r>
          </a:p>
          <a:p>
            <a:pPr lvl="0"/>
            <a:r>
              <a:rPr lang="tr-TR" sz="1500" dirty="0"/>
              <a:t>Aynı zamanda elektronik versiyona </a:t>
            </a:r>
            <a:r>
              <a:rPr lang="tr-TR" sz="1500" dirty="0" smtClean="0"/>
              <a:t>şu </a:t>
            </a:r>
            <a:r>
              <a:rPr lang="tr-TR" sz="1500" dirty="0"/>
              <a:t>anda web sitesinden e-portal linki </a:t>
            </a:r>
            <a:r>
              <a:rPr lang="tr-TR" sz="1500" dirty="0" smtClean="0"/>
              <a:t>altından </a:t>
            </a:r>
            <a:r>
              <a:rPr lang="tr-TR" sz="1500" dirty="0"/>
              <a:t>ulaşılabiliyor:</a:t>
            </a:r>
          </a:p>
          <a:p>
            <a:pPr lvl="0"/>
            <a:r>
              <a:rPr lang="tr-TR" sz="1500" b="1" u="sng" dirty="0">
                <a:solidFill>
                  <a:schemeClr val="tx1"/>
                </a:solidFill>
              </a:rPr>
              <a:t>http</a:t>
            </a:r>
            <a:r>
              <a:rPr lang="tr-TR" sz="1500" b="1" u="sng" dirty="0" smtClean="0">
                <a:solidFill>
                  <a:schemeClr val="tx1"/>
                </a:solidFill>
              </a:rPr>
              <a:t>://abyiogren.meb.gov.tr/e-portal/abyi-ogreniyorum-proje-bulteni/</a:t>
            </a:r>
          </a:p>
          <a:p>
            <a:endParaRPr lang="tr-TR" sz="1500" dirty="0"/>
          </a:p>
        </p:txBody>
      </p:sp>
      <p:pic>
        <p:nvPicPr>
          <p:cNvPr id="5122" name="Picture 2" descr="C:\Users\vahitcanbolat\Desktop\Project Slider Show\LOGO 2\ab_karakter_set01(1)-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8344" y="4187702"/>
            <a:ext cx="1345311" cy="147354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Tree>
    <p:extLst>
      <p:ext uri="{BB962C8B-B14F-4D97-AF65-F5344CB8AC3E}">
        <p14:creationId xmlns:p14="http://schemas.microsoft.com/office/powerpoint/2010/main" val="2212242751"/>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vahitcanbolat\Desktop\Project Slider Show\Logo\ab_karakter_resim_yarismasi0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556792"/>
            <a:ext cx="1146709" cy="63269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
          <p:cNvSpPr>
            <a:spLocks noChangeArrowheads="1"/>
          </p:cNvSpPr>
          <p:nvPr/>
        </p:nvSpPr>
        <p:spPr bwMode="auto">
          <a:xfrm>
            <a:off x="-18582"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lvl1pPr eaLnBrk="0" hangingPunct="0">
              <a:defRPr sz="1000">
                <a:solidFill>
                  <a:srgbClr val="00005A"/>
                </a:solidFill>
                <a:latin typeface="Arial Narrow" pitchFamily="34" charset="0"/>
                <a:cs typeface="Arial" charset="0"/>
              </a:defRPr>
            </a:lvl1pPr>
            <a:lvl2pPr marL="742950" indent="-285750" eaLnBrk="0" hangingPunct="0">
              <a:defRPr sz="1000">
                <a:solidFill>
                  <a:srgbClr val="00005A"/>
                </a:solidFill>
                <a:latin typeface="Arial Narrow" pitchFamily="34" charset="0"/>
                <a:cs typeface="Arial" charset="0"/>
              </a:defRPr>
            </a:lvl2pPr>
            <a:lvl3pPr marL="1143000" indent="-228600" eaLnBrk="0" hangingPunct="0">
              <a:defRPr sz="1000">
                <a:solidFill>
                  <a:srgbClr val="00005A"/>
                </a:solidFill>
                <a:latin typeface="Arial Narrow" pitchFamily="34" charset="0"/>
                <a:cs typeface="Arial" charset="0"/>
              </a:defRPr>
            </a:lvl3pPr>
            <a:lvl4pPr marL="1600200" indent="-228600" eaLnBrk="0" hangingPunct="0">
              <a:defRPr sz="1000">
                <a:solidFill>
                  <a:srgbClr val="00005A"/>
                </a:solidFill>
                <a:latin typeface="Arial Narrow" pitchFamily="34" charset="0"/>
                <a:cs typeface="Arial" charset="0"/>
              </a:defRPr>
            </a:lvl4pPr>
            <a:lvl5pPr marL="2057400" indent="-228600" eaLnBrk="0" hangingPunct="0">
              <a:defRPr sz="1000">
                <a:solidFill>
                  <a:srgbClr val="00005A"/>
                </a:solidFill>
                <a:latin typeface="Arial Narrow" pitchFamily="34" charset="0"/>
                <a:cs typeface="Arial" charset="0"/>
              </a:defRPr>
            </a:lvl5pPr>
            <a:lvl6pPr marL="2514600" indent="-228600" eaLnBrk="0" fontAlgn="base" hangingPunct="0">
              <a:spcBef>
                <a:spcPct val="0"/>
              </a:spcBef>
              <a:spcAft>
                <a:spcPct val="0"/>
              </a:spcAft>
              <a:defRPr sz="1000">
                <a:solidFill>
                  <a:srgbClr val="00005A"/>
                </a:solidFill>
                <a:latin typeface="Arial Narrow" pitchFamily="34" charset="0"/>
                <a:cs typeface="Arial" charset="0"/>
              </a:defRPr>
            </a:lvl6pPr>
            <a:lvl7pPr marL="2971800" indent="-228600" eaLnBrk="0" fontAlgn="base" hangingPunct="0">
              <a:spcBef>
                <a:spcPct val="0"/>
              </a:spcBef>
              <a:spcAft>
                <a:spcPct val="0"/>
              </a:spcAft>
              <a:defRPr sz="1000">
                <a:solidFill>
                  <a:srgbClr val="00005A"/>
                </a:solidFill>
                <a:latin typeface="Arial Narrow" pitchFamily="34" charset="0"/>
                <a:cs typeface="Arial" charset="0"/>
              </a:defRPr>
            </a:lvl7pPr>
            <a:lvl8pPr marL="3429000" indent="-228600" eaLnBrk="0" fontAlgn="base" hangingPunct="0">
              <a:spcBef>
                <a:spcPct val="0"/>
              </a:spcBef>
              <a:spcAft>
                <a:spcPct val="0"/>
              </a:spcAft>
              <a:defRPr sz="1000">
                <a:solidFill>
                  <a:srgbClr val="00005A"/>
                </a:solidFill>
                <a:latin typeface="Arial Narrow" pitchFamily="34" charset="0"/>
                <a:cs typeface="Arial" charset="0"/>
              </a:defRPr>
            </a:lvl8pPr>
            <a:lvl9pPr marL="3886200" indent="-228600" eaLnBrk="0" fontAlgn="base" hangingPunct="0">
              <a:spcBef>
                <a:spcPct val="0"/>
              </a:spcBef>
              <a:spcAft>
                <a:spcPct val="0"/>
              </a:spcAft>
              <a:defRPr sz="1000">
                <a:solidFill>
                  <a:srgbClr val="00005A"/>
                </a:solidFill>
                <a:latin typeface="Arial Narrow" pitchFamily="34" charset="0"/>
                <a:cs typeface="Arial" charset="0"/>
              </a:defRPr>
            </a:lvl9pPr>
          </a:lstStyle>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b="1" dirty="0">
              <a:solidFill>
                <a:schemeClr val="bg1"/>
              </a:solidFill>
            </a:endParaRPr>
          </a:p>
          <a:p>
            <a:pPr algn="ctr" eaLnBrk="1" fontAlgn="auto" hangingPunct="1">
              <a:spcBef>
                <a:spcPts val="0"/>
              </a:spcBef>
              <a:spcAft>
                <a:spcPts val="0"/>
              </a:spcAft>
              <a:defRPr/>
            </a:pPr>
            <a:endParaRPr lang="tr-TR" altLang="tr-TR" sz="1800" dirty="0">
              <a:solidFill>
                <a:schemeClr val="bg1"/>
              </a:solidFill>
            </a:endParaRPr>
          </a:p>
          <a:p>
            <a:pPr algn="ctr" eaLnBrk="1" fontAlgn="auto" hangingPunct="1">
              <a:spcBef>
                <a:spcPts val="0"/>
              </a:spcBef>
              <a:spcAft>
                <a:spcPts val="0"/>
              </a:spcAft>
              <a:defRPr/>
            </a:pPr>
            <a:endParaRPr lang="en-GB" altLang="tr-TR" sz="1800" b="1" dirty="0">
              <a:solidFill>
                <a:schemeClr val="bg1"/>
              </a:solidFill>
            </a:endParaRPr>
          </a:p>
          <a:p>
            <a:pPr eaLnBrk="1" fontAlgn="auto" hangingPunct="1">
              <a:spcBef>
                <a:spcPts val="0"/>
              </a:spcBef>
              <a:spcAft>
                <a:spcPts val="0"/>
              </a:spcAft>
              <a:defRPr/>
            </a:pPr>
            <a:endParaRPr lang="tr-TR" altLang="tr-TR" sz="1800" b="1" dirty="0">
              <a:solidFill>
                <a:schemeClr val="bg1"/>
              </a:solidFill>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3"/>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pic>
        <p:nvPicPr>
          <p:cNvPr id="24584" name="Picture 14" descr="abyi_ogreniyorum.png"/>
          <p:cNvPicPr>
            <a:picLocks noChangeAspect="1"/>
          </p:cNvPicPr>
          <p:nvPr/>
        </p:nvPicPr>
        <p:blipFill>
          <a:blip r:embed="rId4"/>
          <a:srcRect/>
          <a:stretch>
            <a:fillRect/>
          </a:stretch>
        </p:blipFill>
        <p:spPr bwMode="auto">
          <a:xfrm>
            <a:off x="7812088" y="19050"/>
            <a:ext cx="1312862" cy="1463675"/>
          </a:xfrm>
          <a:prstGeom prst="rect">
            <a:avLst/>
          </a:prstGeom>
          <a:noFill/>
          <a:ln w="9525">
            <a:noFill/>
            <a:miter lim="800000"/>
            <a:headEnd/>
            <a:tailEnd/>
          </a:ln>
        </p:spPr>
      </p:pic>
      <p:pic>
        <p:nvPicPr>
          <p:cNvPr id="14" name="Resim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479" y="1751560"/>
            <a:ext cx="2736304" cy="42995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Resim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2127" y="1751560"/>
            <a:ext cx="3084369" cy="41977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Katlanmış Nesne 3"/>
          <p:cNvSpPr/>
          <p:nvPr/>
        </p:nvSpPr>
        <p:spPr>
          <a:xfrm>
            <a:off x="2965450" y="2225800"/>
            <a:ext cx="2860591" cy="2901576"/>
          </a:xfrm>
          <a:prstGeom prst="foldedCorner">
            <a:avLst/>
          </a:prstGeom>
        </p:spPr>
        <p:style>
          <a:lnRef idx="1">
            <a:schemeClr val="accent2"/>
          </a:lnRef>
          <a:fillRef idx="3">
            <a:schemeClr val="accent2"/>
          </a:fillRef>
          <a:effectRef idx="2">
            <a:schemeClr val="accent2"/>
          </a:effectRef>
          <a:fontRef idx="minor">
            <a:schemeClr val="lt1"/>
          </a:fontRef>
        </p:style>
        <p:txBody>
          <a:bodyPr rtlCol="0" anchor="ctr"/>
          <a:lstStyle/>
          <a:p>
            <a:pPr lvl="0" algn="ctr"/>
            <a:endPar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lvl="0" algn="ct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Projenin </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web sitesi ve web </a:t>
            </a:r>
            <a:r>
              <a:rPr lang="tr-TR" dirty="0" err="1">
                <a:ln w="18415" cmpd="sng">
                  <a:solidFill>
                    <a:srgbClr val="FFFFFF"/>
                  </a:solidFill>
                  <a:prstDash val="solid"/>
                </a:ln>
                <a:solidFill>
                  <a:srgbClr val="FFFFFF"/>
                </a:solidFill>
                <a:effectLst>
                  <a:outerShdw blurRad="63500" dir="3600000" algn="tl" rotWithShape="0">
                    <a:srgbClr val="000000">
                      <a:alpha val="70000"/>
                    </a:srgbClr>
                  </a:outerShdw>
                </a:effectLst>
              </a:rPr>
              <a:t>portalı</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 üzerinde çalışmak üzere Temmuz ve Kasım 2015’te 2 kez </a:t>
            </a:r>
          </a:p>
          <a:p>
            <a:pPr lvl="0" algn="ct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ç</a:t>
            </a:r>
            <a:r>
              <a:rPr lang="tr-TR"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alışma </a:t>
            </a:r>
            <a:r>
              <a:rPr lang="tr-TR" dirty="0">
                <a:ln w="18415" cmpd="sng">
                  <a:solidFill>
                    <a:srgbClr val="FFFFFF"/>
                  </a:solidFill>
                  <a:prstDash val="solid"/>
                </a:ln>
                <a:solidFill>
                  <a:srgbClr val="FFFFFF"/>
                </a:solidFill>
                <a:effectLst>
                  <a:outerShdw blurRad="63500" dir="3600000" algn="tl" rotWithShape="0">
                    <a:srgbClr val="000000">
                      <a:alpha val="70000"/>
                    </a:srgbClr>
                  </a:outerShdw>
                </a:effectLst>
              </a:rPr>
              <a:t>grubu toplantısı yapıldı. Toplantıya yaklaşık 20 farklı kurum temsilcisi katıldı. </a:t>
            </a:r>
          </a:p>
          <a:p>
            <a:pPr algn="ctr"/>
            <a:endParaRPr lang="tr-T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descr="C:\Users\vahitcanbolat\Desktop\Project Slider Show\LOGO 2\ab_karakter_resim_yarismasi01-0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79912" y="4523744"/>
            <a:ext cx="1318766" cy="20016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18" name="Grup 17"/>
          <p:cNvGrpSpPr/>
          <p:nvPr/>
        </p:nvGrpSpPr>
        <p:grpSpPr>
          <a:xfrm>
            <a:off x="1961877" y="6381328"/>
            <a:ext cx="5256757" cy="391319"/>
            <a:chOff x="1187450" y="5895975"/>
            <a:chExt cx="6913563" cy="876300"/>
          </a:xfrm>
        </p:grpSpPr>
        <p:pic>
          <p:nvPicPr>
            <p:cNvPr id="19" name="Picture 3" descr="C:\Users\User\Desktop\belgeler\14. students learning\kick-off\MEBlogo_2.jpg"/>
            <p:cNvPicPr>
              <a:picLocks noChangeAspect="1" noChangeArrowheads="1"/>
            </p:cNvPicPr>
            <p:nvPr/>
          </p:nvPicPr>
          <p:blipFill>
            <a:blip r:embed="rId8"/>
            <a:srcRect/>
            <a:stretch>
              <a:fillRect/>
            </a:stretch>
          </p:blipFill>
          <p:spPr bwMode="auto">
            <a:xfrm>
              <a:off x="7235825" y="5907088"/>
              <a:ext cx="865188" cy="855662"/>
            </a:xfrm>
            <a:prstGeom prst="rect">
              <a:avLst/>
            </a:prstGeom>
            <a:noFill/>
            <a:ln w="9525">
              <a:noFill/>
              <a:miter lim="800000"/>
              <a:headEnd/>
              <a:tailEnd/>
            </a:ln>
          </p:spPr>
        </p:pic>
        <p:pic>
          <p:nvPicPr>
            <p:cNvPr id="20" name="Picture 16"/>
            <p:cNvPicPr>
              <a:picLocks noChangeAspect="1"/>
            </p:cNvPicPr>
            <p:nvPr/>
          </p:nvPicPr>
          <p:blipFill>
            <a:blip r:embed="rId9"/>
            <a:srcRect/>
            <a:stretch>
              <a:fillRect/>
            </a:stretch>
          </p:blipFill>
          <p:spPr bwMode="auto">
            <a:xfrm>
              <a:off x="1187450" y="5895975"/>
              <a:ext cx="882650" cy="876300"/>
            </a:xfrm>
            <a:prstGeom prst="rect">
              <a:avLst/>
            </a:prstGeom>
            <a:noFill/>
            <a:ln w="9525">
              <a:noFill/>
              <a:miter lim="800000"/>
              <a:headEnd/>
              <a:tailEnd/>
            </a:ln>
          </p:spPr>
        </p:pic>
        <p:pic>
          <p:nvPicPr>
            <p:cNvPr id="21" name="Picture 6" descr="LOGO Eptisa_Muhendislik NEW.jpg"/>
            <p:cNvPicPr>
              <a:picLocks noChangeArrowheads="1"/>
            </p:cNvPicPr>
            <p:nvPr/>
          </p:nvPicPr>
          <p:blipFill>
            <a:blip r:embed="rId10"/>
            <a:srcRect/>
            <a:stretch>
              <a:fillRect/>
            </a:stretch>
          </p:blipFill>
          <p:spPr bwMode="auto">
            <a:xfrm>
              <a:off x="3856038" y="6092825"/>
              <a:ext cx="1508125" cy="576263"/>
            </a:xfrm>
            <a:prstGeom prst="rect">
              <a:avLst/>
            </a:prstGeom>
            <a:noFill/>
            <a:ln w="9525">
              <a:noFill/>
              <a:miter lim="800000"/>
              <a:headEnd/>
              <a:tailEnd/>
            </a:ln>
          </p:spPr>
        </p:pic>
      </p:grpSp>
    </p:spTree>
    <p:extLst>
      <p:ext uri="{BB962C8B-B14F-4D97-AF65-F5344CB8AC3E}">
        <p14:creationId xmlns:p14="http://schemas.microsoft.com/office/powerpoint/2010/main" val="146617971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endParaRPr>
          </a:p>
          <a:p>
            <a:pPr algn="ctr" fontAlgn="auto">
              <a:spcBef>
                <a:spcPts val="0"/>
              </a:spcBef>
              <a:spcAft>
                <a:spcPts val="0"/>
              </a:spcAft>
            </a:pPr>
            <a:endParaRPr lang="tr-TR" altLang="tr-TR" b="1" dirty="0">
              <a:solidFill>
                <a:schemeClr val="bg1"/>
              </a:solidFill>
              <a:latin typeface="Arial Narrow" pitchFamily="34" charset="0"/>
            </a:endParaRPr>
          </a:p>
          <a:p>
            <a:pPr algn="ctr" fontAlgn="auto">
              <a:spcBef>
                <a:spcPts val="0"/>
              </a:spcBef>
              <a:spcAft>
                <a:spcPts val="0"/>
              </a:spcAft>
            </a:pPr>
            <a:endParaRPr lang="tr-TR" altLang="tr-TR" b="1" dirty="0">
              <a:solidFill>
                <a:schemeClr val="bg1"/>
              </a:solidFill>
              <a:latin typeface="Arial Narrow" pitchFamily="34" charset="0"/>
            </a:endParaRPr>
          </a:p>
          <a:p>
            <a:pPr algn="ctr" fontAlgn="auto">
              <a:spcBef>
                <a:spcPts val="0"/>
              </a:spcBef>
              <a:spcAft>
                <a:spcPts val="0"/>
              </a:spcAft>
            </a:pPr>
            <a:endParaRPr lang="tr-TR" altLang="tr-TR" b="1" dirty="0">
              <a:solidFill>
                <a:schemeClr val="bg1"/>
              </a:solidFill>
              <a:latin typeface="Arial Narrow" pitchFamily="34" charset="0"/>
            </a:endParaRPr>
          </a:p>
          <a:p>
            <a:pPr algn="ctr" fontAlgn="auto">
              <a:spcBef>
                <a:spcPts val="0"/>
              </a:spcBef>
              <a:spcAft>
                <a:spcPts val="0"/>
              </a:spcAft>
            </a:pPr>
            <a:endParaRPr lang="en-GB" altLang="tr-TR" b="1" dirty="0">
              <a:solidFill>
                <a:schemeClr val="bg1"/>
              </a:solidFill>
              <a:latin typeface="Arial Narrow" pitchFamily="34" charset="0"/>
            </a:endParaRPr>
          </a:p>
          <a:p>
            <a:pPr algn="ctr" fontAlgn="auto">
              <a:spcBef>
                <a:spcPts val="0"/>
              </a:spcBef>
              <a:spcAft>
                <a:spcPts val="0"/>
              </a:spcAft>
            </a:pPr>
            <a:endParaRPr lang="tr-TR" altLang="tr-TR" b="1" dirty="0">
              <a:solidFill>
                <a:schemeClr val="bg1"/>
              </a:solidFill>
              <a:latin typeface="Arial Narrow" pitchFamily="34" charset="0"/>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pic>
        <p:nvPicPr>
          <p:cNvPr id="24584"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sp>
        <p:nvSpPr>
          <p:cNvPr id="2" name="Dikdörtgen 1"/>
          <p:cNvSpPr/>
          <p:nvPr/>
        </p:nvSpPr>
        <p:spPr>
          <a:xfrm>
            <a:off x="971600" y="1603522"/>
            <a:ext cx="727280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tr-TR" sz="1600" b="1" dirty="0"/>
              <a:t>Projenin web sitesi ve web </a:t>
            </a:r>
            <a:r>
              <a:rPr lang="tr-TR" sz="1600" b="1" dirty="0" err="1"/>
              <a:t>portalı</a:t>
            </a:r>
            <a:r>
              <a:rPr lang="tr-TR" sz="1600" b="1" dirty="0"/>
              <a:t> </a:t>
            </a:r>
            <a:r>
              <a:rPr lang="tr-TR" sz="1600" b="1" dirty="0" smtClean="0"/>
              <a:t>faaliyete başladı.</a:t>
            </a:r>
          </a:p>
          <a:p>
            <a:pPr lvl="0" algn="ctr"/>
            <a:r>
              <a:rPr lang="tr-TR" sz="1600" b="1" dirty="0" smtClean="0"/>
              <a:t>Avrupa’da Takip isimli dijital öğretici oyun kullanıma açıldı.</a:t>
            </a:r>
          </a:p>
          <a:p>
            <a:pPr lvl="0" algn="ctr"/>
            <a:r>
              <a:rPr lang="tr-TR" sz="1600" b="1" dirty="0" smtClean="0"/>
              <a:t>AB Matik isimli ikinci oyun da kısa süre içinde kullanıma açılacak. </a:t>
            </a:r>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388" y="2681905"/>
            <a:ext cx="4263650" cy="34109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6" name="Picture 2" descr="Inline images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2682359"/>
            <a:ext cx="3960440" cy="352068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4"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15" name="Grup 14"/>
          <p:cNvGrpSpPr/>
          <p:nvPr/>
        </p:nvGrpSpPr>
        <p:grpSpPr>
          <a:xfrm>
            <a:off x="1961877" y="6422057"/>
            <a:ext cx="5256757" cy="391319"/>
            <a:chOff x="1187450" y="5895975"/>
            <a:chExt cx="6913563" cy="876300"/>
          </a:xfrm>
        </p:grpSpPr>
        <p:pic>
          <p:nvPicPr>
            <p:cNvPr id="16" name="Picture 3" descr="C:\Users\User\Desktop\belgeler\14. students learning\kick-off\MEBlogo_2.jpg"/>
            <p:cNvPicPr>
              <a:picLocks noChangeAspect="1" noChangeArrowheads="1"/>
            </p:cNvPicPr>
            <p:nvPr/>
          </p:nvPicPr>
          <p:blipFill>
            <a:blip r:embed="rId6"/>
            <a:srcRect/>
            <a:stretch>
              <a:fillRect/>
            </a:stretch>
          </p:blipFill>
          <p:spPr bwMode="auto">
            <a:xfrm>
              <a:off x="7235825" y="5907088"/>
              <a:ext cx="865188" cy="855662"/>
            </a:xfrm>
            <a:prstGeom prst="rect">
              <a:avLst/>
            </a:prstGeom>
            <a:noFill/>
            <a:ln w="9525">
              <a:noFill/>
              <a:miter lim="800000"/>
              <a:headEnd/>
              <a:tailEnd/>
            </a:ln>
          </p:spPr>
        </p:pic>
        <p:pic>
          <p:nvPicPr>
            <p:cNvPr id="17" name="Picture 16"/>
            <p:cNvPicPr>
              <a:picLocks noChangeAspect="1"/>
            </p:cNvPicPr>
            <p:nvPr/>
          </p:nvPicPr>
          <p:blipFill>
            <a:blip r:embed="rId7"/>
            <a:srcRect/>
            <a:stretch>
              <a:fillRect/>
            </a:stretch>
          </p:blipFill>
          <p:spPr bwMode="auto">
            <a:xfrm>
              <a:off x="1187450" y="5895975"/>
              <a:ext cx="882650" cy="876300"/>
            </a:xfrm>
            <a:prstGeom prst="rect">
              <a:avLst/>
            </a:prstGeom>
            <a:noFill/>
            <a:ln w="9525">
              <a:noFill/>
              <a:miter lim="800000"/>
              <a:headEnd/>
              <a:tailEnd/>
            </a:ln>
          </p:spPr>
        </p:pic>
        <p:pic>
          <p:nvPicPr>
            <p:cNvPr id="18" name="Picture 6" descr="LOGO Eptisa_Muhendislik NEW.jpg"/>
            <p:cNvPicPr>
              <a:picLocks noChangeArrowheads="1"/>
            </p:cNvPicPr>
            <p:nvPr/>
          </p:nvPicPr>
          <p:blipFill>
            <a:blip r:embed="rId8"/>
            <a:srcRect/>
            <a:stretch>
              <a:fillRect/>
            </a:stretch>
          </p:blipFill>
          <p:spPr bwMode="auto">
            <a:xfrm>
              <a:off x="3856038" y="6092825"/>
              <a:ext cx="1508125" cy="576263"/>
            </a:xfrm>
            <a:prstGeom prst="rect">
              <a:avLst/>
            </a:prstGeom>
            <a:noFill/>
            <a:ln w="9525">
              <a:noFill/>
              <a:miter lim="800000"/>
              <a:headEnd/>
              <a:tailEnd/>
            </a:ln>
          </p:spPr>
        </p:pic>
      </p:grpSp>
      <p:pic>
        <p:nvPicPr>
          <p:cNvPr id="3074" name="Picture 2" descr="C:\Users\vahitcanbolat\Desktop\Project Slider Show\LOGO 2\ab_karakter_resim_yarismasi01-1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34258" y="1673531"/>
            <a:ext cx="458222" cy="69097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vahitcanbolat\Desktop\Project Slider Show\LOGO 2\ab_karakter_resim_yarismasi01-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23528" y="1682750"/>
            <a:ext cx="477882" cy="690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49313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abyi_ogreniyorum_Fotor.jpg"/>
          <p:cNvPicPr>
            <a:picLocks noChangeAspect="1"/>
          </p:cNvPicPr>
          <p:nvPr/>
        </p:nvPicPr>
        <p:blipFill>
          <a:blip r:embed="rId3"/>
          <a:srcRect/>
          <a:stretch>
            <a:fillRect/>
          </a:stretch>
        </p:blipFill>
        <p:spPr bwMode="auto">
          <a:xfrm>
            <a:off x="2124075" y="981075"/>
            <a:ext cx="5105400" cy="5105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500" fill="hold"/>
                                        <p:tgtEl>
                                          <p:spTgt spid="16385"/>
                                        </p:tgtEl>
                                        <p:attrNameLst>
                                          <p:attrName>ppt_w</p:attrName>
                                        </p:attrNameLst>
                                      </p:cBhvr>
                                      <p:tavLst>
                                        <p:tav tm="0">
                                          <p:val>
                                            <p:fltVal val="0"/>
                                          </p:val>
                                        </p:tav>
                                        <p:tav tm="100000">
                                          <p:val>
                                            <p:strVal val="#ppt_w"/>
                                          </p:val>
                                        </p:tav>
                                      </p:tavLst>
                                    </p:anim>
                                    <p:anim calcmode="lin" valueType="num">
                                      <p:cBhvr>
                                        <p:cTn id="8" dur="500" fill="hold"/>
                                        <p:tgtEl>
                                          <p:spTgt spid="16385"/>
                                        </p:tgtEl>
                                        <p:attrNameLst>
                                          <p:attrName>ppt_h</p:attrName>
                                        </p:attrNameLst>
                                      </p:cBhvr>
                                      <p:tavLst>
                                        <p:tav tm="0">
                                          <p:val>
                                            <p:fltVal val="0"/>
                                          </p:val>
                                        </p:tav>
                                        <p:tav tm="100000">
                                          <p:val>
                                            <p:strVal val="#ppt_h"/>
                                          </p:val>
                                        </p:tav>
                                      </p:tavLst>
                                    </p:anim>
                                    <p:animEffect transition="in" filter="fade">
                                      <p:cBhvr>
                                        <p:cTn id="9" dur="5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endParaRPr>
          </a:p>
          <a:p>
            <a:pPr algn="ctr" fontAlgn="auto">
              <a:spcBef>
                <a:spcPts val="0"/>
              </a:spcBef>
              <a:spcAft>
                <a:spcPts val="0"/>
              </a:spcAft>
            </a:pPr>
            <a:endParaRPr lang="tr-TR" altLang="tr-TR" b="1" dirty="0">
              <a:solidFill>
                <a:schemeClr val="bg1"/>
              </a:solidFill>
              <a:latin typeface="Arial Narrow" pitchFamily="34" charset="0"/>
            </a:endParaRPr>
          </a:p>
          <a:p>
            <a:pPr algn="ctr" fontAlgn="auto">
              <a:spcBef>
                <a:spcPts val="0"/>
              </a:spcBef>
              <a:spcAft>
                <a:spcPts val="0"/>
              </a:spcAft>
            </a:pPr>
            <a:endParaRPr lang="tr-TR" altLang="tr-TR" b="1" dirty="0">
              <a:solidFill>
                <a:schemeClr val="bg1"/>
              </a:solidFill>
              <a:latin typeface="Arial Narrow" pitchFamily="34" charset="0"/>
            </a:endParaRPr>
          </a:p>
          <a:p>
            <a:pPr algn="ctr" fontAlgn="auto">
              <a:spcBef>
                <a:spcPts val="0"/>
              </a:spcBef>
              <a:spcAft>
                <a:spcPts val="0"/>
              </a:spcAft>
            </a:pPr>
            <a:endParaRPr lang="tr-TR" altLang="tr-TR" b="1" dirty="0">
              <a:solidFill>
                <a:schemeClr val="bg1"/>
              </a:solidFill>
              <a:latin typeface="Arial Narrow" pitchFamily="34" charset="0"/>
            </a:endParaRPr>
          </a:p>
          <a:p>
            <a:pPr algn="ctr" fontAlgn="auto">
              <a:spcBef>
                <a:spcPts val="0"/>
              </a:spcBef>
              <a:spcAft>
                <a:spcPts val="0"/>
              </a:spcAft>
            </a:pPr>
            <a:endParaRPr lang="en-GB" altLang="tr-TR" b="1" dirty="0">
              <a:solidFill>
                <a:schemeClr val="bg1"/>
              </a:solidFill>
              <a:latin typeface="Arial Narrow" pitchFamily="34" charset="0"/>
            </a:endParaRPr>
          </a:p>
          <a:p>
            <a:pPr algn="ctr" fontAlgn="auto">
              <a:spcBef>
                <a:spcPts val="0"/>
              </a:spcBef>
              <a:spcAft>
                <a:spcPts val="0"/>
              </a:spcAft>
            </a:pPr>
            <a:endParaRPr lang="tr-TR" altLang="tr-TR" b="1" dirty="0">
              <a:solidFill>
                <a:schemeClr val="bg1"/>
              </a:solidFill>
              <a:latin typeface="Arial Narrow" pitchFamily="34" charset="0"/>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pic>
        <p:nvPicPr>
          <p:cNvPr id="24584"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sp>
        <p:nvSpPr>
          <p:cNvPr id="2" name="Dikdörtgen 1"/>
          <p:cNvSpPr/>
          <p:nvPr/>
        </p:nvSpPr>
        <p:spPr>
          <a:xfrm>
            <a:off x="179388" y="2276872"/>
            <a:ext cx="8748464" cy="3416320"/>
          </a:xfrm>
          <a:prstGeom prst="rect">
            <a:avLst/>
          </a:prstGeom>
          <a:ln>
            <a:solidFill>
              <a:schemeClr val="bg1"/>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marL="285750" lvl="0" indent="-285750">
              <a:buFont typeface="Arial" panose="020B0604020202020204" pitchFamily="34" charset="0"/>
              <a:buChar char="•"/>
            </a:pPr>
            <a:r>
              <a:rPr lang="tr-TR" dirty="0"/>
              <a:t>Proje hedef grubunda yer alan orta öğretim öğrencilerinin AB konusundaki bilgi düzeylerini ölçmek üzere </a:t>
            </a:r>
            <a:r>
              <a:rPr lang="tr-TR" dirty="0" smtClean="0"/>
              <a:t>300 okulda 30.000 öğrenciye </a:t>
            </a:r>
            <a:r>
              <a:rPr lang="tr-TR" dirty="0"/>
              <a:t>durum analizi </a:t>
            </a:r>
            <a:r>
              <a:rPr lang="tr-TR" dirty="0" smtClean="0"/>
              <a:t>yapıldı. </a:t>
            </a:r>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smtClean="0"/>
              <a:t>Eğitim </a:t>
            </a:r>
            <a:r>
              <a:rPr lang="tr-TR" dirty="0"/>
              <a:t>programlarının hazırlığında kullanılmak üzere </a:t>
            </a:r>
            <a:r>
              <a:rPr lang="tr-TR" dirty="0" smtClean="0"/>
              <a:t>180 koordinatör öğretmen için eğitim </a:t>
            </a:r>
            <a:r>
              <a:rPr lang="tr-TR" dirty="0"/>
              <a:t>ihtiyaç </a:t>
            </a:r>
            <a:r>
              <a:rPr lang="tr-TR" dirty="0" smtClean="0"/>
              <a:t>değerlendirmesi yapıldı.</a:t>
            </a:r>
          </a:p>
          <a:p>
            <a:pPr lvl="0"/>
            <a:endParaRPr lang="tr-TR" dirty="0"/>
          </a:p>
          <a:p>
            <a:pPr marL="285750" lvl="0" indent="-285750">
              <a:buFont typeface="Arial" panose="020B0604020202020204" pitchFamily="34" charset="0"/>
              <a:buChar char="•"/>
            </a:pPr>
            <a:r>
              <a:rPr lang="tr-TR" dirty="0"/>
              <a:t>İletişim Stratejisi </a:t>
            </a:r>
            <a:r>
              <a:rPr lang="tr-TR" dirty="0" smtClean="0"/>
              <a:t>hazırlandı</a:t>
            </a:r>
            <a:r>
              <a:rPr lang="tr-TR" dirty="0"/>
              <a:t>. </a:t>
            </a:r>
            <a:endParaRPr lang="tr-TR" dirty="0" smtClean="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a:t>Farkındalık ve bilgi yükseltme materyalleri ve görünürlük araç ve gereçlerinin büyük bir kısmının hazırlığı ve basımı tamamlandı. </a:t>
            </a:r>
            <a:endParaRPr lang="tr-TR" dirty="0" smtClean="0"/>
          </a:p>
          <a:p>
            <a:pPr marL="285750" lvl="0" indent="-285750">
              <a:buFont typeface="Arial" panose="020B0604020202020204" pitchFamily="34" charset="0"/>
              <a:buChar char="•"/>
            </a:pPr>
            <a:endParaRPr lang="tr-TR" dirty="0"/>
          </a:p>
          <a:p>
            <a:pPr marL="285750" lvl="0" indent="-285750">
              <a:buFont typeface="Arial" panose="020B0604020202020204" pitchFamily="34" charset="0"/>
              <a:buChar char="•"/>
            </a:pPr>
            <a:r>
              <a:rPr lang="tr-TR" dirty="0" smtClean="0"/>
              <a:t>İki spot film ve iki kitap konusundaki çalışmalar devam ediyor. </a:t>
            </a:r>
            <a:endParaRPr lang="tr-TR" dirty="0"/>
          </a:p>
        </p:txBody>
      </p:sp>
      <p:sp>
        <p:nvSpPr>
          <p:cNvPr id="12"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13" name="Grup 12"/>
          <p:cNvGrpSpPr/>
          <p:nvPr/>
        </p:nvGrpSpPr>
        <p:grpSpPr>
          <a:xfrm>
            <a:off x="1961877" y="6278589"/>
            <a:ext cx="5256757" cy="391319"/>
            <a:chOff x="1187450" y="5895975"/>
            <a:chExt cx="6913563" cy="876300"/>
          </a:xfrm>
        </p:grpSpPr>
        <p:pic>
          <p:nvPicPr>
            <p:cNvPr id="14" name="Picture 3" descr="C:\Users\User\Desktop\belgeler\14. students learning\kick-off\MEBlogo_2.jpg"/>
            <p:cNvPicPr>
              <a:picLocks noChangeAspect="1" noChangeArrowheads="1"/>
            </p:cNvPicPr>
            <p:nvPr/>
          </p:nvPicPr>
          <p:blipFill>
            <a:blip r:embed="rId4"/>
            <a:srcRect/>
            <a:stretch>
              <a:fillRect/>
            </a:stretch>
          </p:blipFill>
          <p:spPr bwMode="auto">
            <a:xfrm>
              <a:off x="7235825" y="5907088"/>
              <a:ext cx="865188" cy="855662"/>
            </a:xfrm>
            <a:prstGeom prst="rect">
              <a:avLst/>
            </a:prstGeom>
            <a:noFill/>
            <a:ln w="9525">
              <a:noFill/>
              <a:miter lim="800000"/>
              <a:headEnd/>
              <a:tailEnd/>
            </a:ln>
          </p:spPr>
        </p:pic>
        <p:pic>
          <p:nvPicPr>
            <p:cNvPr id="15" name="Picture 16"/>
            <p:cNvPicPr>
              <a:picLocks noChangeAspect="1"/>
            </p:cNvPicPr>
            <p:nvPr/>
          </p:nvPicPr>
          <p:blipFill>
            <a:blip r:embed="rId5"/>
            <a:srcRect/>
            <a:stretch>
              <a:fillRect/>
            </a:stretch>
          </p:blipFill>
          <p:spPr bwMode="auto">
            <a:xfrm>
              <a:off x="1187450" y="5895975"/>
              <a:ext cx="882650" cy="876300"/>
            </a:xfrm>
            <a:prstGeom prst="rect">
              <a:avLst/>
            </a:prstGeom>
            <a:noFill/>
            <a:ln w="9525">
              <a:noFill/>
              <a:miter lim="800000"/>
              <a:headEnd/>
              <a:tailEnd/>
            </a:ln>
          </p:spPr>
        </p:pic>
        <p:pic>
          <p:nvPicPr>
            <p:cNvPr id="16" name="Picture 6" descr="LOGO Eptisa_Muhendislik NEW.jpg"/>
            <p:cNvPicPr>
              <a:picLocks noChangeArrowheads="1"/>
            </p:cNvPicPr>
            <p:nvPr/>
          </p:nvPicPr>
          <p:blipFill>
            <a:blip r:embed="rId6"/>
            <a:srcRect/>
            <a:stretch>
              <a:fillRect/>
            </a:stretch>
          </p:blipFill>
          <p:spPr bwMode="auto">
            <a:xfrm>
              <a:off x="3856038" y="6092825"/>
              <a:ext cx="1508125" cy="576263"/>
            </a:xfrm>
            <a:prstGeom prst="rect">
              <a:avLst/>
            </a:prstGeom>
            <a:noFill/>
            <a:ln w="9525">
              <a:noFill/>
              <a:miter lim="800000"/>
              <a:headEnd/>
              <a:tailEnd/>
            </a:ln>
          </p:spPr>
        </p:pic>
      </p:grpSp>
      <p:pic>
        <p:nvPicPr>
          <p:cNvPr id="2050" name="Picture 2" descr="C:\Users\vahitcanbolat\Desktop\Project Slider Show\LOGO 2\ab_karakter_resim_yarismasi01-0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5756" y="4941168"/>
            <a:ext cx="869083" cy="12126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vahitcanbolat\Desktop\Project Slider Show\LOGO 2\ab_karakter_set01(1)-0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389" y="1498765"/>
            <a:ext cx="576188" cy="8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62579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24580"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3"/>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 name="TextBox 2"/>
          <p:cNvSpPr txBox="1"/>
          <p:nvPr/>
        </p:nvSpPr>
        <p:spPr>
          <a:xfrm>
            <a:off x="95700" y="1569625"/>
            <a:ext cx="8868787" cy="95410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Yarışmaların büyük ödülü olarak Brüksel ve Strazburg’a </a:t>
            </a:r>
          </a:p>
          <a:p>
            <a:pPr lvl="0"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çalışma ziyaretleri düzenlendi.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4584" name="Picture 14" descr="abyi_ogreniyorum.png"/>
          <p:cNvPicPr>
            <a:picLocks noChangeAspect="1"/>
          </p:cNvPicPr>
          <p:nvPr/>
        </p:nvPicPr>
        <p:blipFill>
          <a:blip r:embed="rId4"/>
          <a:srcRect/>
          <a:stretch>
            <a:fillRect/>
          </a:stretch>
        </p:blipFill>
        <p:spPr bwMode="auto">
          <a:xfrm>
            <a:off x="7812088" y="19050"/>
            <a:ext cx="1312862" cy="1463675"/>
          </a:xfrm>
          <a:prstGeom prst="rect">
            <a:avLst/>
          </a:prstGeom>
          <a:noFill/>
          <a:ln w="9525">
            <a:noFill/>
            <a:miter lim="800000"/>
            <a:headEnd/>
            <a:tailEnd/>
          </a:ln>
        </p:spPr>
      </p:pic>
      <p:grpSp>
        <p:nvGrpSpPr>
          <p:cNvPr id="16" name="Grup 15"/>
          <p:cNvGrpSpPr/>
          <p:nvPr/>
        </p:nvGrpSpPr>
        <p:grpSpPr>
          <a:xfrm>
            <a:off x="1961877" y="6407257"/>
            <a:ext cx="5256757" cy="391319"/>
            <a:chOff x="1187450" y="5895975"/>
            <a:chExt cx="6913563" cy="876300"/>
          </a:xfrm>
        </p:grpSpPr>
        <p:pic>
          <p:nvPicPr>
            <p:cNvPr id="17" name="Picture 3" descr="C:\Users\User\Desktop\belgeler\14. students learning\kick-off\MEBlogo_2.jpg"/>
            <p:cNvPicPr>
              <a:picLocks noChangeAspect="1" noChangeArrowheads="1"/>
            </p:cNvPicPr>
            <p:nvPr/>
          </p:nvPicPr>
          <p:blipFill>
            <a:blip r:embed="rId5"/>
            <a:srcRect/>
            <a:stretch>
              <a:fillRect/>
            </a:stretch>
          </p:blipFill>
          <p:spPr bwMode="auto">
            <a:xfrm>
              <a:off x="7235825" y="5907088"/>
              <a:ext cx="865188" cy="855662"/>
            </a:xfrm>
            <a:prstGeom prst="rect">
              <a:avLst/>
            </a:prstGeom>
            <a:noFill/>
            <a:ln w="9525">
              <a:noFill/>
              <a:miter lim="800000"/>
              <a:headEnd/>
              <a:tailEnd/>
            </a:ln>
          </p:spPr>
        </p:pic>
        <p:pic>
          <p:nvPicPr>
            <p:cNvPr id="18" name="Picture 16"/>
            <p:cNvPicPr>
              <a:picLocks noChangeAspect="1"/>
            </p:cNvPicPr>
            <p:nvPr/>
          </p:nvPicPr>
          <p:blipFill>
            <a:blip r:embed="rId6"/>
            <a:srcRect/>
            <a:stretch>
              <a:fillRect/>
            </a:stretch>
          </p:blipFill>
          <p:spPr bwMode="auto">
            <a:xfrm>
              <a:off x="1187450" y="5895975"/>
              <a:ext cx="882650" cy="876300"/>
            </a:xfrm>
            <a:prstGeom prst="rect">
              <a:avLst/>
            </a:prstGeom>
            <a:noFill/>
            <a:ln w="9525">
              <a:noFill/>
              <a:miter lim="800000"/>
              <a:headEnd/>
              <a:tailEnd/>
            </a:ln>
          </p:spPr>
        </p:pic>
        <p:pic>
          <p:nvPicPr>
            <p:cNvPr id="19" name="Picture 6" descr="LOGO Eptisa_Muhendislik NEW.jpg"/>
            <p:cNvPicPr>
              <a:picLocks noChangeArrowheads="1"/>
            </p:cNvPicPr>
            <p:nvPr/>
          </p:nvPicPr>
          <p:blipFill>
            <a:blip r:embed="rId7"/>
            <a:srcRect/>
            <a:stretch>
              <a:fillRect/>
            </a:stretch>
          </p:blipFill>
          <p:spPr bwMode="auto">
            <a:xfrm>
              <a:off x="3856038" y="6092825"/>
              <a:ext cx="1508125" cy="576263"/>
            </a:xfrm>
            <a:prstGeom prst="rect">
              <a:avLst/>
            </a:prstGeom>
            <a:noFill/>
            <a:ln w="9525">
              <a:noFill/>
              <a:miter lim="800000"/>
              <a:headEnd/>
              <a:tailEnd/>
            </a:ln>
          </p:spPr>
        </p:pic>
      </p:grpSp>
      <p:pic>
        <p:nvPicPr>
          <p:cNvPr id="4" name="Resi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7984" y="2523732"/>
            <a:ext cx="4696966" cy="2663018"/>
          </a:xfrm>
          <a:prstGeom prst="rect">
            <a:avLst/>
          </a:prstGeom>
          <a:ln w="12700">
            <a:solidFill>
              <a:schemeClr val="tx1"/>
            </a:solidFill>
          </a:ln>
        </p:spPr>
      </p:pic>
      <p:pic>
        <p:nvPicPr>
          <p:cNvPr id="6" name="Resim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719" y="2553789"/>
            <a:ext cx="3312996" cy="3717032"/>
          </a:xfrm>
          <a:prstGeom prst="rect">
            <a:avLst/>
          </a:prstGeom>
          <a:ln w="12700">
            <a:solidFill>
              <a:schemeClr val="tx1"/>
            </a:solidFill>
          </a:ln>
        </p:spPr>
      </p:pic>
      <p:pic>
        <p:nvPicPr>
          <p:cNvPr id="22" name="Resim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44116" y="4487876"/>
            <a:ext cx="3432351" cy="2370124"/>
          </a:xfrm>
          <a:prstGeom prst="rect">
            <a:avLst/>
          </a:prstGeom>
          <a:ln w="12700">
            <a:solidFill>
              <a:schemeClr val="tx1"/>
            </a:solidFill>
          </a:ln>
        </p:spPr>
      </p:pic>
    </p:spTree>
    <p:extLst>
      <p:ext uri="{BB962C8B-B14F-4D97-AF65-F5344CB8AC3E}">
        <p14:creationId xmlns:p14="http://schemas.microsoft.com/office/powerpoint/2010/main" val="1860639471"/>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24580"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3"/>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 name="TextBox 2"/>
          <p:cNvSpPr txBox="1"/>
          <p:nvPr/>
        </p:nvSpPr>
        <p:spPr>
          <a:xfrm>
            <a:off x="95700" y="1569625"/>
            <a:ext cx="8868787" cy="95410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Yarışmaların büyük ödülü olarak Brüksel ve Strazburg’a </a:t>
            </a:r>
          </a:p>
          <a:p>
            <a:pPr lvl="0" algn="ctr"/>
            <a:r>
              <a:rPr lang="tr-TR"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çalışma ziyaretleri düzenlendi.</a:t>
            </a:r>
            <a:endParaRPr lang="tr-TR"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4584" name="Picture 14" descr="abyi_ogreniyorum.png"/>
          <p:cNvPicPr>
            <a:picLocks noChangeAspect="1"/>
          </p:cNvPicPr>
          <p:nvPr/>
        </p:nvPicPr>
        <p:blipFill>
          <a:blip r:embed="rId4"/>
          <a:srcRect/>
          <a:stretch>
            <a:fillRect/>
          </a:stretch>
        </p:blipFill>
        <p:spPr bwMode="auto">
          <a:xfrm>
            <a:off x="7812088" y="19050"/>
            <a:ext cx="1312862" cy="1463675"/>
          </a:xfrm>
          <a:prstGeom prst="rect">
            <a:avLst/>
          </a:prstGeom>
          <a:noFill/>
          <a:ln w="9525">
            <a:noFill/>
            <a:miter lim="800000"/>
            <a:headEnd/>
            <a:tailEnd/>
          </a:ln>
        </p:spPr>
      </p:pic>
      <p:grpSp>
        <p:nvGrpSpPr>
          <p:cNvPr id="16" name="Grup 15"/>
          <p:cNvGrpSpPr/>
          <p:nvPr/>
        </p:nvGrpSpPr>
        <p:grpSpPr>
          <a:xfrm>
            <a:off x="1961877" y="6407257"/>
            <a:ext cx="5256757" cy="391319"/>
            <a:chOff x="1187450" y="5895975"/>
            <a:chExt cx="6913563" cy="876300"/>
          </a:xfrm>
        </p:grpSpPr>
        <p:pic>
          <p:nvPicPr>
            <p:cNvPr id="17" name="Picture 3" descr="C:\Users\User\Desktop\belgeler\14. students learning\kick-off\MEBlogo_2.jpg"/>
            <p:cNvPicPr>
              <a:picLocks noChangeAspect="1" noChangeArrowheads="1"/>
            </p:cNvPicPr>
            <p:nvPr/>
          </p:nvPicPr>
          <p:blipFill>
            <a:blip r:embed="rId5"/>
            <a:srcRect/>
            <a:stretch>
              <a:fillRect/>
            </a:stretch>
          </p:blipFill>
          <p:spPr bwMode="auto">
            <a:xfrm>
              <a:off x="7235825" y="5907088"/>
              <a:ext cx="865188" cy="855662"/>
            </a:xfrm>
            <a:prstGeom prst="rect">
              <a:avLst/>
            </a:prstGeom>
            <a:noFill/>
            <a:ln w="9525">
              <a:noFill/>
              <a:miter lim="800000"/>
              <a:headEnd/>
              <a:tailEnd/>
            </a:ln>
          </p:spPr>
        </p:pic>
        <p:pic>
          <p:nvPicPr>
            <p:cNvPr id="18" name="Picture 16"/>
            <p:cNvPicPr>
              <a:picLocks noChangeAspect="1"/>
            </p:cNvPicPr>
            <p:nvPr/>
          </p:nvPicPr>
          <p:blipFill>
            <a:blip r:embed="rId6"/>
            <a:srcRect/>
            <a:stretch>
              <a:fillRect/>
            </a:stretch>
          </p:blipFill>
          <p:spPr bwMode="auto">
            <a:xfrm>
              <a:off x="1187450" y="5895975"/>
              <a:ext cx="882650" cy="876300"/>
            </a:xfrm>
            <a:prstGeom prst="rect">
              <a:avLst/>
            </a:prstGeom>
            <a:noFill/>
            <a:ln w="9525">
              <a:noFill/>
              <a:miter lim="800000"/>
              <a:headEnd/>
              <a:tailEnd/>
            </a:ln>
          </p:spPr>
        </p:pic>
        <p:pic>
          <p:nvPicPr>
            <p:cNvPr id="19" name="Picture 6" descr="LOGO Eptisa_Muhendislik NEW.jpg"/>
            <p:cNvPicPr>
              <a:picLocks noChangeArrowheads="1"/>
            </p:cNvPicPr>
            <p:nvPr/>
          </p:nvPicPr>
          <p:blipFill>
            <a:blip r:embed="rId7"/>
            <a:srcRect/>
            <a:stretch>
              <a:fillRect/>
            </a:stretch>
          </p:blipFill>
          <p:spPr bwMode="auto">
            <a:xfrm>
              <a:off x="3856038" y="6092825"/>
              <a:ext cx="1508125" cy="576263"/>
            </a:xfrm>
            <a:prstGeom prst="rect">
              <a:avLst/>
            </a:prstGeom>
            <a:noFill/>
            <a:ln w="9525">
              <a:noFill/>
              <a:miter lim="800000"/>
              <a:headEnd/>
              <a:tailEnd/>
            </a:ln>
          </p:spPr>
        </p:pic>
      </p:grpSp>
      <p:pic>
        <p:nvPicPr>
          <p:cNvPr id="2" name="Resim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766" y="2578923"/>
            <a:ext cx="4482226" cy="2767604"/>
          </a:xfrm>
          <a:prstGeom prst="rect">
            <a:avLst/>
          </a:prstGeom>
        </p:spPr>
      </p:pic>
      <p:pic>
        <p:nvPicPr>
          <p:cNvPr id="5" name="Resim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99992" y="2523731"/>
            <a:ext cx="4644008" cy="2822795"/>
          </a:xfrm>
          <a:prstGeom prst="rect">
            <a:avLst/>
          </a:prstGeom>
        </p:spPr>
      </p:pic>
      <p:pic>
        <p:nvPicPr>
          <p:cNvPr id="7" name="Resim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46896" y="4547034"/>
            <a:ext cx="3081287" cy="2310966"/>
          </a:xfrm>
          <a:prstGeom prst="rect">
            <a:avLst/>
          </a:prstGeom>
        </p:spPr>
      </p:pic>
    </p:spTree>
    <p:extLst>
      <p:ext uri="{BB962C8B-B14F-4D97-AF65-F5344CB8AC3E}">
        <p14:creationId xmlns:p14="http://schemas.microsoft.com/office/powerpoint/2010/main" val="5571579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dirty="0">
                  <a:latin typeface="Calibri" pitchFamily="34" charset="0"/>
                </a:rPr>
                <a:t>Bu </a:t>
              </a:r>
              <a:r>
                <a:rPr lang="en-US" sz="900" dirty="0" err="1">
                  <a:latin typeface="Calibri" pitchFamily="34" charset="0"/>
                </a:rPr>
                <a:t>proje</a:t>
              </a:r>
              <a:r>
                <a:rPr lang="en-US" sz="900" dirty="0">
                  <a:latin typeface="Calibri" pitchFamily="34" charset="0"/>
                </a:rPr>
                <a:t> </a:t>
              </a:r>
              <a:r>
                <a:rPr lang="en-US" sz="900" dirty="0" err="1">
                  <a:latin typeface="Calibri" pitchFamily="34" charset="0"/>
                </a:rPr>
                <a:t>Avrupa</a:t>
              </a:r>
              <a:r>
                <a:rPr lang="en-US" sz="900" dirty="0">
                  <a:latin typeface="Calibri" pitchFamily="34" charset="0"/>
                </a:rPr>
                <a:t> </a:t>
              </a:r>
              <a:r>
                <a:rPr lang="en-US" sz="900" dirty="0" err="1">
                  <a:latin typeface="Calibri" pitchFamily="34" charset="0"/>
                </a:rPr>
                <a:t>Birliği</a:t>
              </a:r>
              <a:r>
                <a:rPr lang="en-US" sz="900" dirty="0">
                  <a:latin typeface="Calibri" pitchFamily="34" charset="0"/>
                </a:rPr>
                <a:t> </a:t>
              </a:r>
              <a:r>
                <a:rPr lang="en-US" sz="900" dirty="0" err="1">
                  <a:latin typeface="Calibri" pitchFamily="34" charset="0"/>
                </a:rPr>
                <a:t>ve</a:t>
              </a:r>
              <a:r>
                <a:rPr lang="en-US" sz="900" dirty="0">
                  <a:latin typeface="Calibri" pitchFamily="34" charset="0"/>
                </a:rPr>
                <a:t> </a:t>
              </a:r>
              <a:r>
                <a:rPr lang="en-US" sz="900" dirty="0" err="1">
                  <a:latin typeface="Calibri" pitchFamily="34" charset="0"/>
                </a:rPr>
                <a:t>Türkiye</a:t>
              </a:r>
              <a:r>
                <a:rPr lang="en-US" sz="900" dirty="0">
                  <a:latin typeface="Calibri" pitchFamily="34" charset="0"/>
                </a:rPr>
                <a:t> </a:t>
              </a:r>
              <a:r>
                <a:rPr lang="en-US" sz="900" dirty="0" err="1">
                  <a:latin typeface="Calibri" pitchFamily="34" charset="0"/>
                </a:rPr>
                <a:t>Cumhuriyeti</a:t>
              </a:r>
              <a:r>
                <a:rPr lang="en-US" sz="900" dirty="0">
                  <a:latin typeface="Calibri" pitchFamily="34" charset="0"/>
                </a:rPr>
                <a:t> </a:t>
              </a:r>
              <a:r>
                <a:rPr lang="en-US" sz="900" dirty="0" err="1">
                  <a:latin typeface="Calibri" pitchFamily="34" charset="0"/>
                </a:rPr>
                <a:t>tarafından</a:t>
              </a:r>
              <a:r>
                <a:rPr lang="en-US" sz="900" dirty="0">
                  <a:latin typeface="Calibri" pitchFamily="34" charset="0"/>
                </a:rPr>
                <a:t> </a:t>
              </a:r>
              <a:r>
                <a:rPr lang="en-US" sz="900" dirty="0" err="1">
                  <a:latin typeface="Calibri" pitchFamily="34" charset="0"/>
                </a:rPr>
                <a:t>finanse</a:t>
              </a:r>
              <a:r>
                <a:rPr lang="en-US" sz="900" dirty="0">
                  <a:latin typeface="Calibri" pitchFamily="34" charset="0"/>
                </a:rPr>
                <a:t> </a:t>
              </a:r>
              <a:r>
                <a:rPr lang="en-US" sz="900" dirty="0" err="1">
                  <a:latin typeface="Calibri" pitchFamily="34" charset="0"/>
                </a:rPr>
                <a:t>edilmektedir</a:t>
              </a:r>
              <a:r>
                <a:rPr lang="en-US" sz="900" dirty="0">
                  <a:latin typeface="Calibri" pitchFamily="34" charset="0"/>
                </a:rPr>
                <a:t>.</a:t>
              </a:r>
              <a:endParaRPr lang="en-GB" sz="900" dirty="0">
                <a:latin typeface="Calibri" pitchFamily="34" charset="0"/>
              </a:endParaRPr>
            </a:p>
          </p:txBody>
        </p:sp>
      </p:grpSp>
      <p:pic>
        <p:nvPicPr>
          <p:cNvPr id="24584"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sp>
        <p:nvSpPr>
          <p:cNvPr id="2" name="Dikdörtgen 1"/>
          <p:cNvSpPr/>
          <p:nvPr/>
        </p:nvSpPr>
        <p:spPr>
          <a:xfrm>
            <a:off x="1307" y="1691710"/>
            <a:ext cx="8892480" cy="1077218"/>
          </a:xfrm>
          <a:prstGeom prst="rect">
            <a:avLst/>
          </a:prstGeom>
        </p:spPr>
        <p:txBody>
          <a:bodyPr wrap="square">
            <a:spAutoFit/>
          </a:bodyPr>
          <a:lstStyle/>
          <a:p>
            <a:pPr lvl="0" algn="ctr"/>
            <a:r>
              <a:rPr lang="tr-TR" sz="1600" b="1" dirty="0" smtClean="0"/>
              <a:t>Ankara’da 10-12 Kasım 2015 tarihleri arasında 81 ilden 180 koordinatör öğretmenin katıldığı 3 günlük eğiticilerin eğitimi semineri gerçekleştirildi. Koordinatör öğretmenlerin her biri kendi illerinde bu eğitimleri 1’er günlük bilgilendirme seminerleri ile diğer öğretmenlere aktaracak.  </a:t>
            </a:r>
            <a:endParaRPr lang="tr-TR" sz="1600" b="1" dirty="0"/>
          </a:p>
        </p:txBody>
      </p:sp>
      <p:pic>
        <p:nvPicPr>
          <p:cNvPr id="3" name="Resim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96724" y="3819900"/>
            <a:ext cx="2551130" cy="19133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Resim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1920" y="2806903"/>
            <a:ext cx="4442182" cy="3664008"/>
          </a:xfrm>
          <a:prstGeom prst="ellipse">
            <a:avLst/>
          </a:prstGeom>
          <a:ln>
            <a:noFill/>
          </a:ln>
          <a:effectLst>
            <a:softEdge rad="112500"/>
          </a:effectLst>
        </p:spPr>
      </p:pic>
      <p:sp>
        <p:nvSpPr>
          <p:cNvPr id="14"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15" name="Grup 14"/>
          <p:cNvGrpSpPr/>
          <p:nvPr/>
        </p:nvGrpSpPr>
        <p:grpSpPr>
          <a:xfrm>
            <a:off x="1961877" y="6453336"/>
            <a:ext cx="5256757" cy="391319"/>
            <a:chOff x="1187450" y="5895975"/>
            <a:chExt cx="6913563" cy="876300"/>
          </a:xfrm>
        </p:grpSpPr>
        <p:pic>
          <p:nvPicPr>
            <p:cNvPr id="16" name="Picture 3" descr="C:\Users\User\Desktop\belgeler\14. students learning\kick-off\MEBlogo_2.jpg"/>
            <p:cNvPicPr>
              <a:picLocks noChangeAspect="1" noChangeArrowheads="1"/>
            </p:cNvPicPr>
            <p:nvPr/>
          </p:nvPicPr>
          <p:blipFill>
            <a:blip r:embed="rId6"/>
            <a:srcRect/>
            <a:stretch>
              <a:fillRect/>
            </a:stretch>
          </p:blipFill>
          <p:spPr bwMode="auto">
            <a:xfrm>
              <a:off x="7235825" y="5907088"/>
              <a:ext cx="865188" cy="855662"/>
            </a:xfrm>
            <a:prstGeom prst="rect">
              <a:avLst/>
            </a:prstGeom>
            <a:noFill/>
            <a:ln w="9525">
              <a:noFill/>
              <a:miter lim="800000"/>
              <a:headEnd/>
              <a:tailEnd/>
            </a:ln>
          </p:spPr>
        </p:pic>
        <p:pic>
          <p:nvPicPr>
            <p:cNvPr id="17" name="Picture 16"/>
            <p:cNvPicPr>
              <a:picLocks noChangeAspect="1"/>
            </p:cNvPicPr>
            <p:nvPr/>
          </p:nvPicPr>
          <p:blipFill>
            <a:blip r:embed="rId7"/>
            <a:srcRect/>
            <a:stretch>
              <a:fillRect/>
            </a:stretch>
          </p:blipFill>
          <p:spPr bwMode="auto">
            <a:xfrm>
              <a:off x="1187450" y="5895975"/>
              <a:ext cx="882650" cy="876300"/>
            </a:xfrm>
            <a:prstGeom prst="rect">
              <a:avLst/>
            </a:prstGeom>
            <a:noFill/>
            <a:ln w="9525">
              <a:noFill/>
              <a:miter lim="800000"/>
              <a:headEnd/>
              <a:tailEnd/>
            </a:ln>
          </p:spPr>
        </p:pic>
        <p:pic>
          <p:nvPicPr>
            <p:cNvPr id="18" name="Picture 6" descr="LOGO Eptisa_Muhendislik NEW.jpg"/>
            <p:cNvPicPr>
              <a:picLocks noChangeArrowheads="1"/>
            </p:cNvPicPr>
            <p:nvPr/>
          </p:nvPicPr>
          <p:blipFill>
            <a:blip r:embed="rId8"/>
            <a:srcRect/>
            <a:stretch>
              <a:fillRect/>
            </a:stretch>
          </p:blipFill>
          <p:spPr bwMode="auto">
            <a:xfrm>
              <a:off x="3856038" y="6092825"/>
              <a:ext cx="1508125" cy="576263"/>
            </a:xfrm>
            <a:prstGeom prst="rect">
              <a:avLst/>
            </a:prstGeom>
            <a:noFill/>
            <a:ln w="9525">
              <a:noFill/>
              <a:miter lim="800000"/>
              <a:headEnd/>
              <a:tailEnd/>
            </a:ln>
          </p:spPr>
        </p:pic>
      </p:grpSp>
    </p:spTree>
    <p:extLst>
      <p:ext uri="{BB962C8B-B14F-4D97-AF65-F5344CB8AC3E}">
        <p14:creationId xmlns:p14="http://schemas.microsoft.com/office/powerpoint/2010/main" val="799192266"/>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grpSp>
        <p:nvGrpSpPr>
          <p:cNvPr id="3" name="Grup 2"/>
          <p:cNvGrpSpPr/>
          <p:nvPr/>
        </p:nvGrpSpPr>
        <p:grpSpPr>
          <a:xfrm>
            <a:off x="1961877" y="6453336"/>
            <a:ext cx="5256757" cy="391319"/>
            <a:chOff x="1187450" y="5895975"/>
            <a:chExt cx="6913563" cy="876300"/>
          </a:xfrm>
        </p:grpSpPr>
        <p:pic>
          <p:nvPicPr>
            <p:cNvPr id="24577" name="Picture 3" descr="C:\Users\User\Desktop\belgeler\14. students learning\kick-off\MEBlogo_2.jpg"/>
            <p:cNvPicPr>
              <a:picLocks noChangeAspect="1" noChangeArrowheads="1"/>
            </p:cNvPicPr>
            <p:nvPr/>
          </p:nvPicPr>
          <p:blipFill>
            <a:blip r:embed="rId2"/>
            <a:srcRect/>
            <a:stretch>
              <a:fillRect/>
            </a:stretch>
          </p:blipFill>
          <p:spPr bwMode="auto">
            <a:xfrm>
              <a:off x="7235825" y="5907088"/>
              <a:ext cx="865188" cy="855662"/>
            </a:xfrm>
            <a:prstGeom prst="rect">
              <a:avLst/>
            </a:prstGeom>
            <a:noFill/>
            <a:ln w="9525">
              <a:noFill/>
              <a:miter lim="800000"/>
              <a:headEnd/>
              <a:tailEnd/>
            </a:ln>
          </p:spPr>
        </p:pic>
        <p:pic>
          <p:nvPicPr>
            <p:cNvPr id="24578" name="Picture 16"/>
            <p:cNvPicPr>
              <a:picLocks noChangeAspect="1"/>
            </p:cNvPicPr>
            <p:nvPr/>
          </p:nvPicPr>
          <p:blipFill>
            <a:blip r:embed="rId3"/>
            <a:srcRect/>
            <a:stretch>
              <a:fillRect/>
            </a:stretch>
          </p:blipFill>
          <p:spPr bwMode="auto">
            <a:xfrm>
              <a:off x="1187450" y="5895975"/>
              <a:ext cx="882650" cy="876300"/>
            </a:xfrm>
            <a:prstGeom prst="rect">
              <a:avLst/>
            </a:prstGeom>
            <a:noFill/>
            <a:ln w="9525">
              <a:noFill/>
              <a:miter lim="800000"/>
              <a:headEnd/>
              <a:tailEnd/>
            </a:ln>
          </p:spPr>
        </p:pic>
        <p:pic>
          <p:nvPicPr>
            <p:cNvPr id="24581" name="Picture 6" descr="LOGO Eptisa_Muhendislik NEW.jpg"/>
            <p:cNvPicPr>
              <a:picLocks noChangeArrowheads="1"/>
            </p:cNvPicPr>
            <p:nvPr/>
          </p:nvPicPr>
          <p:blipFill>
            <a:blip r:embed="rId4"/>
            <a:srcRect/>
            <a:stretch>
              <a:fillRect/>
            </a:stretch>
          </p:blipFill>
          <p:spPr bwMode="auto">
            <a:xfrm>
              <a:off x="3856038" y="6092825"/>
              <a:ext cx="1508125" cy="576263"/>
            </a:xfrm>
            <a:prstGeom prst="rect">
              <a:avLst/>
            </a:prstGeom>
            <a:noFill/>
            <a:ln w="9525">
              <a:noFill/>
              <a:miter lim="800000"/>
              <a:headEnd/>
              <a:tailEnd/>
            </a:ln>
          </p:spPr>
        </p:pic>
      </p:gr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5"/>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pic>
        <p:nvPicPr>
          <p:cNvPr id="24584" name="Picture 14" descr="abyi_ogreniyorum.png"/>
          <p:cNvPicPr>
            <a:picLocks noChangeAspect="1"/>
          </p:cNvPicPr>
          <p:nvPr/>
        </p:nvPicPr>
        <p:blipFill>
          <a:blip r:embed="rId6"/>
          <a:srcRect/>
          <a:stretch>
            <a:fillRect/>
          </a:stretch>
        </p:blipFill>
        <p:spPr bwMode="auto">
          <a:xfrm>
            <a:off x="7812088" y="19050"/>
            <a:ext cx="1312862" cy="1463675"/>
          </a:xfrm>
          <a:prstGeom prst="rect">
            <a:avLst/>
          </a:prstGeom>
          <a:noFill/>
          <a:ln w="9525">
            <a:noFill/>
            <a:miter lim="800000"/>
            <a:headEnd/>
            <a:tailEnd/>
          </a:ln>
        </p:spPr>
      </p:pic>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1515" y="1772816"/>
            <a:ext cx="6985000" cy="4457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26"/>
          <p:cNvSpPr txBox="1">
            <a:spLocks noChangeArrowheads="1"/>
          </p:cNvSpPr>
          <p:nvPr/>
        </p:nvSpPr>
        <p:spPr bwMode="auto">
          <a:xfrm>
            <a:off x="2267744" y="322716"/>
            <a:ext cx="5688013" cy="523220"/>
          </a:xfrm>
          <a:prstGeom prst="rect">
            <a:avLst/>
          </a:prstGeom>
          <a:noFill/>
          <a:ln w="9525">
            <a:noFill/>
            <a:miter lim="800000"/>
            <a:headEnd/>
            <a:tailEnd/>
          </a:ln>
        </p:spPr>
        <p:txBody>
          <a:bodyPr>
            <a:spAutoFit/>
          </a:bodyPr>
          <a:lstStyle/>
          <a:p>
            <a:pPr algn="ctr"/>
            <a:r>
              <a:rPr lang="tr-TR" altLang="tr-TR"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Gerçekleşen Faaliyetler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pic>
        <p:nvPicPr>
          <p:cNvPr id="1026" name="Picture 2" descr="C:\Users\vahitcanbolat\Desktop\Project Slider Show\LOGO 2\ab_karakter_resim_yarismasi01-0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3257" y="4365104"/>
            <a:ext cx="1242218" cy="1962125"/>
          </a:xfrm>
          <a:prstGeom prst="rect">
            <a:avLst/>
          </a:prstGeom>
          <a:noFill/>
          <a:extLst>
            <a:ext uri="{909E8E84-426E-40DD-AFC4-6F175D3DCCD1}">
              <a14:hiddenFill xmlns:a14="http://schemas.microsoft.com/office/drawing/2010/main">
                <a:solidFill>
                  <a:srgbClr val="FFFFFF"/>
                </a:solidFill>
              </a14:hiddenFill>
            </a:ext>
          </a:extLst>
        </p:spPr>
      </p:pic>
      <p:sp>
        <p:nvSpPr>
          <p:cNvPr id="4" name="Oval Belirtme Çizgisi 3"/>
          <p:cNvSpPr/>
          <p:nvPr/>
        </p:nvSpPr>
        <p:spPr>
          <a:xfrm flipH="1">
            <a:off x="72008" y="1772816"/>
            <a:ext cx="1691680" cy="2369601"/>
          </a:xfrm>
          <a:prstGeom prst="wedgeEllipseCallout">
            <a:avLst>
              <a:gd name="adj1" fmla="val 783"/>
              <a:gd name="adj2" fmla="val 59473"/>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a:r>
              <a:rPr lang="tr-TR" sz="1400" b="1" dirty="0"/>
              <a:t>16-17 Aralık </a:t>
            </a:r>
            <a:r>
              <a:rPr lang="tr-TR" sz="1400" b="1" dirty="0" smtClean="0"/>
              <a:t>2015 </a:t>
            </a:r>
            <a:r>
              <a:rPr lang="tr-TR" sz="1400" b="1" dirty="0"/>
              <a:t>tarihleri arasında Ankara’da iki günlük </a:t>
            </a:r>
            <a:r>
              <a:rPr lang="tr-TR" sz="1400" b="1" dirty="0" smtClean="0"/>
              <a:t>uluslararası </a:t>
            </a:r>
            <a:r>
              <a:rPr lang="tr-TR" sz="1400" b="1" dirty="0"/>
              <a:t>konferans </a:t>
            </a:r>
          </a:p>
          <a:p>
            <a:pPr lvl="0" algn="ctr"/>
            <a:r>
              <a:rPr lang="tr-TR" sz="1400" b="1" dirty="0"/>
              <a:t>düzenliyoruz</a:t>
            </a:r>
          </a:p>
          <a:p>
            <a:pPr algn="ctr"/>
            <a:endParaRPr lang="tr-TR" sz="1400" dirty="0"/>
          </a:p>
        </p:txBody>
      </p:sp>
    </p:spTree>
    <p:extLst>
      <p:ext uri="{BB962C8B-B14F-4D97-AF65-F5344CB8AC3E}">
        <p14:creationId xmlns:p14="http://schemas.microsoft.com/office/powerpoint/2010/main" val="98598375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abyi_ogreniyorum.png"/>
          <p:cNvPicPr>
            <a:picLocks noChangeAspect="1"/>
          </p:cNvPicPr>
          <p:nvPr/>
        </p:nvPicPr>
        <p:blipFill>
          <a:blip r:embed="rId3"/>
          <a:srcRect/>
          <a:stretch>
            <a:fillRect/>
          </a:stretch>
        </p:blipFill>
        <p:spPr bwMode="auto">
          <a:xfrm>
            <a:off x="1692275" y="404813"/>
            <a:ext cx="5543550" cy="617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fade">
                                      <p:cBhvr>
                                        <p:cTn id="7" dur="2000"/>
                                        <p:tgtEl>
                                          <p:spTgt spid="25601"/>
                                        </p:tgtEl>
                                      </p:cBhvr>
                                    </p:animEffect>
                                    <p:anim calcmode="lin" valueType="num">
                                      <p:cBhvr>
                                        <p:cTn id="8" dur="2000" fill="hold"/>
                                        <p:tgtEl>
                                          <p:spTgt spid="25601"/>
                                        </p:tgtEl>
                                        <p:attrNameLst>
                                          <p:attrName>ppt_w</p:attrName>
                                        </p:attrNameLst>
                                      </p:cBhvr>
                                      <p:tavLst>
                                        <p:tav tm="0" fmla="#ppt_w*sin(2.5*pi*$)">
                                          <p:val>
                                            <p:fltVal val="0"/>
                                          </p:val>
                                        </p:tav>
                                        <p:tav tm="100000">
                                          <p:val>
                                            <p:fltVal val="1"/>
                                          </p:val>
                                        </p:tav>
                                      </p:tavLst>
                                    </p:anim>
                                    <p:anim calcmode="lin" valueType="num">
                                      <p:cBhvr>
                                        <p:cTn id="9" dur="2000" fill="hold"/>
                                        <p:tgtEl>
                                          <p:spTgt spid="256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18434" name="TextBox 28"/>
          <p:cNvSpPr txBox="1">
            <a:spLocks noChangeArrowheads="1"/>
          </p:cNvSpPr>
          <p:nvPr/>
        </p:nvSpPr>
        <p:spPr bwMode="auto">
          <a:xfrm>
            <a:off x="2285755" y="478631"/>
            <a:ext cx="5689600" cy="522288"/>
          </a:xfrm>
          <a:prstGeom prst="rect">
            <a:avLst/>
          </a:prstGeom>
          <a:noFill/>
          <a:ln w="9525">
            <a:noFill/>
            <a:miter lim="800000"/>
            <a:headEnd/>
            <a:tailEnd/>
          </a:ln>
        </p:spPr>
        <p:txBody>
          <a:bodyPr>
            <a:spAutoFit/>
          </a:bodyPr>
          <a:lstStyle/>
          <a:p>
            <a:pPr algn="ct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Proje</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Künyesi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18436" name="Group 30"/>
          <p:cNvGrpSpPr>
            <a:grpSpLocks/>
          </p:cNvGrpSpPr>
          <p:nvPr/>
        </p:nvGrpSpPr>
        <p:grpSpPr bwMode="auto">
          <a:xfrm>
            <a:off x="0" y="115888"/>
            <a:ext cx="2484438" cy="1306512"/>
            <a:chOff x="0" y="116632"/>
            <a:chExt cx="2483768" cy="1305436"/>
          </a:xfrm>
        </p:grpSpPr>
        <p:pic>
          <p:nvPicPr>
            <p:cNvPr id="18439"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18440" name="TextBox 32"/>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18437" name="TextBox 4"/>
          <p:cNvSpPr txBox="1">
            <a:spLocks noChangeArrowheads="1"/>
          </p:cNvSpPr>
          <p:nvPr/>
        </p:nvSpPr>
        <p:spPr bwMode="auto">
          <a:xfrm>
            <a:off x="323850" y="2205038"/>
            <a:ext cx="8135938" cy="3431709"/>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r>
              <a:rPr lang="tr-TR" sz="2700" b="1" dirty="0">
                <a:latin typeface="Calibri" pitchFamily="34" charset="0"/>
              </a:rPr>
              <a:t>Sözleşme </a:t>
            </a:r>
            <a:r>
              <a:rPr lang="tr-TR" sz="2700" b="1" dirty="0" smtClean="0">
                <a:latin typeface="Calibri" pitchFamily="34" charset="0"/>
              </a:rPr>
              <a:t>Makamı	:</a:t>
            </a:r>
            <a:r>
              <a:rPr lang="tr-TR" sz="2700" dirty="0" smtClean="0">
                <a:latin typeface="Calibri" pitchFamily="34" charset="0"/>
              </a:rPr>
              <a:t>T.C. </a:t>
            </a:r>
            <a:r>
              <a:rPr lang="tr-TR" sz="2700" dirty="0">
                <a:latin typeface="Calibri" pitchFamily="34" charset="0"/>
              </a:rPr>
              <a:t>Başbakanlık Hazine Müsteşarlığı </a:t>
            </a:r>
            <a:r>
              <a:rPr lang="tr-TR" sz="2700" dirty="0" smtClean="0">
                <a:latin typeface="Calibri" pitchFamily="34" charset="0"/>
              </a:rPr>
              <a:t>			Merkezi </a:t>
            </a:r>
            <a:r>
              <a:rPr lang="tr-TR" sz="2700" dirty="0">
                <a:latin typeface="Calibri" pitchFamily="34" charset="0"/>
              </a:rPr>
              <a:t>Finans ve İhale Birimi</a:t>
            </a:r>
          </a:p>
          <a:p>
            <a:endParaRPr lang="en-US" sz="1400" dirty="0">
              <a:latin typeface="Calibri" pitchFamily="34" charset="0"/>
            </a:endParaRPr>
          </a:p>
          <a:p>
            <a:r>
              <a:rPr lang="tr-TR" sz="2700" b="1" dirty="0" smtClean="0">
                <a:latin typeface="Calibri" pitchFamily="34" charset="0"/>
              </a:rPr>
              <a:t>Yararlanıcı		:</a:t>
            </a:r>
            <a:r>
              <a:rPr lang="tr-TR" sz="2700" dirty="0" smtClean="0">
                <a:latin typeface="Calibri" pitchFamily="34" charset="0"/>
              </a:rPr>
              <a:t> </a:t>
            </a:r>
            <a:r>
              <a:rPr lang="tr-TR" sz="2700" dirty="0">
                <a:latin typeface="Calibri" pitchFamily="34" charset="0"/>
              </a:rPr>
              <a:t>Milli Eğitim Bakanlığı, Avrupa Birliği </a:t>
            </a:r>
            <a:r>
              <a:rPr lang="tr-TR" sz="2700" dirty="0" smtClean="0">
                <a:latin typeface="Calibri" pitchFamily="34" charset="0"/>
              </a:rPr>
              <a:t>			ve </a:t>
            </a:r>
            <a:r>
              <a:rPr lang="tr-TR" sz="2700" dirty="0">
                <a:latin typeface="Calibri" pitchFamily="34" charset="0"/>
              </a:rPr>
              <a:t>Dış İlişkiler Genel Müdürlüğü</a:t>
            </a:r>
          </a:p>
          <a:p>
            <a:endParaRPr lang="en-US" sz="1400" dirty="0">
              <a:latin typeface="Calibri" pitchFamily="34" charset="0"/>
            </a:endParaRPr>
          </a:p>
          <a:p>
            <a:r>
              <a:rPr lang="tr-TR" sz="2700" b="1" dirty="0" smtClean="0">
                <a:latin typeface="Calibri" pitchFamily="34" charset="0"/>
              </a:rPr>
              <a:t>Yüklenici		: </a:t>
            </a:r>
            <a:r>
              <a:rPr lang="tr-TR" sz="2700" dirty="0" err="1">
                <a:latin typeface="Calibri" pitchFamily="34" charset="0"/>
              </a:rPr>
              <a:t>Eptisa</a:t>
            </a:r>
            <a:r>
              <a:rPr lang="tr-TR" sz="2700" dirty="0">
                <a:latin typeface="Calibri" pitchFamily="34" charset="0"/>
              </a:rPr>
              <a:t> Mühendislik </a:t>
            </a:r>
            <a:r>
              <a:rPr lang="tr-TR" sz="2700" dirty="0" smtClean="0">
                <a:latin typeface="Calibri" pitchFamily="34" charset="0"/>
              </a:rPr>
              <a:t>liderliğindeki 			Konsorsiyum</a:t>
            </a:r>
            <a:endParaRPr lang="en-US" sz="2700" dirty="0">
              <a:latin typeface="Calibri" pitchFamily="34" charset="0"/>
            </a:endParaRPr>
          </a:p>
          <a:p>
            <a:endParaRPr lang="en-US" sz="2700" dirty="0">
              <a:latin typeface="Calibri" pitchFamily="34" charset="0"/>
            </a:endParaRPr>
          </a:p>
        </p:txBody>
      </p:sp>
      <p:pic>
        <p:nvPicPr>
          <p:cNvPr id="18438" name="Picture 12"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grpSp>
        <p:nvGrpSpPr>
          <p:cNvPr id="13" name="Grup 12"/>
          <p:cNvGrpSpPr/>
          <p:nvPr/>
        </p:nvGrpSpPr>
        <p:grpSpPr>
          <a:xfrm>
            <a:off x="1961877" y="6237312"/>
            <a:ext cx="5256757" cy="391319"/>
            <a:chOff x="1187450" y="5895975"/>
            <a:chExt cx="6913563" cy="876300"/>
          </a:xfrm>
        </p:grpSpPr>
        <p:pic>
          <p:nvPicPr>
            <p:cNvPr id="14" name="Picture 3" descr="C:\Users\User\Desktop\belgeler\14. students learning\kick-off\MEBlogo_2.jpg"/>
            <p:cNvPicPr>
              <a:picLocks noChangeAspect="1" noChangeArrowheads="1"/>
            </p:cNvPicPr>
            <p:nvPr/>
          </p:nvPicPr>
          <p:blipFill>
            <a:blip r:embed="rId4"/>
            <a:srcRect/>
            <a:stretch>
              <a:fillRect/>
            </a:stretch>
          </p:blipFill>
          <p:spPr bwMode="auto">
            <a:xfrm>
              <a:off x="7235825" y="5907088"/>
              <a:ext cx="865188" cy="855662"/>
            </a:xfrm>
            <a:prstGeom prst="rect">
              <a:avLst/>
            </a:prstGeom>
            <a:noFill/>
            <a:ln w="9525">
              <a:noFill/>
              <a:miter lim="800000"/>
              <a:headEnd/>
              <a:tailEnd/>
            </a:ln>
          </p:spPr>
        </p:pic>
        <p:pic>
          <p:nvPicPr>
            <p:cNvPr id="15" name="Picture 16"/>
            <p:cNvPicPr>
              <a:picLocks noChangeAspect="1"/>
            </p:cNvPicPr>
            <p:nvPr/>
          </p:nvPicPr>
          <p:blipFill>
            <a:blip r:embed="rId5"/>
            <a:srcRect/>
            <a:stretch>
              <a:fillRect/>
            </a:stretch>
          </p:blipFill>
          <p:spPr bwMode="auto">
            <a:xfrm>
              <a:off x="1187450" y="5895975"/>
              <a:ext cx="882650" cy="876300"/>
            </a:xfrm>
            <a:prstGeom prst="rect">
              <a:avLst/>
            </a:prstGeom>
            <a:noFill/>
            <a:ln w="9525">
              <a:noFill/>
              <a:miter lim="800000"/>
              <a:headEnd/>
              <a:tailEnd/>
            </a:ln>
          </p:spPr>
        </p:pic>
        <p:pic>
          <p:nvPicPr>
            <p:cNvPr id="16" name="Picture 6" descr="LOGO Eptisa_Muhendislik NEW.jpg"/>
            <p:cNvPicPr>
              <a:picLocks noChangeArrowheads="1"/>
            </p:cNvPicPr>
            <p:nvPr/>
          </p:nvPicPr>
          <p:blipFill>
            <a:blip r:embed="rId6"/>
            <a:srcRect/>
            <a:stretch>
              <a:fillRect/>
            </a:stretch>
          </p:blipFill>
          <p:spPr bwMode="auto">
            <a:xfrm>
              <a:off x="3856038" y="6092825"/>
              <a:ext cx="1508125" cy="576263"/>
            </a:xfrm>
            <a:prstGeom prst="rect">
              <a:avLst/>
            </a:prstGeom>
            <a:noFill/>
            <a:ln w="9525">
              <a:noFill/>
              <a:miter lim="800000"/>
              <a:headEnd/>
              <a:tailEnd/>
            </a:ln>
          </p:spPr>
        </p:pic>
      </p:grpSp>
      <p:pic>
        <p:nvPicPr>
          <p:cNvPr id="12290" name="Picture 2" descr="C:\Users\vahitcanbolat\Desktop\Project Slider Show\LOGO 2\ab_karakter_set01(1)-04.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089" y="5001422"/>
            <a:ext cx="1224408" cy="1492506"/>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vahitcanbolat\Desktop\Project Slider Show\LOGO 2\ab_karakter_set01(1)-0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50" y="1261332"/>
            <a:ext cx="687107" cy="10379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vahitcanbolat\Desktop\Project Slider Show\Logo\ab_karakter_set01(1)-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374" y="5413133"/>
            <a:ext cx="865266" cy="1371501"/>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19458" name="TextBox 28"/>
          <p:cNvSpPr txBox="1">
            <a:spLocks noChangeArrowheads="1"/>
          </p:cNvSpPr>
          <p:nvPr/>
        </p:nvSpPr>
        <p:spPr bwMode="auto">
          <a:xfrm>
            <a:off x="2122488" y="489743"/>
            <a:ext cx="5689600" cy="522288"/>
          </a:xfrm>
          <a:prstGeom prst="rect">
            <a:avLst/>
          </a:prstGeom>
          <a:noFill/>
          <a:ln w="9525">
            <a:noFill/>
            <a:miter lim="800000"/>
            <a:headEnd/>
            <a:tailEnd/>
          </a:ln>
        </p:spPr>
        <p:txBody>
          <a:bodyPr>
            <a:spAutoFit/>
          </a:bodyPr>
          <a:lstStyle/>
          <a:p>
            <a:pPr algn="ct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Proje</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Süresi</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Bütçesi</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ve</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Yeri</a:t>
            </a:r>
            <a:endParaRPr 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19460" name="Group 30"/>
          <p:cNvGrpSpPr>
            <a:grpSpLocks/>
          </p:cNvGrpSpPr>
          <p:nvPr/>
        </p:nvGrpSpPr>
        <p:grpSpPr bwMode="auto">
          <a:xfrm>
            <a:off x="0" y="115888"/>
            <a:ext cx="2484438" cy="1306512"/>
            <a:chOff x="0" y="116632"/>
            <a:chExt cx="2483768" cy="1305436"/>
          </a:xfrm>
        </p:grpSpPr>
        <p:pic>
          <p:nvPicPr>
            <p:cNvPr id="19463" name="Picture 2"/>
            <p:cNvPicPr>
              <a:picLocks noChangeAspect="1" noChangeArrowheads="1"/>
            </p:cNvPicPr>
            <p:nvPr/>
          </p:nvPicPr>
          <p:blipFill>
            <a:blip r:embed="rId3"/>
            <a:srcRect/>
            <a:stretch>
              <a:fillRect/>
            </a:stretch>
          </p:blipFill>
          <p:spPr bwMode="auto">
            <a:xfrm>
              <a:off x="163825" y="116632"/>
              <a:ext cx="2247936" cy="936104"/>
            </a:xfrm>
            <a:prstGeom prst="rect">
              <a:avLst/>
            </a:prstGeom>
            <a:noFill/>
            <a:ln w="9525">
              <a:noFill/>
              <a:miter lim="800000"/>
              <a:headEnd/>
              <a:tailEnd/>
            </a:ln>
          </p:spPr>
        </p:pic>
        <p:sp>
          <p:nvSpPr>
            <p:cNvPr id="19464" name="TextBox 32"/>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19461" name="TextBox 2"/>
          <p:cNvSpPr txBox="1">
            <a:spLocks noChangeArrowheads="1"/>
          </p:cNvSpPr>
          <p:nvPr/>
        </p:nvSpPr>
        <p:spPr bwMode="auto">
          <a:xfrm>
            <a:off x="434976" y="1700808"/>
            <a:ext cx="8424862" cy="383181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en-US" sz="2700" b="1" dirty="0" err="1">
                <a:latin typeface="Calibri" pitchFamily="34" charset="0"/>
              </a:rPr>
              <a:t>Proje</a:t>
            </a:r>
            <a:r>
              <a:rPr lang="en-US" sz="2700" b="1" dirty="0">
                <a:latin typeface="Calibri" pitchFamily="34" charset="0"/>
              </a:rPr>
              <a:t> </a:t>
            </a:r>
            <a:r>
              <a:rPr lang="en-US" sz="2700" b="1" dirty="0" err="1" smtClean="0">
                <a:latin typeface="Calibri" pitchFamily="34" charset="0"/>
              </a:rPr>
              <a:t>Kaynağı</a:t>
            </a:r>
            <a:r>
              <a:rPr lang="en-US" sz="2700" b="1" dirty="0" smtClean="0">
                <a:latin typeface="Calibri" pitchFamily="34" charset="0"/>
              </a:rPr>
              <a:t>: </a:t>
            </a:r>
            <a:r>
              <a:rPr lang="en-US" sz="2700" dirty="0" err="1">
                <a:latin typeface="Calibri" pitchFamily="34" charset="0"/>
              </a:rPr>
              <a:t>Türkiye</a:t>
            </a:r>
            <a:r>
              <a:rPr lang="en-US" sz="2700" dirty="0">
                <a:latin typeface="Calibri" pitchFamily="34" charset="0"/>
              </a:rPr>
              <a:t> </a:t>
            </a:r>
            <a:r>
              <a:rPr lang="en-US" sz="2700" dirty="0" err="1">
                <a:latin typeface="Calibri" pitchFamily="34" charset="0"/>
              </a:rPr>
              <a:t>Cumhuriyeti</a:t>
            </a:r>
            <a:r>
              <a:rPr lang="en-US" sz="2700" dirty="0">
                <a:latin typeface="Calibri" pitchFamily="34" charset="0"/>
              </a:rPr>
              <a:t> </a:t>
            </a:r>
            <a:r>
              <a:rPr lang="en-US" sz="2700" dirty="0" err="1">
                <a:latin typeface="Calibri" pitchFamily="34" charset="0"/>
              </a:rPr>
              <a:t>ve</a:t>
            </a:r>
            <a:r>
              <a:rPr lang="en-US" sz="2700" dirty="0">
                <a:latin typeface="Calibri" pitchFamily="34" charset="0"/>
              </a:rPr>
              <a:t> </a:t>
            </a:r>
            <a:r>
              <a:rPr lang="en-US" sz="2700" dirty="0" err="1">
                <a:latin typeface="Calibri" pitchFamily="34" charset="0"/>
              </a:rPr>
              <a:t>Avrupa</a:t>
            </a:r>
            <a:r>
              <a:rPr lang="en-US" sz="2700" dirty="0">
                <a:latin typeface="Calibri" pitchFamily="34" charset="0"/>
              </a:rPr>
              <a:t> </a:t>
            </a:r>
            <a:r>
              <a:rPr lang="en-US" sz="2700" dirty="0" err="1">
                <a:latin typeface="Calibri" pitchFamily="34" charset="0"/>
              </a:rPr>
              <a:t>Birliği</a:t>
            </a:r>
            <a:r>
              <a:rPr lang="en-US" sz="2700" dirty="0">
                <a:latin typeface="Calibri" pitchFamily="34" charset="0"/>
              </a:rPr>
              <a:t> </a:t>
            </a:r>
            <a:r>
              <a:rPr lang="en-US" sz="2700" dirty="0" err="1">
                <a:latin typeface="Calibri" pitchFamily="34" charset="0"/>
              </a:rPr>
              <a:t>mali</a:t>
            </a:r>
            <a:r>
              <a:rPr lang="en-US" sz="2700" dirty="0">
                <a:latin typeface="Calibri" pitchFamily="34" charset="0"/>
              </a:rPr>
              <a:t> </a:t>
            </a:r>
            <a:r>
              <a:rPr lang="en-US" sz="2700" dirty="0" err="1">
                <a:latin typeface="Calibri" pitchFamily="34" charset="0"/>
              </a:rPr>
              <a:t>işbirliği</a:t>
            </a:r>
            <a:r>
              <a:rPr lang="en-US" sz="2700" dirty="0">
                <a:latin typeface="Calibri" pitchFamily="34" charset="0"/>
              </a:rPr>
              <a:t> </a:t>
            </a:r>
            <a:r>
              <a:rPr lang="en-US" sz="2700" dirty="0" err="1">
                <a:latin typeface="Calibri" pitchFamily="34" charset="0"/>
              </a:rPr>
              <a:t>çerçevesinde</a:t>
            </a:r>
            <a:r>
              <a:rPr lang="en-US" sz="2700" dirty="0">
                <a:latin typeface="Calibri" pitchFamily="34" charset="0"/>
              </a:rPr>
              <a:t> 2011 </a:t>
            </a:r>
            <a:r>
              <a:rPr lang="en-US" sz="2700" dirty="0" err="1">
                <a:latin typeface="Calibri" pitchFamily="34" charset="0"/>
              </a:rPr>
              <a:t>yılı</a:t>
            </a:r>
            <a:r>
              <a:rPr lang="en-US" sz="2700" dirty="0">
                <a:latin typeface="Calibri" pitchFamily="34" charset="0"/>
              </a:rPr>
              <a:t> IPA-I (</a:t>
            </a:r>
            <a:r>
              <a:rPr lang="en-US" sz="2700" dirty="0" err="1">
                <a:latin typeface="Calibri" pitchFamily="34" charset="0"/>
              </a:rPr>
              <a:t>Katılım</a:t>
            </a:r>
            <a:r>
              <a:rPr lang="en-US" sz="2700" dirty="0">
                <a:latin typeface="Calibri" pitchFamily="34" charset="0"/>
              </a:rPr>
              <a:t> </a:t>
            </a:r>
            <a:r>
              <a:rPr lang="en-US" sz="2700" dirty="0" err="1">
                <a:latin typeface="Calibri" pitchFamily="34" charset="0"/>
              </a:rPr>
              <a:t>Öncesi</a:t>
            </a:r>
            <a:r>
              <a:rPr lang="en-US" sz="2700" dirty="0">
                <a:latin typeface="Calibri" pitchFamily="34" charset="0"/>
              </a:rPr>
              <a:t> Mali </a:t>
            </a:r>
            <a:r>
              <a:rPr lang="en-US" sz="2700" dirty="0" err="1">
                <a:latin typeface="Calibri" pitchFamily="34" charset="0"/>
              </a:rPr>
              <a:t>Aracı</a:t>
            </a:r>
            <a:r>
              <a:rPr lang="en-US" sz="2700" dirty="0">
                <a:latin typeface="Calibri" pitchFamily="34" charset="0"/>
              </a:rPr>
              <a:t>) </a:t>
            </a:r>
            <a:r>
              <a:rPr lang="en-US" sz="2700" dirty="0" err="1">
                <a:latin typeface="Calibri" pitchFamily="34" charset="0"/>
              </a:rPr>
              <a:t>çerçevesinde</a:t>
            </a:r>
            <a:r>
              <a:rPr lang="en-US" sz="2700" dirty="0">
                <a:latin typeface="Calibri" pitchFamily="34" charset="0"/>
              </a:rPr>
              <a:t> </a:t>
            </a:r>
            <a:r>
              <a:rPr lang="en-US" sz="2700" dirty="0" err="1">
                <a:latin typeface="Calibri" pitchFamily="34" charset="0"/>
              </a:rPr>
              <a:t>yürütülmektedir</a:t>
            </a:r>
            <a:r>
              <a:rPr lang="en-US" sz="2700" dirty="0">
                <a:latin typeface="Calibri" pitchFamily="34" charset="0"/>
              </a:rPr>
              <a:t>. </a:t>
            </a:r>
          </a:p>
          <a:p>
            <a:endParaRPr lang="en-US" sz="2700" dirty="0">
              <a:latin typeface="Calibri" pitchFamily="34" charset="0"/>
            </a:endParaRPr>
          </a:p>
          <a:p>
            <a:r>
              <a:rPr lang="en-US" sz="2700" b="1" dirty="0" err="1">
                <a:latin typeface="Calibri" pitchFamily="34" charset="0"/>
              </a:rPr>
              <a:t>Proje</a:t>
            </a:r>
            <a:r>
              <a:rPr lang="en-US" sz="2700" b="1" dirty="0">
                <a:latin typeface="Calibri" pitchFamily="34" charset="0"/>
              </a:rPr>
              <a:t> </a:t>
            </a:r>
            <a:r>
              <a:rPr lang="en-US" sz="2700" b="1" dirty="0" err="1" smtClean="0">
                <a:latin typeface="Calibri" pitchFamily="34" charset="0"/>
              </a:rPr>
              <a:t>Süresi</a:t>
            </a:r>
            <a:r>
              <a:rPr lang="tr-TR" sz="2700" b="1" dirty="0" smtClean="0">
                <a:latin typeface="Calibri" pitchFamily="34" charset="0"/>
              </a:rPr>
              <a:t>	</a:t>
            </a:r>
            <a:r>
              <a:rPr lang="en-US" sz="2700" b="1" dirty="0" smtClean="0">
                <a:latin typeface="Calibri" pitchFamily="34" charset="0"/>
              </a:rPr>
              <a:t>: </a:t>
            </a:r>
            <a:r>
              <a:rPr lang="en-US" sz="2700" dirty="0">
                <a:latin typeface="Calibri" pitchFamily="34" charset="0"/>
              </a:rPr>
              <a:t>25 </a:t>
            </a:r>
            <a:r>
              <a:rPr lang="en-US" sz="2700" dirty="0" err="1">
                <a:latin typeface="Calibri" pitchFamily="34" charset="0"/>
              </a:rPr>
              <a:t>Aralık</a:t>
            </a:r>
            <a:r>
              <a:rPr lang="en-US" sz="2700" dirty="0">
                <a:latin typeface="Calibri" pitchFamily="34" charset="0"/>
              </a:rPr>
              <a:t> 2014 – 25 </a:t>
            </a:r>
            <a:r>
              <a:rPr lang="en-US" sz="2700" dirty="0" err="1">
                <a:latin typeface="Calibri" pitchFamily="34" charset="0"/>
              </a:rPr>
              <a:t>Aralık</a:t>
            </a:r>
            <a:r>
              <a:rPr lang="en-US" sz="2700" dirty="0">
                <a:latin typeface="Calibri" pitchFamily="34" charset="0"/>
              </a:rPr>
              <a:t> 2016  (2 </a:t>
            </a:r>
            <a:r>
              <a:rPr lang="en-US" sz="2700" dirty="0" err="1">
                <a:latin typeface="Calibri" pitchFamily="34" charset="0"/>
              </a:rPr>
              <a:t>yıl</a:t>
            </a:r>
            <a:r>
              <a:rPr lang="en-US" sz="2700" dirty="0">
                <a:latin typeface="Calibri" pitchFamily="34" charset="0"/>
              </a:rPr>
              <a:t>)</a:t>
            </a:r>
          </a:p>
          <a:p>
            <a:r>
              <a:rPr lang="en-US" sz="2700" b="1" dirty="0" err="1">
                <a:latin typeface="Calibri" pitchFamily="34" charset="0"/>
              </a:rPr>
              <a:t>Proje</a:t>
            </a:r>
            <a:r>
              <a:rPr lang="en-US" sz="2700" b="1" dirty="0">
                <a:latin typeface="Calibri" pitchFamily="34" charset="0"/>
              </a:rPr>
              <a:t> </a:t>
            </a:r>
            <a:r>
              <a:rPr lang="en-US" sz="2700" b="1" dirty="0" err="1">
                <a:latin typeface="Calibri" pitchFamily="34" charset="0"/>
              </a:rPr>
              <a:t>Bütçesi</a:t>
            </a:r>
            <a:r>
              <a:rPr lang="en-US" sz="2700" b="1" dirty="0">
                <a:latin typeface="Calibri" pitchFamily="34" charset="0"/>
              </a:rPr>
              <a:t>: </a:t>
            </a:r>
            <a:r>
              <a:rPr lang="en-US" sz="2700" dirty="0">
                <a:latin typeface="Calibri" pitchFamily="34" charset="0"/>
              </a:rPr>
              <a:t>3.256.000 Avro</a:t>
            </a:r>
          </a:p>
          <a:p>
            <a:r>
              <a:rPr lang="en-US" sz="2700" dirty="0">
                <a:latin typeface="Calibri" pitchFamily="34" charset="0"/>
              </a:rPr>
              <a:t>                          </a:t>
            </a:r>
            <a:r>
              <a:rPr lang="en-US" sz="2700" b="1" dirty="0" err="1">
                <a:latin typeface="Calibri" pitchFamily="34" charset="0"/>
              </a:rPr>
              <a:t>Hizmet</a:t>
            </a:r>
            <a:r>
              <a:rPr lang="en-US" sz="2700" dirty="0">
                <a:latin typeface="Calibri" pitchFamily="34" charset="0"/>
              </a:rPr>
              <a:t>: 2.664.250 Avro</a:t>
            </a:r>
          </a:p>
          <a:p>
            <a:r>
              <a:rPr lang="en-US" sz="2700" dirty="0">
                <a:latin typeface="Calibri" pitchFamily="34" charset="0"/>
              </a:rPr>
              <a:t>		  </a:t>
            </a:r>
            <a:r>
              <a:rPr lang="en-US" sz="2700" b="1" dirty="0" smtClean="0">
                <a:latin typeface="Calibri" pitchFamily="34" charset="0"/>
              </a:rPr>
              <a:t>Mal </a:t>
            </a:r>
            <a:r>
              <a:rPr lang="en-US" sz="2700" b="1" dirty="0" err="1">
                <a:latin typeface="Calibri" pitchFamily="34" charset="0"/>
              </a:rPr>
              <a:t>Alımı</a:t>
            </a:r>
            <a:r>
              <a:rPr lang="en-US" sz="2700" b="1" dirty="0">
                <a:latin typeface="Calibri" pitchFamily="34" charset="0"/>
              </a:rPr>
              <a:t>:</a:t>
            </a:r>
            <a:r>
              <a:rPr lang="tr-TR" sz="2700" b="1" dirty="0"/>
              <a:t> </a:t>
            </a:r>
            <a:r>
              <a:rPr lang="en-US" sz="2700" dirty="0">
                <a:latin typeface="Calibri" pitchFamily="34" charset="0"/>
              </a:rPr>
              <a:t>591.870 Avro</a:t>
            </a:r>
          </a:p>
          <a:p>
            <a:r>
              <a:rPr lang="en-US" sz="2700" b="1" dirty="0" err="1">
                <a:latin typeface="Calibri" pitchFamily="34" charset="0"/>
              </a:rPr>
              <a:t>Proje</a:t>
            </a:r>
            <a:r>
              <a:rPr lang="en-US" sz="2700" b="1" dirty="0">
                <a:latin typeface="Calibri" pitchFamily="34" charset="0"/>
              </a:rPr>
              <a:t> </a:t>
            </a:r>
            <a:r>
              <a:rPr lang="en-US" sz="2700" b="1" dirty="0" err="1" smtClean="0">
                <a:latin typeface="Calibri" pitchFamily="34" charset="0"/>
              </a:rPr>
              <a:t>İlleri</a:t>
            </a:r>
            <a:r>
              <a:rPr lang="tr-TR" sz="2700" b="1" dirty="0" smtClean="0">
                <a:latin typeface="Calibri" pitchFamily="34" charset="0"/>
              </a:rPr>
              <a:t>	</a:t>
            </a:r>
            <a:r>
              <a:rPr lang="en-US" sz="2700" b="1" dirty="0" smtClean="0">
                <a:latin typeface="Calibri" pitchFamily="34" charset="0"/>
              </a:rPr>
              <a:t>: </a:t>
            </a:r>
            <a:r>
              <a:rPr lang="en-US" sz="2700" dirty="0" err="1">
                <a:latin typeface="Calibri" pitchFamily="34" charset="0"/>
              </a:rPr>
              <a:t>Tüm</a:t>
            </a:r>
            <a:r>
              <a:rPr lang="en-US" sz="2700" dirty="0">
                <a:latin typeface="Calibri" pitchFamily="34" charset="0"/>
              </a:rPr>
              <a:t> </a:t>
            </a:r>
            <a:r>
              <a:rPr lang="en-US" sz="2700" dirty="0" err="1">
                <a:latin typeface="Calibri" pitchFamily="34" charset="0"/>
              </a:rPr>
              <a:t>Türkiye</a:t>
            </a:r>
            <a:r>
              <a:rPr lang="en-US" sz="2700" dirty="0">
                <a:latin typeface="Calibri" pitchFamily="34" charset="0"/>
              </a:rPr>
              <a:t> (81 İl)</a:t>
            </a:r>
          </a:p>
        </p:txBody>
      </p:sp>
      <p:pic>
        <p:nvPicPr>
          <p:cNvPr id="19462" name="Picture 12" descr="abyi_ogreniyorum.png"/>
          <p:cNvPicPr>
            <a:picLocks noChangeAspect="1"/>
          </p:cNvPicPr>
          <p:nvPr/>
        </p:nvPicPr>
        <p:blipFill>
          <a:blip r:embed="rId4"/>
          <a:srcRect/>
          <a:stretch>
            <a:fillRect/>
          </a:stretch>
        </p:blipFill>
        <p:spPr bwMode="auto">
          <a:xfrm>
            <a:off x="7812088" y="19050"/>
            <a:ext cx="1312862" cy="1463675"/>
          </a:xfrm>
          <a:prstGeom prst="rect">
            <a:avLst/>
          </a:prstGeom>
          <a:noFill/>
          <a:ln w="9525">
            <a:noFill/>
            <a:miter lim="800000"/>
            <a:headEnd/>
            <a:tailEnd/>
          </a:ln>
        </p:spPr>
      </p:pic>
      <p:grpSp>
        <p:nvGrpSpPr>
          <p:cNvPr id="13" name="Grup 12"/>
          <p:cNvGrpSpPr/>
          <p:nvPr/>
        </p:nvGrpSpPr>
        <p:grpSpPr>
          <a:xfrm>
            <a:off x="1961877" y="6237312"/>
            <a:ext cx="5256757" cy="391319"/>
            <a:chOff x="1187450" y="5895975"/>
            <a:chExt cx="6913563" cy="876300"/>
          </a:xfrm>
        </p:grpSpPr>
        <p:pic>
          <p:nvPicPr>
            <p:cNvPr id="14" name="Picture 3" descr="C:\Users\User\Desktop\belgeler\14. students learning\kick-off\MEBlogo_2.jpg"/>
            <p:cNvPicPr>
              <a:picLocks noChangeAspect="1" noChangeArrowheads="1"/>
            </p:cNvPicPr>
            <p:nvPr/>
          </p:nvPicPr>
          <p:blipFill>
            <a:blip r:embed="rId5"/>
            <a:srcRect/>
            <a:stretch>
              <a:fillRect/>
            </a:stretch>
          </p:blipFill>
          <p:spPr bwMode="auto">
            <a:xfrm>
              <a:off x="7235825" y="5907088"/>
              <a:ext cx="865188" cy="855662"/>
            </a:xfrm>
            <a:prstGeom prst="rect">
              <a:avLst/>
            </a:prstGeom>
            <a:noFill/>
            <a:ln w="9525">
              <a:noFill/>
              <a:miter lim="800000"/>
              <a:headEnd/>
              <a:tailEnd/>
            </a:ln>
          </p:spPr>
        </p:pic>
        <p:pic>
          <p:nvPicPr>
            <p:cNvPr id="15" name="Picture 16"/>
            <p:cNvPicPr>
              <a:picLocks noChangeAspect="1"/>
            </p:cNvPicPr>
            <p:nvPr/>
          </p:nvPicPr>
          <p:blipFill>
            <a:blip r:embed="rId6"/>
            <a:srcRect/>
            <a:stretch>
              <a:fillRect/>
            </a:stretch>
          </p:blipFill>
          <p:spPr bwMode="auto">
            <a:xfrm>
              <a:off x="1187450" y="5895975"/>
              <a:ext cx="882650" cy="876300"/>
            </a:xfrm>
            <a:prstGeom prst="rect">
              <a:avLst/>
            </a:prstGeom>
            <a:noFill/>
            <a:ln w="9525">
              <a:noFill/>
              <a:miter lim="800000"/>
              <a:headEnd/>
              <a:tailEnd/>
            </a:ln>
          </p:spPr>
        </p:pic>
        <p:pic>
          <p:nvPicPr>
            <p:cNvPr id="16" name="Picture 6" descr="LOGO Eptisa_Muhendislik NEW.jpg"/>
            <p:cNvPicPr>
              <a:picLocks noChangeArrowheads="1"/>
            </p:cNvPicPr>
            <p:nvPr/>
          </p:nvPicPr>
          <p:blipFill>
            <a:blip r:embed="rId7"/>
            <a:srcRect/>
            <a:stretch>
              <a:fillRect/>
            </a:stretch>
          </p:blipFill>
          <p:spPr bwMode="auto">
            <a:xfrm>
              <a:off x="3856038" y="6092825"/>
              <a:ext cx="1508125" cy="576263"/>
            </a:xfrm>
            <a:prstGeom prst="rect">
              <a:avLst/>
            </a:prstGeom>
            <a:noFill/>
            <a:ln w="9525">
              <a:noFill/>
              <a:miter lim="800000"/>
              <a:headEnd/>
              <a:tailEnd/>
            </a:ln>
          </p:spPr>
        </p:pic>
      </p:grpSp>
      <p:pic>
        <p:nvPicPr>
          <p:cNvPr id="13315" name="Picture 3" descr="C:\Users\vahitcanbolat\Desktop\Project Slider Show\LOGO 2\ab_karakter_resim_yarismasi01-0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5234" y="3117507"/>
            <a:ext cx="1553369" cy="235767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20484" name="TextBox 26"/>
          <p:cNvSpPr txBox="1">
            <a:spLocks noChangeArrowheads="1"/>
          </p:cNvSpPr>
          <p:nvPr/>
        </p:nvSpPr>
        <p:spPr bwMode="auto">
          <a:xfrm>
            <a:off x="2122488" y="477837"/>
            <a:ext cx="5689600" cy="523875"/>
          </a:xfrm>
          <a:prstGeom prst="rect">
            <a:avLst/>
          </a:prstGeom>
          <a:noFill/>
          <a:ln w="9525">
            <a:noFill/>
            <a:miter lim="800000"/>
            <a:headEnd/>
            <a:tailEnd/>
          </a:ln>
        </p:spPr>
        <p:txBody>
          <a:bodyPr>
            <a:spAutoFit/>
          </a:bodyPr>
          <a:lstStyle/>
          <a:p>
            <a:pPr algn="ct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Projenin</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Hedefi</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ve</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Amacı</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20486" name="Group 13"/>
          <p:cNvGrpSpPr>
            <a:grpSpLocks/>
          </p:cNvGrpSpPr>
          <p:nvPr/>
        </p:nvGrpSpPr>
        <p:grpSpPr bwMode="auto">
          <a:xfrm>
            <a:off x="179388" y="115888"/>
            <a:ext cx="2484437" cy="1306512"/>
            <a:chOff x="0" y="116632"/>
            <a:chExt cx="2483768" cy="1305436"/>
          </a:xfrm>
        </p:grpSpPr>
        <p:pic>
          <p:nvPicPr>
            <p:cNvPr id="20490"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0491"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2" name="TextBox 1"/>
          <p:cNvSpPr txBox="1"/>
          <p:nvPr/>
        </p:nvSpPr>
        <p:spPr>
          <a:xfrm>
            <a:off x="395288" y="1844675"/>
            <a:ext cx="8497887" cy="1446213"/>
          </a:xfrm>
          <a:prstGeom prst="rect">
            <a:avLst/>
          </a:prstGeom>
          <a:noFill/>
        </p:spPr>
        <p:txBody>
          <a:bodyPr>
            <a:spAutoFit/>
          </a:bodyPr>
          <a:lstStyle/>
          <a:p>
            <a:pPr algn="just" fontAlgn="auto">
              <a:spcBef>
                <a:spcPts val="0"/>
              </a:spcBef>
              <a:spcAft>
                <a:spcPts val="0"/>
              </a:spcAft>
              <a:defRPr/>
            </a:pPr>
            <a:endParaRPr lang="en-US" sz="2200" b="1" dirty="0">
              <a:latin typeface="+mn-lt"/>
              <a:cs typeface="+mn-cs"/>
            </a:endParaRPr>
          </a:p>
          <a:p>
            <a:pPr marL="342900" indent="-342900" algn="just" fontAlgn="auto">
              <a:spcBef>
                <a:spcPts val="0"/>
              </a:spcBef>
              <a:spcAft>
                <a:spcPts val="0"/>
              </a:spcAft>
              <a:buFont typeface="Wingdings" charset="2"/>
              <a:buChar char="v"/>
              <a:defRPr/>
            </a:pPr>
            <a:endParaRPr lang="en-US" sz="2200" b="1" dirty="0">
              <a:solidFill>
                <a:schemeClr val="tx2">
                  <a:lumMod val="75000"/>
                </a:schemeClr>
              </a:solidFill>
              <a:latin typeface="+mn-lt"/>
              <a:cs typeface="+mn-cs"/>
            </a:endParaRPr>
          </a:p>
          <a:p>
            <a:pPr algn="just" fontAlgn="auto">
              <a:spcBef>
                <a:spcPts val="0"/>
              </a:spcBef>
              <a:spcAft>
                <a:spcPts val="0"/>
              </a:spcAft>
              <a:defRPr/>
            </a:pPr>
            <a:r>
              <a:rPr lang="en-US" sz="2200" dirty="0">
                <a:latin typeface="+mn-lt"/>
                <a:cs typeface="+mn-cs"/>
              </a:rPr>
              <a:t> </a:t>
            </a:r>
          </a:p>
          <a:p>
            <a:pPr fontAlgn="auto">
              <a:spcBef>
                <a:spcPts val="0"/>
              </a:spcBef>
              <a:spcAft>
                <a:spcPts val="0"/>
              </a:spcAft>
              <a:defRPr/>
            </a:pPr>
            <a:endParaRPr lang="en-US" sz="2200" dirty="0">
              <a:latin typeface="+mn-lt"/>
              <a:cs typeface="+mn-cs"/>
            </a:endParaRPr>
          </a:p>
        </p:txBody>
      </p:sp>
      <p:sp>
        <p:nvSpPr>
          <p:cNvPr id="3" name="Rectangle 2"/>
          <p:cNvSpPr/>
          <p:nvPr/>
        </p:nvSpPr>
        <p:spPr>
          <a:xfrm>
            <a:off x="1620365" y="2228379"/>
            <a:ext cx="7200107" cy="30008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tr-TR" sz="2700" b="1" dirty="0"/>
              <a:t> </a:t>
            </a:r>
            <a:r>
              <a:rPr lang="tr-TR" sz="2700" b="1" dirty="0" smtClean="0"/>
              <a:t>     </a:t>
            </a:r>
            <a:r>
              <a:rPr lang="tr-TR" sz="2700" b="1" dirty="0" smtClean="0">
                <a:latin typeface="+mn-lt"/>
                <a:cs typeface="+mn-cs"/>
              </a:rPr>
              <a:t>Projenin </a:t>
            </a:r>
            <a:r>
              <a:rPr lang="tr-TR" sz="2700" b="1" dirty="0">
                <a:latin typeface="+mn-lt"/>
                <a:cs typeface="+mn-cs"/>
              </a:rPr>
              <a:t>temel hedefi; </a:t>
            </a:r>
            <a:endParaRPr lang="tr-TR" sz="2700" b="1" dirty="0" smtClean="0">
              <a:latin typeface="+mn-lt"/>
              <a:cs typeface="+mn-cs"/>
            </a:endParaRPr>
          </a:p>
          <a:p>
            <a:pPr marL="457200" indent="-457200" fontAlgn="auto">
              <a:spcBef>
                <a:spcPts val="0"/>
              </a:spcBef>
              <a:spcAft>
                <a:spcPts val="0"/>
              </a:spcAft>
              <a:buFont typeface="Arial"/>
              <a:buChar char="•"/>
              <a:defRPr/>
            </a:pPr>
            <a:r>
              <a:rPr lang="tr-TR" sz="2700" dirty="0" smtClean="0">
                <a:latin typeface="+mn-lt"/>
                <a:cs typeface="+mn-cs"/>
              </a:rPr>
              <a:t>Avrupa </a:t>
            </a:r>
            <a:r>
              <a:rPr lang="tr-TR" sz="2700" dirty="0">
                <a:latin typeface="+mn-lt"/>
                <a:cs typeface="+mn-cs"/>
              </a:rPr>
              <a:t>Birliği’nin değerleri, politikaları ve temel haklara yönelik uygulamaları konusunda toplumda bilgi düzeyini artırmaktır</a:t>
            </a:r>
            <a:r>
              <a:rPr lang="tr-TR" sz="2700" dirty="0" smtClean="0">
                <a:latin typeface="+mn-lt"/>
                <a:cs typeface="+mn-cs"/>
              </a:rPr>
              <a:t>.</a:t>
            </a:r>
            <a:endParaRPr lang="tr-TR" sz="2700" dirty="0">
              <a:latin typeface="+mn-lt"/>
              <a:cs typeface="+mn-cs"/>
            </a:endParaRPr>
          </a:p>
          <a:p>
            <a:pPr marL="457200" indent="-457200" fontAlgn="auto">
              <a:spcBef>
                <a:spcPts val="0"/>
              </a:spcBef>
              <a:spcAft>
                <a:spcPts val="0"/>
              </a:spcAft>
              <a:buFont typeface="Arial"/>
              <a:buChar char="•"/>
              <a:defRPr/>
            </a:pPr>
            <a:r>
              <a:rPr lang="tr-TR" sz="2700" dirty="0">
                <a:latin typeface="+mn-lt"/>
                <a:cs typeface="+mn-cs"/>
              </a:rPr>
              <a:t>Proje, özellikle ortaöğretim öğrencilerinin AB konusundaki farkındalıklarını etkin eğitsel tedbirlerle artırmayı amaçlamaktadır.  </a:t>
            </a:r>
            <a:r>
              <a:rPr lang="tr-TR" sz="2700" b="1" dirty="0">
                <a:latin typeface="+mn-lt"/>
                <a:cs typeface="+mn-cs"/>
              </a:rPr>
              <a:t> </a:t>
            </a:r>
            <a:endParaRPr lang="en-US" sz="2700" dirty="0">
              <a:latin typeface="+mn-lt"/>
              <a:cs typeface="+mn-cs"/>
            </a:endParaRPr>
          </a:p>
        </p:txBody>
      </p:sp>
      <p:pic>
        <p:nvPicPr>
          <p:cNvPr id="20489"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grpSp>
        <p:nvGrpSpPr>
          <p:cNvPr id="13" name="Grup 12"/>
          <p:cNvGrpSpPr/>
          <p:nvPr/>
        </p:nvGrpSpPr>
        <p:grpSpPr>
          <a:xfrm>
            <a:off x="1961877" y="6237312"/>
            <a:ext cx="5256757" cy="391319"/>
            <a:chOff x="1187450" y="5895975"/>
            <a:chExt cx="6913563" cy="876300"/>
          </a:xfrm>
        </p:grpSpPr>
        <p:pic>
          <p:nvPicPr>
            <p:cNvPr id="14" name="Picture 3" descr="C:\Users\User\Desktop\belgeler\14. students learning\kick-off\MEBlogo_2.jpg"/>
            <p:cNvPicPr>
              <a:picLocks noChangeAspect="1" noChangeArrowheads="1"/>
            </p:cNvPicPr>
            <p:nvPr/>
          </p:nvPicPr>
          <p:blipFill>
            <a:blip r:embed="rId4"/>
            <a:srcRect/>
            <a:stretch>
              <a:fillRect/>
            </a:stretch>
          </p:blipFill>
          <p:spPr bwMode="auto">
            <a:xfrm>
              <a:off x="7235825" y="5907088"/>
              <a:ext cx="865188" cy="855662"/>
            </a:xfrm>
            <a:prstGeom prst="rect">
              <a:avLst/>
            </a:prstGeom>
            <a:noFill/>
            <a:ln w="9525">
              <a:noFill/>
              <a:miter lim="800000"/>
              <a:headEnd/>
              <a:tailEnd/>
            </a:ln>
          </p:spPr>
        </p:pic>
        <p:pic>
          <p:nvPicPr>
            <p:cNvPr id="15" name="Picture 16"/>
            <p:cNvPicPr>
              <a:picLocks noChangeAspect="1"/>
            </p:cNvPicPr>
            <p:nvPr/>
          </p:nvPicPr>
          <p:blipFill>
            <a:blip r:embed="rId5"/>
            <a:srcRect/>
            <a:stretch>
              <a:fillRect/>
            </a:stretch>
          </p:blipFill>
          <p:spPr bwMode="auto">
            <a:xfrm>
              <a:off x="1187450" y="5895975"/>
              <a:ext cx="882650" cy="876300"/>
            </a:xfrm>
            <a:prstGeom prst="rect">
              <a:avLst/>
            </a:prstGeom>
            <a:noFill/>
            <a:ln w="9525">
              <a:noFill/>
              <a:miter lim="800000"/>
              <a:headEnd/>
              <a:tailEnd/>
            </a:ln>
          </p:spPr>
        </p:pic>
        <p:pic>
          <p:nvPicPr>
            <p:cNvPr id="16" name="Picture 6" descr="LOGO Eptisa_Muhendislik NEW.jpg"/>
            <p:cNvPicPr>
              <a:picLocks noChangeArrowheads="1"/>
            </p:cNvPicPr>
            <p:nvPr/>
          </p:nvPicPr>
          <p:blipFill>
            <a:blip r:embed="rId6"/>
            <a:srcRect/>
            <a:stretch>
              <a:fillRect/>
            </a:stretch>
          </p:blipFill>
          <p:spPr bwMode="auto">
            <a:xfrm>
              <a:off x="3856038" y="6092825"/>
              <a:ext cx="1508125" cy="576263"/>
            </a:xfrm>
            <a:prstGeom prst="rect">
              <a:avLst/>
            </a:prstGeom>
            <a:noFill/>
            <a:ln w="9525">
              <a:noFill/>
              <a:miter lim="800000"/>
              <a:headEnd/>
              <a:tailEnd/>
            </a:ln>
          </p:spPr>
        </p:pic>
      </p:grpSp>
      <p:pic>
        <p:nvPicPr>
          <p:cNvPr id="14338" name="Picture 2" descr="C:\Users\vahitcanbolat\Desktop\Project Slider Show\LOGO 2\ab_karakter_resim_yarismasi01-0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86" y="4547381"/>
            <a:ext cx="1521518" cy="2047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21508" name="TextBox 26"/>
          <p:cNvSpPr txBox="1">
            <a:spLocks noChangeArrowheads="1"/>
          </p:cNvSpPr>
          <p:nvPr/>
        </p:nvSpPr>
        <p:spPr bwMode="auto">
          <a:xfrm>
            <a:off x="2124075" y="404664"/>
            <a:ext cx="5688013" cy="523875"/>
          </a:xfrm>
          <a:prstGeom prst="rect">
            <a:avLst/>
          </a:prstGeom>
          <a:noFill/>
          <a:ln w="9525">
            <a:noFill/>
            <a:miter lim="800000"/>
            <a:headEnd/>
            <a:tailEnd/>
          </a:ln>
        </p:spPr>
        <p:txBody>
          <a:bodyPr>
            <a:spAutoFit/>
          </a:bodyPr>
          <a:lstStyle/>
          <a:p>
            <a:pPr algn="ct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Proje</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Faaliyetleri</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21510" name="Group 13"/>
          <p:cNvGrpSpPr>
            <a:grpSpLocks/>
          </p:cNvGrpSpPr>
          <p:nvPr/>
        </p:nvGrpSpPr>
        <p:grpSpPr bwMode="auto">
          <a:xfrm>
            <a:off x="179388" y="115888"/>
            <a:ext cx="2484437" cy="1306512"/>
            <a:chOff x="0" y="116632"/>
            <a:chExt cx="2483768" cy="1305436"/>
          </a:xfrm>
        </p:grpSpPr>
        <p:pic>
          <p:nvPicPr>
            <p:cNvPr id="21513"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1514"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 name="TextBox 2"/>
          <p:cNvSpPr txBox="1"/>
          <p:nvPr/>
        </p:nvSpPr>
        <p:spPr>
          <a:xfrm>
            <a:off x="394267" y="1772816"/>
            <a:ext cx="8567737" cy="3554819"/>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tr-TR" sz="2500" dirty="0">
                <a:latin typeface="+mn-lt"/>
                <a:cs typeface="+mn-cs"/>
              </a:rPr>
              <a:t>10-18 yaş aralığında bulunan öğrencilerin Avrupa Birliği konusundaki bilgi düzeyini eğitim faaliyetleri yoluyla artırmayı amaçlayan </a:t>
            </a:r>
            <a:r>
              <a:rPr lang="tr-TR" sz="2500" b="1" u="sng" dirty="0">
                <a:latin typeface="+mn-lt"/>
                <a:cs typeface="+mn-cs"/>
              </a:rPr>
              <a:t>Proje kapsamında</a:t>
            </a:r>
            <a:r>
              <a:rPr lang="tr-TR" sz="2500" dirty="0">
                <a:latin typeface="+mn-lt"/>
                <a:cs typeface="+mn-cs"/>
              </a:rPr>
              <a:t>;  </a:t>
            </a:r>
            <a:endParaRPr lang="en-US" sz="2500" dirty="0">
              <a:latin typeface="+mn-lt"/>
              <a:cs typeface="+mn-cs"/>
            </a:endParaRPr>
          </a:p>
          <a:p>
            <a:pPr marL="342900" indent="-342900" fontAlgn="auto">
              <a:spcBef>
                <a:spcPts val="0"/>
              </a:spcBef>
              <a:spcAft>
                <a:spcPts val="0"/>
              </a:spcAft>
              <a:buFont typeface="Arial"/>
              <a:buChar char="•"/>
              <a:defRPr/>
            </a:pPr>
            <a:r>
              <a:rPr lang="tr-TR" sz="2500" dirty="0">
                <a:latin typeface="+mn-lt"/>
                <a:cs typeface="+mn-cs"/>
              </a:rPr>
              <a:t>AB konusundaki bilgi düzeylerini ölçmek üzere ortaokul ve lise öğrencilerine anket uygulanması, </a:t>
            </a:r>
            <a:endParaRPr lang="en-US" sz="2500" dirty="0">
              <a:latin typeface="+mn-lt"/>
              <a:cs typeface="+mn-cs"/>
            </a:endParaRPr>
          </a:p>
          <a:p>
            <a:pPr marL="342900" indent="-342900" fontAlgn="auto">
              <a:spcBef>
                <a:spcPts val="0"/>
              </a:spcBef>
              <a:spcAft>
                <a:spcPts val="0"/>
              </a:spcAft>
              <a:buFont typeface="Arial"/>
              <a:buChar char="•"/>
              <a:defRPr/>
            </a:pPr>
            <a:r>
              <a:rPr lang="tr-TR" sz="2500" dirty="0">
                <a:latin typeface="+mn-lt"/>
                <a:cs typeface="+mn-cs"/>
              </a:rPr>
              <a:t>Resim, slogan, kısa öykü ve bilgi yarışmalarının düzenlenmesi, </a:t>
            </a:r>
            <a:endParaRPr lang="en-US" sz="2500" dirty="0">
              <a:latin typeface="+mn-lt"/>
              <a:cs typeface="+mn-cs"/>
            </a:endParaRPr>
          </a:p>
          <a:p>
            <a:pPr marL="342900" indent="-342900" fontAlgn="auto">
              <a:spcBef>
                <a:spcPts val="0"/>
              </a:spcBef>
              <a:spcAft>
                <a:spcPts val="0"/>
              </a:spcAft>
              <a:buFont typeface="Arial"/>
              <a:buChar char="•"/>
              <a:defRPr/>
            </a:pPr>
            <a:r>
              <a:rPr lang="tr-TR" sz="2500" dirty="0">
                <a:latin typeface="+mn-lt"/>
                <a:cs typeface="+mn-cs"/>
              </a:rPr>
              <a:t>Bilgilendirme materyallerinin hazırlanması,</a:t>
            </a:r>
            <a:endParaRPr lang="en-US" sz="2500" dirty="0">
              <a:latin typeface="+mn-lt"/>
              <a:cs typeface="+mn-cs"/>
            </a:endParaRPr>
          </a:p>
          <a:p>
            <a:pPr marL="342900" indent="-342900" fontAlgn="auto">
              <a:spcBef>
                <a:spcPts val="0"/>
              </a:spcBef>
              <a:spcAft>
                <a:spcPts val="0"/>
              </a:spcAft>
              <a:buFont typeface="Arial"/>
              <a:buChar char="•"/>
              <a:defRPr/>
            </a:pPr>
            <a:r>
              <a:rPr lang="tr-TR" sz="2500" dirty="0">
                <a:latin typeface="+mn-lt"/>
                <a:cs typeface="+mn-cs"/>
              </a:rPr>
              <a:t>Kapasite geliştirme eğitimlerinin verilmesi gibi faaliyetler yürütülmektedir</a:t>
            </a:r>
            <a:r>
              <a:rPr lang="tr-TR" sz="2500" dirty="0" smtClean="0">
                <a:latin typeface="+mn-lt"/>
                <a:cs typeface="+mn-cs"/>
              </a:rPr>
              <a:t>.</a:t>
            </a:r>
            <a:endParaRPr lang="en-US" sz="2500" dirty="0">
              <a:latin typeface="+mn-lt"/>
              <a:cs typeface="+mn-cs"/>
            </a:endParaRPr>
          </a:p>
        </p:txBody>
      </p:sp>
      <p:pic>
        <p:nvPicPr>
          <p:cNvPr id="21512"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grpSp>
        <p:nvGrpSpPr>
          <p:cNvPr id="12" name="Grup 11"/>
          <p:cNvGrpSpPr/>
          <p:nvPr/>
        </p:nvGrpSpPr>
        <p:grpSpPr>
          <a:xfrm>
            <a:off x="1961877" y="6237312"/>
            <a:ext cx="5256757" cy="391319"/>
            <a:chOff x="1187450" y="5895975"/>
            <a:chExt cx="6913563" cy="876300"/>
          </a:xfrm>
        </p:grpSpPr>
        <p:pic>
          <p:nvPicPr>
            <p:cNvPr id="13" name="Picture 3" descr="C:\Users\User\Desktop\belgeler\14. students learning\kick-off\MEBlogo_2.jpg"/>
            <p:cNvPicPr>
              <a:picLocks noChangeAspect="1" noChangeArrowheads="1"/>
            </p:cNvPicPr>
            <p:nvPr/>
          </p:nvPicPr>
          <p:blipFill>
            <a:blip r:embed="rId4"/>
            <a:srcRect/>
            <a:stretch>
              <a:fillRect/>
            </a:stretch>
          </p:blipFill>
          <p:spPr bwMode="auto">
            <a:xfrm>
              <a:off x="7235825" y="5907088"/>
              <a:ext cx="865188" cy="855662"/>
            </a:xfrm>
            <a:prstGeom prst="rect">
              <a:avLst/>
            </a:prstGeom>
            <a:noFill/>
            <a:ln w="9525">
              <a:noFill/>
              <a:miter lim="800000"/>
              <a:headEnd/>
              <a:tailEnd/>
            </a:ln>
          </p:spPr>
        </p:pic>
        <p:pic>
          <p:nvPicPr>
            <p:cNvPr id="14" name="Picture 16"/>
            <p:cNvPicPr>
              <a:picLocks noChangeAspect="1"/>
            </p:cNvPicPr>
            <p:nvPr/>
          </p:nvPicPr>
          <p:blipFill>
            <a:blip r:embed="rId5"/>
            <a:srcRect/>
            <a:stretch>
              <a:fillRect/>
            </a:stretch>
          </p:blipFill>
          <p:spPr bwMode="auto">
            <a:xfrm>
              <a:off x="1187450" y="5895975"/>
              <a:ext cx="882650" cy="876300"/>
            </a:xfrm>
            <a:prstGeom prst="rect">
              <a:avLst/>
            </a:prstGeom>
            <a:noFill/>
            <a:ln w="9525">
              <a:noFill/>
              <a:miter lim="800000"/>
              <a:headEnd/>
              <a:tailEnd/>
            </a:ln>
          </p:spPr>
        </p:pic>
        <p:pic>
          <p:nvPicPr>
            <p:cNvPr id="15" name="Picture 6" descr="LOGO Eptisa_Muhendislik NEW.jpg"/>
            <p:cNvPicPr>
              <a:picLocks noChangeArrowheads="1"/>
            </p:cNvPicPr>
            <p:nvPr/>
          </p:nvPicPr>
          <p:blipFill>
            <a:blip r:embed="rId6"/>
            <a:srcRect/>
            <a:stretch>
              <a:fillRect/>
            </a:stretch>
          </p:blipFill>
          <p:spPr bwMode="auto">
            <a:xfrm>
              <a:off x="3856038" y="6092825"/>
              <a:ext cx="1508125" cy="576263"/>
            </a:xfrm>
            <a:prstGeom prst="rect">
              <a:avLst/>
            </a:prstGeom>
            <a:noFill/>
            <a:ln w="9525">
              <a:noFill/>
              <a:miter lim="800000"/>
              <a:headEnd/>
              <a:tailEnd/>
            </a:ln>
          </p:spPr>
        </p:pic>
      </p:grpSp>
      <p:pic>
        <p:nvPicPr>
          <p:cNvPr id="15362" name="Picture 2" descr="C:\Users\vahitcanbolat\Desktop\Project Slider Show\LOGO 2\ab_karakter_resim_yarismasi01-1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00392" y="4844481"/>
            <a:ext cx="998742" cy="150605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vahitcanbolat\Desktop\Project Slider Show\LOGO 2\ab_karakter_resim_yarismasi01-0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286" y="4941168"/>
            <a:ext cx="1075330" cy="140936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vahitcanbolat\Desktop\Project Slider Show\LOGO 2\ab_karakter_set01(1)-0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45371" y="4911526"/>
            <a:ext cx="1146709" cy="13977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22532" name="TextBox 26"/>
          <p:cNvSpPr txBox="1">
            <a:spLocks noChangeArrowheads="1"/>
          </p:cNvSpPr>
          <p:nvPr/>
        </p:nvSpPr>
        <p:spPr bwMode="auto">
          <a:xfrm>
            <a:off x="2267744" y="477837"/>
            <a:ext cx="5688013" cy="523875"/>
          </a:xfrm>
          <a:prstGeom prst="rect">
            <a:avLst/>
          </a:prstGeom>
          <a:noFill/>
          <a:ln w="9525">
            <a:noFill/>
            <a:miter lim="800000"/>
            <a:headEnd/>
            <a:tailEnd/>
          </a:ln>
        </p:spPr>
        <p:txBody>
          <a:bodyPr>
            <a:spAutoFit/>
          </a:bodyPr>
          <a:lstStyle/>
          <a:p>
            <a:pPr algn="ct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Proje</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Faaliyetleri</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22534" name="Group 13"/>
          <p:cNvGrpSpPr>
            <a:grpSpLocks/>
          </p:cNvGrpSpPr>
          <p:nvPr/>
        </p:nvGrpSpPr>
        <p:grpSpPr bwMode="auto">
          <a:xfrm>
            <a:off x="179388" y="115888"/>
            <a:ext cx="2484437" cy="1306512"/>
            <a:chOff x="0" y="116632"/>
            <a:chExt cx="2483768" cy="1305436"/>
          </a:xfrm>
        </p:grpSpPr>
        <p:pic>
          <p:nvPicPr>
            <p:cNvPr id="22538"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2539"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22535" name="TextBox 2"/>
          <p:cNvSpPr txBox="1">
            <a:spLocks noChangeArrowheads="1"/>
          </p:cNvSpPr>
          <p:nvPr/>
        </p:nvSpPr>
        <p:spPr bwMode="auto">
          <a:xfrm>
            <a:off x="250825" y="1557338"/>
            <a:ext cx="8713788" cy="892175"/>
          </a:xfrm>
          <a:prstGeom prst="rect">
            <a:avLst/>
          </a:prstGeom>
          <a:noFill/>
          <a:ln w="9525">
            <a:noFill/>
            <a:miter lim="800000"/>
            <a:headEnd/>
            <a:tailEnd/>
          </a:ln>
        </p:spPr>
        <p:txBody>
          <a:bodyPr>
            <a:spAutoFit/>
          </a:bodyPr>
          <a:lstStyle/>
          <a:p>
            <a:r>
              <a:rPr lang="tr-TR" sz="2600">
                <a:latin typeface="Calibri" pitchFamily="34" charset="0"/>
              </a:rPr>
              <a:t> </a:t>
            </a:r>
            <a:endParaRPr lang="en-US" sz="2600">
              <a:latin typeface="Calibri" pitchFamily="34" charset="0"/>
            </a:endParaRPr>
          </a:p>
          <a:p>
            <a:r>
              <a:rPr lang="tr-TR" sz="2600" i="1">
                <a:latin typeface="Calibri" pitchFamily="34" charset="0"/>
              </a:rPr>
              <a:t> </a:t>
            </a:r>
            <a:endParaRPr lang="en-US" sz="2600">
              <a:latin typeface="Calibri" pitchFamily="34" charset="0"/>
            </a:endParaRPr>
          </a:p>
        </p:txBody>
      </p:sp>
      <p:sp>
        <p:nvSpPr>
          <p:cNvPr id="4" name="Rectangle 3"/>
          <p:cNvSpPr/>
          <p:nvPr/>
        </p:nvSpPr>
        <p:spPr>
          <a:xfrm>
            <a:off x="1331640" y="2132856"/>
            <a:ext cx="7704138" cy="38322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marL="457200" indent="-457200" fontAlgn="auto">
              <a:spcBef>
                <a:spcPts val="0"/>
              </a:spcBef>
              <a:spcAft>
                <a:spcPts val="0"/>
              </a:spcAft>
              <a:buFont typeface="Arial"/>
              <a:buChar char="•"/>
              <a:defRPr/>
            </a:pPr>
            <a:r>
              <a:rPr lang="tr-TR" sz="2700" dirty="0">
                <a:latin typeface="+mn-lt"/>
                <a:cs typeface="+mn-cs"/>
              </a:rPr>
              <a:t>Anketler ve bilgi yarışmaları, yalnızca AB Bilgi Merkezleri’nin bulunduğu 21 ili  (Adana, Ankara, Antalya, Bursa, Denizli, Diyarbakır, Edirne, Erzurum, Eskişehir, Gaziantep, İstanbul, İzmir, Kayseri, Kocaeli, Konya, Mersin, Samsun, Sivas, Şanlıurfa, Trabzon, Van) kapsamaktadır.</a:t>
            </a:r>
          </a:p>
          <a:p>
            <a:pPr fontAlgn="auto">
              <a:spcBef>
                <a:spcPts val="0"/>
              </a:spcBef>
              <a:spcAft>
                <a:spcPts val="0"/>
              </a:spcAft>
              <a:defRPr/>
            </a:pPr>
            <a:endParaRPr lang="tr-TR" sz="2700" dirty="0">
              <a:latin typeface="+mn-lt"/>
              <a:cs typeface="+mn-cs"/>
            </a:endParaRPr>
          </a:p>
          <a:p>
            <a:pPr marL="457200" indent="-457200" fontAlgn="auto">
              <a:spcBef>
                <a:spcPts val="0"/>
              </a:spcBef>
              <a:spcAft>
                <a:spcPts val="0"/>
              </a:spcAft>
              <a:buFont typeface="Arial"/>
              <a:buChar char="•"/>
              <a:defRPr/>
            </a:pPr>
            <a:r>
              <a:rPr lang="tr-TR" sz="2700" dirty="0">
                <a:latin typeface="+mn-lt"/>
                <a:cs typeface="+mn-cs"/>
              </a:rPr>
              <a:t>Resim, slogan, kısa öykü yarışmaları ve diğer faaliyetler Türkiye genelinde yapılacaktır.</a:t>
            </a:r>
            <a:endParaRPr lang="en-US" sz="2700" dirty="0">
              <a:latin typeface="+mn-lt"/>
              <a:cs typeface="+mn-cs"/>
            </a:endParaRPr>
          </a:p>
        </p:txBody>
      </p:sp>
      <p:pic>
        <p:nvPicPr>
          <p:cNvPr id="22537"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grpSp>
        <p:nvGrpSpPr>
          <p:cNvPr id="13" name="Grup 12"/>
          <p:cNvGrpSpPr/>
          <p:nvPr/>
        </p:nvGrpSpPr>
        <p:grpSpPr>
          <a:xfrm>
            <a:off x="1961877" y="6237312"/>
            <a:ext cx="5256757" cy="391319"/>
            <a:chOff x="1187450" y="5895975"/>
            <a:chExt cx="6913563" cy="876300"/>
          </a:xfrm>
        </p:grpSpPr>
        <p:pic>
          <p:nvPicPr>
            <p:cNvPr id="14" name="Picture 3" descr="C:\Users\User\Desktop\belgeler\14. students learning\kick-off\MEBlogo_2.jpg"/>
            <p:cNvPicPr>
              <a:picLocks noChangeAspect="1" noChangeArrowheads="1"/>
            </p:cNvPicPr>
            <p:nvPr/>
          </p:nvPicPr>
          <p:blipFill>
            <a:blip r:embed="rId4"/>
            <a:srcRect/>
            <a:stretch>
              <a:fillRect/>
            </a:stretch>
          </p:blipFill>
          <p:spPr bwMode="auto">
            <a:xfrm>
              <a:off x="7235825" y="5907088"/>
              <a:ext cx="865188" cy="855662"/>
            </a:xfrm>
            <a:prstGeom prst="rect">
              <a:avLst/>
            </a:prstGeom>
            <a:noFill/>
            <a:ln w="9525">
              <a:noFill/>
              <a:miter lim="800000"/>
              <a:headEnd/>
              <a:tailEnd/>
            </a:ln>
          </p:spPr>
        </p:pic>
        <p:pic>
          <p:nvPicPr>
            <p:cNvPr id="15" name="Picture 16"/>
            <p:cNvPicPr>
              <a:picLocks noChangeAspect="1"/>
            </p:cNvPicPr>
            <p:nvPr/>
          </p:nvPicPr>
          <p:blipFill>
            <a:blip r:embed="rId5"/>
            <a:srcRect/>
            <a:stretch>
              <a:fillRect/>
            </a:stretch>
          </p:blipFill>
          <p:spPr bwMode="auto">
            <a:xfrm>
              <a:off x="1187450" y="5895975"/>
              <a:ext cx="882650" cy="876300"/>
            </a:xfrm>
            <a:prstGeom prst="rect">
              <a:avLst/>
            </a:prstGeom>
            <a:noFill/>
            <a:ln w="9525">
              <a:noFill/>
              <a:miter lim="800000"/>
              <a:headEnd/>
              <a:tailEnd/>
            </a:ln>
          </p:spPr>
        </p:pic>
        <p:pic>
          <p:nvPicPr>
            <p:cNvPr id="16" name="Picture 6" descr="LOGO Eptisa_Muhendislik NEW.jpg"/>
            <p:cNvPicPr>
              <a:picLocks noChangeArrowheads="1"/>
            </p:cNvPicPr>
            <p:nvPr/>
          </p:nvPicPr>
          <p:blipFill>
            <a:blip r:embed="rId6"/>
            <a:srcRect/>
            <a:stretch>
              <a:fillRect/>
            </a:stretch>
          </p:blipFill>
          <p:spPr bwMode="auto">
            <a:xfrm>
              <a:off x="3856038" y="6092825"/>
              <a:ext cx="1508125" cy="576263"/>
            </a:xfrm>
            <a:prstGeom prst="rect">
              <a:avLst/>
            </a:prstGeom>
            <a:noFill/>
            <a:ln w="9525">
              <a:noFill/>
              <a:miter lim="800000"/>
              <a:headEnd/>
              <a:tailEnd/>
            </a:ln>
          </p:spPr>
        </p:pic>
      </p:grpSp>
      <p:pic>
        <p:nvPicPr>
          <p:cNvPr id="16387" name="Picture 3" descr="C:\Users\vahitcanbolat\Desktop\Project Slider Show\Logo\ab_karakter_resim_yarismasi01-0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6901" y="1479550"/>
            <a:ext cx="1017587" cy="65013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vahitcanbolat\Desktop\Project Slider Show\Logo\ab_karakter_resim_yarismasi01-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532910"/>
            <a:ext cx="1267483" cy="5300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C:\Users\vahitcanbolat\Desktop\Project Slider Show\Logo\ab_karakter_set01(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2225" y="2361643"/>
            <a:ext cx="1154111" cy="68756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23556" name="TextBox 26"/>
          <p:cNvSpPr txBox="1">
            <a:spLocks noChangeArrowheads="1"/>
          </p:cNvSpPr>
          <p:nvPr/>
        </p:nvSpPr>
        <p:spPr bwMode="auto">
          <a:xfrm>
            <a:off x="2412865" y="322388"/>
            <a:ext cx="5689600" cy="523875"/>
          </a:xfrm>
          <a:prstGeom prst="rect">
            <a:avLst/>
          </a:prstGeom>
          <a:noFill/>
          <a:ln w="9525">
            <a:noFill/>
            <a:miter lim="800000"/>
            <a:headEnd/>
            <a:tailEnd/>
          </a:ln>
        </p:spPr>
        <p:txBody>
          <a:bodyPr>
            <a:spAutoFit/>
          </a:bodyPr>
          <a:lstStyle/>
          <a:p>
            <a:pPr algn="ctr"/>
            <a:r>
              <a:rPr lang="en-US" altLang="tr-TR" sz="27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Proje</a:t>
            </a:r>
            <a:r>
              <a:rPr lang="en-US" altLang="tr-TR" sz="27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7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Hedef</a:t>
            </a:r>
            <a:r>
              <a:rPr lang="en-US" altLang="tr-TR" sz="27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7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Kitlesi</a:t>
            </a:r>
            <a:r>
              <a:rPr lang="en-US" altLang="tr-TR" sz="27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7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ve</a:t>
            </a:r>
            <a:r>
              <a:rPr lang="en-US" altLang="tr-TR" sz="27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7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Paydaşlar</a:t>
            </a:r>
            <a:endParaRPr lang="en-GB" altLang="tr-TR" sz="27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23558" name="Group 13"/>
          <p:cNvGrpSpPr>
            <a:grpSpLocks/>
          </p:cNvGrpSpPr>
          <p:nvPr/>
        </p:nvGrpSpPr>
        <p:grpSpPr bwMode="auto">
          <a:xfrm>
            <a:off x="179388" y="115888"/>
            <a:ext cx="2484437" cy="1306512"/>
            <a:chOff x="0" y="116632"/>
            <a:chExt cx="2483768" cy="1305436"/>
          </a:xfrm>
        </p:grpSpPr>
        <p:pic>
          <p:nvPicPr>
            <p:cNvPr id="23563" name="Picture 2"/>
            <p:cNvPicPr>
              <a:picLocks noChangeAspect="1" noChangeArrowheads="1"/>
            </p:cNvPicPr>
            <p:nvPr/>
          </p:nvPicPr>
          <p:blipFill>
            <a:blip r:embed="rId3"/>
            <a:srcRect/>
            <a:stretch>
              <a:fillRect/>
            </a:stretch>
          </p:blipFill>
          <p:spPr bwMode="auto">
            <a:xfrm>
              <a:off x="163825" y="116632"/>
              <a:ext cx="2247936" cy="936104"/>
            </a:xfrm>
            <a:prstGeom prst="rect">
              <a:avLst/>
            </a:prstGeom>
            <a:noFill/>
            <a:ln w="9525">
              <a:noFill/>
              <a:miter lim="800000"/>
              <a:headEnd/>
              <a:tailEnd/>
            </a:ln>
          </p:spPr>
        </p:pic>
        <p:sp>
          <p:nvSpPr>
            <p:cNvPr id="23564"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23559" name="TextBox 2"/>
          <p:cNvSpPr txBox="1">
            <a:spLocks noChangeArrowheads="1"/>
          </p:cNvSpPr>
          <p:nvPr/>
        </p:nvSpPr>
        <p:spPr bwMode="auto">
          <a:xfrm>
            <a:off x="250825" y="1557338"/>
            <a:ext cx="8713788" cy="892175"/>
          </a:xfrm>
          <a:prstGeom prst="rect">
            <a:avLst/>
          </a:prstGeom>
          <a:noFill/>
          <a:ln w="9525">
            <a:noFill/>
            <a:miter lim="800000"/>
            <a:headEnd/>
            <a:tailEnd/>
          </a:ln>
        </p:spPr>
        <p:txBody>
          <a:bodyPr>
            <a:spAutoFit/>
          </a:bodyPr>
          <a:lstStyle/>
          <a:p>
            <a:r>
              <a:rPr lang="tr-TR" sz="2600">
                <a:latin typeface="Calibri" pitchFamily="34" charset="0"/>
              </a:rPr>
              <a:t> </a:t>
            </a:r>
            <a:endParaRPr lang="en-US" sz="2600">
              <a:latin typeface="Calibri" pitchFamily="34" charset="0"/>
            </a:endParaRPr>
          </a:p>
          <a:p>
            <a:r>
              <a:rPr lang="tr-TR" sz="2600" i="1">
                <a:latin typeface="Calibri" pitchFamily="34" charset="0"/>
              </a:rPr>
              <a:t> </a:t>
            </a:r>
            <a:endParaRPr lang="en-US" sz="2600">
              <a:latin typeface="Calibri" pitchFamily="34" charset="0"/>
            </a:endParaRPr>
          </a:p>
        </p:txBody>
      </p:sp>
      <p:sp>
        <p:nvSpPr>
          <p:cNvPr id="23560" name="TextBox 1"/>
          <p:cNvSpPr txBox="1">
            <a:spLocks noChangeArrowheads="1"/>
          </p:cNvSpPr>
          <p:nvPr/>
        </p:nvSpPr>
        <p:spPr bwMode="auto">
          <a:xfrm>
            <a:off x="2870200" y="25527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3561" name="TextBox 4"/>
          <p:cNvSpPr txBox="1">
            <a:spLocks noChangeArrowheads="1"/>
          </p:cNvSpPr>
          <p:nvPr/>
        </p:nvSpPr>
        <p:spPr bwMode="auto">
          <a:xfrm>
            <a:off x="1555778" y="2971978"/>
            <a:ext cx="6400598" cy="218521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spAutoFit/>
          </a:bodyPr>
          <a:lstStyle/>
          <a:p>
            <a:pPr marL="457200" indent="-457200">
              <a:buFont typeface="Arial" charset="0"/>
              <a:buChar char="•"/>
            </a:pPr>
            <a:r>
              <a:rPr lang="tr-TR" sz="2700" dirty="0" smtClean="0">
                <a:latin typeface="Calibri" pitchFamily="34" charset="0"/>
              </a:rPr>
              <a:t>Öğrenciler</a:t>
            </a:r>
            <a:r>
              <a:rPr lang="tr-TR" sz="2800" dirty="0" smtClean="0"/>
              <a:t>,</a:t>
            </a:r>
          </a:p>
          <a:p>
            <a:pPr marL="457200" indent="-457200">
              <a:buFont typeface="Arial" charset="0"/>
              <a:buChar char="•"/>
            </a:pPr>
            <a:r>
              <a:rPr lang="tr-TR" sz="2700" dirty="0" smtClean="0">
                <a:latin typeface="Calibri" pitchFamily="34" charset="0"/>
              </a:rPr>
              <a:t>MEB çalışanları,</a:t>
            </a:r>
          </a:p>
          <a:p>
            <a:pPr marL="457200" indent="-457200">
              <a:buFont typeface="Arial" charset="0"/>
              <a:buChar char="•"/>
            </a:pPr>
            <a:r>
              <a:rPr lang="tr-TR" sz="2700" dirty="0" smtClean="0">
                <a:latin typeface="Calibri" pitchFamily="34" charset="0"/>
              </a:rPr>
              <a:t>Veliler,</a:t>
            </a:r>
          </a:p>
          <a:p>
            <a:pPr marL="457200" indent="-457200">
              <a:buFont typeface="Arial" charset="0"/>
              <a:buChar char="•"/>
            </a:pPr>
            <a:r>
              <a:rPr lang="tr-TR" sz="2700" dirty="0" smtClean="0">
                <a:latin typeface="Calibri" pitchFamily="34" charset="0"/>
              </a:rPr>
              <a:t>İlgili STK’lar,</a:t>
            </a:r>
          </a:p>
          <a:p>
            <a:pPr marL="457200" indent="-457200">
              <a:buFont typeface="Arial" charset="0"/>
              <a:buChar char="•"/>
            </a:pPr>
            <a:r>
              <a:rPr lang="tr-TR" sz="2700" dirty="0" smtClean="0">
                <a:latin typeface="Calibri" pitchFamily="34" charset="0"/>
              </a:rPr>
              <a:t>Akademisyenler </a:t>
            </a:r>
            <a:r>
              <a:rPr lang="tr-TR" sz="2700" dirty="0">
                <a:latin typeface="Calibri" pitchFamily="34" charset="0"/>
              </a:rPr>
              <a:t>ve üniversite öğrencileri.</a:t>
            </a:r>
            <a:endParaRPr lang="en-GB" sz="2700" dirty="0">
              <a:latin typeface="Calibri" pitchFamily="34" charset="0"/>
            </a:endParaRPr>
          </a:p>
        </p:txBody>
      </p:sp>
      <p:pic>
        <p:nvPicPr>
          <p:cNvPr id="23562" name="Picture 14" descr="abyi_ogreniyorum.png"/>
          <p:cNvPicPr>
            <a:picLocks noChangeAspect="1"/>
          </p:cNvPicPr>
          <p:nvPr/>
        </p:nvPicPr>
        <p:blipFill>
          <a:blip r:embed="rId4"/>
          <a:srcRect/>
          <a:stretch>
            <a:fillRect/>
          </a:stretch>
        </p:blipFill>
        <p:spPr bwMode="auto">
          <a:xfrm>
            <a:off x="7812088" y="19050"/>
            <a:ext cx="1312862" cy="1463675"/>
          </a:xfrm>
          <a:prstGeom prst="rect">
            <a:avLst/>
          </a:prstGeom>
          <a:noFill/>
          <a:ln w="9525">
            <a:noFill/>
            <a:miter lim="800000"/>
            <a:headEnd/>
            <a:tailEnd/>
          </a:ln>
        </p:spPr>
      </p:pic>
      <p:grpSp>
        <p:nvGrpSpPr>
          <p:cNvPr id="14" name="Grup 13"/>
          <p:cNvGrpSpPr/>
          <p:nvPr/>
        </p:nvGrpSpPr>
        <p:grpSpPr>
          <a:xfrm>
            <a:off x="1961877" y="6237312"/>
            <a:ext cx="5256757" cy="391319"/>
            <a:chOff x="1187450" y="5895975"/>
            <a:chExt cx="6913563" cy="876300"/>
          </a:xfrm>
        </p:grpSpPr>
        <p:pic>
          <p:nvPicPr>
            <p:cNvPr id="15" name="Picture 3" descr="C:\Users\User\Desktop\belgeler\14. students learning\kick-off\MEBlogo_2.jpg"/>
            <p:cNvPicPr>
              <a:picLocks noChangeAspect="1" noChangeArrowheads="1"/>
            </p:cNvPicPr>
            <p:nvPr/>
          </p:nvPicPr>
          <p:blipFill>
            <a:blip r:embed="rId5"/>
            <a:srcRect/>
            <a:stretch>
              <a:fillRect/>
            </a:stretch>
          </p:blipFill>
          <p:spPr bwMode="auto">
            <a:xfrm>
              <a:off x="7235825" y="5907088"/>
              <a:ext cx="865188" cy="855662"/>
            </a:xfrm>
            <a:prstGeom prst="rect">
              <a:avLst/>
            </a:prstGeom>
            <a:noFill/>
            <a:ln w="9525">
              <a:noFill/>
              <a:miter lim="800000"/>
              <a:headEnd/>
              <a:tailEnd/>
            </a:ln>
          </p:spPr>
        </p:pic>
        <p:pic>
          <p:nvPicPr>
            <p:cNvPr id="16" name="Picture 16"/>
            <p:cNvPicPr>
              <a:picLocks noChangeAspect="1"/>
            </p:cNvPicPr>
            <p:nvPr/>
          </p:nvPicPr>
          <p:blipFill>
            <a:blip r:embed="rId6"/>
            <a:srcRect/>
            <a:stretch>
              <a:fillRect/>
            </a:stretch>
          </p:blipFill>
          <p:spPr bwMode="auto">
            <a:xfrm>
              <a:off x="1187450" y="5895975"/>
              <a:ext cx="882650" cy="876300"/>
            </a:xfrm>
            <a:prstGeom prst="rect">
              <a:avLst/>
            </a:prstGeom>
            <a:noFill/>
            <a:ln w="9525">
              <a:noFill/>
              <a:miter lim="800000"/>
              <a:headEnd/>
              <a:tailEnd/>
            </a:ln>
          </p:spPr>
        </p:pic>
        <p:pic>
          <p:nvPicPr>
            <p:cNvPr id="17" name="Picture 6" descr="LOGO Eptisa_Muhendislik NEW.jpg"/>
            <p:cNvPicPr>
              <a:picLocks noChangeArrowheads="1"/>
            </p:cNvPicPr>
            <p:nvPr/>
          </p:nvPicPr>
          <p:blipFill>
            <a:blip r:embed="rId7"/>
            <a:srcRect/>
            <a:stretch>
              <a:fillRect/>
            </a:stretch>
          </p:blipFill>
          <p:spPr bwMode="auto">
            <a:xfrm>
              <a:off x="3856038" y="6092825"/>
              <a:ext cx="1508125" cy="576263"/>
            </a:xfrm>
            <a:prstGeom prst="rect">
              <a:avLst/>
            </a:prstGeom>
            <a:noFill/>
            <a:ln w="9525">
              <a:noFill/>
              <a:miter lim="800000"/>
              <a:headEnd/>
              <a:tailEnd/>
            </a:ln>
          </p:spPr>
        </p:pic>
      </p:grpSp>
      <p:pic>
        <p:nvPicPr>
          <p:cNvPr id="17410" name="Picture 2" descr="C:\Users\vahitcanbolat\Desktop\Project Slider Show\Logo\ab_karakter_set01(1)-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434" y="4575837"/>
            <a:ext cx="1014555" cy="14109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1"/>
          <p:cNvSpPr>
            <a:spLocks noChangeArrowheads="1"/>
          </p:cNvSpPr>
          <p:nvPr/>
        </p:nvSpPr>
        <p:spPr bwMode="auto">
          <a:xfrm>
            <a:off x="0" y="0"/>
            <a:ext cx="9180513" cy="1479550"/>
          </a:xfrm>
          <a:prstGeom prst="rect">
            <a:avLst/>
          </a:prstGeom>
          <a:ln/>
          <a:extLst/>
        </p:spPr>
        <p:style>
          <a:lnRef idx="1">
            <a:schemeClr val="accent1"/>
          </a:lnRef>
          <a:fillRef idx="2">
            <a:schemeClr val="accent1"/>
          </a:fillRef>
          <a:effectRef idx="1">
            <a:schemeClr val="accent1"/>
          </a:effectRef>
          <a:fontRef idx="minor">
            <a:schemeClr val="dk1"/>
          </a:fontRef>
        </p:style>
        <p:txBody>
          <a:bodyPr/>
          <a:lstStyle/>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a:p>
            <a:pPr algn="ctr" fontAlgn="auto">
              <a:spcBef>
                <a:spcPts val="0"/>
              </a:spcBef>
              <a:spcAft>
                <a:spcPts val="0"/>
              </a:spcAft>
            </a:pPr>
            <a:endParaRPr lang="en-GB" altLang="tr-TR" b="1" dirty="0">
              <a:solidFill>
                <a:schemeClr val="bg1"/>
              </a:solidFill>
              <a:latin typeface="Arial Narrow" pitchFamily="34" charset="0"/>
              <a:cs typeface="+mn-cs"/>
            </a:endParaRPr>
          </a:p>
          <a:p>
            <a:pPr algn="ctr" fontAlgn="auto">
              <a:spcBef>
                <a:spcPts val="0"/>
              </a:spcBef>
              <a:spcAft>
                <a:spcPts val="0"/>
              </a:spcAft>
            </a:pPr>
            <a:endParaRPr lang="tr-TR" altLang="tr-TR" b="1" dirty="0">
              <a:solidFill>
                <a:schemeClr val="bg1"/>
              </a:solidFill>
              <a:latin typeface="Arial Narrow" pitchFamily="34" charset="0"/>
              <a:cs typeface="+mn-cs"/>
            </a:endParaRPr>
          </a:p>
        </p:txBody>
      </p:sp>
      <p:sp>
        <p:nvSpPr>
          <p:cNvPr id="24580" name="TextBox 26"/>
          <p:cNvSpPr txBox="1">
            <a:spLocks noChangeArrowheads="1"/>
          </p:cNvSpPr>
          <p:nvPr/>
        </p:nvSpPr>
        <p:spPr bwMode="auto">
          <a:xfrm>
            <a:off x="2195736" y="322388"/>
            <a:ext cx="5688013" cy="523875"/>
          </a:xfrm>
          <a:prstGeom prst="rect">
            <a:avLst/>
          </a:prstGeom>
          <a:noFill/>
          <a:ln w="9525">
            <a:noFill/>
            <a:miter lim="800000"/>
            <a:headEnd/>
            <a:tailEnd/>
          </a:ln>
        </p:spPr>
        <p:txBody>
          <a:bodyPr>
            <a:spAutoFit/>
          </a:bodyPr>
          <a:lstStyle/>
          <a:p>
            <a:pPr algn="ct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Projeden</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Beklenen</a:t>
            </a:r>
            <a:r>
              <a:rPr lang="en-US"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en-US" altLang="tr-TR" sz="28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Sonuçlar</a:t>
            </a:r>
            <a:endParaRPr lang="en-GB" altLang="tr-TR"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grpSp>
        <p:nvGrpSpPr>
          <p:cNvPr id="24582" name="Group 13"/>
          <p:cNvGrpSpPr>
            <a:grpSpLocks/>
          </p:cNvGrpSpPr>
          <p:nvPr/>
        </p:nvGrpSpPr>
        <p:grpSpPr bwMode="auto">
          <a:xfrm>
            <a:off x="179388" y="115888"/>
            <a:ext cx="2484437" cy="1306512"/>
            <a:chOff x="0" y="116632"/>
            <a:chExt cx="2483768" cy="1305436"/>
          </a:xfrm>
        </p:grpSpPr>
        <p:pic>
          <p:nvPicPr>
            <p:cNvPr id="24585" name="Picture 2"/>
            <p:cNvPicPr>
              <a:picLocks noChangeAspect="1" noChangeArrowheads="1"/>
            </p:cNvPicPr>
            <p:nvPr/>
          </p:nvPicPr>
          <p:blipFill>
            <a:blip r:embed="rId2"/>
            <a:srcRect/>
            <a:stretch>
              <a:fillRect/>
            </a:stretch>
          </p:blipFill>
          <p:spPr bwMode="auto">
            <a:xfrm>
              <a:off x="163825" y="116632"/>
              <a:ext cx="2247936" cy="936104"/>
            </a:xfrm>
            <a:prstGeom prst="rect">
              <a:avLst/>
            </a:prstGeom>
            <a:noFill/>
            <a:ln w="9525">
              <a:noFill/>
              <a:miter lim="800000"/>
              <a:headEnd/>
              <a:tailEnd/>
            </a:ln>
          </p:spPr>
        </p:pic>
        <p:sp>
          <p:nvSpPr>
            <p:cNvPr id="24586" name="TextBox 18"/>
            <p:cNvSpPr txBox="1">
              <a:spLocks noChangeArrowheads="1"/>
            </p:cNvSpPr>
            <p:nvPr/>
          </p:nvSpPr>
          <p:spPr bwMode="auto">
            <a:xfrm>
              <a:off x="0" y="1052736"/>
              <a:ext cx="2483768" cy="369332"/>
            </a:xfrm>
            <a:prstGeom prst="rect">
              <a:avLst/>
            </a:prstGeom>
            <a:noFill/>
            <a:ln w="9525">
              <a:noFill/>
              <a:miter lim="800000"/>
              <a:headEnd/>
              <a:tailEnd/>
            </a:ln>
          </p:spPr>
          <p:txBody>
            <a:bodyPr>
              <a:spAutoFit/>
            </a:bodyPr>
            <a:lstStyle/>
            <a:p>
              <a:pPr algn="ctr"/>
              <a:r>
                <a:rPr lang="en-US" sz="900">
                  <a:latin typeface="Calibri" pitchFamily="34" charset="0"/>
                </a:rPr>
                <a:t>Bu proje Avrupa Birliği ve Türkiye Cumhuriyeti tarafından finanse edilmektedir.</a:t>
              </a:r>
              <a:endParaRPr lang="en-GB" sz="900">
                <a:latin typeface="Calibri" pitchFamily="34" charset="0"/>
              </a:endParaRPr>
            </a:p>
          </p:txBody>
        </p:sp>
      </p:grpSp>
      <p:sp>
        <p:nvSpPr>
          <p:cNvPr id="3" name="TextBox 2"/>
          <p:cNvSpPr txBox="1"/>
          <p:nvPr/>
        </p:nvSpPr>
        <p:spPr>
          <a:xfrm>
            <a:off x="127839" y="1927071"/>
            <a:ext cx="8280400" cy="39703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marL="457200" indent="-457200" fontAlgn="auto">
              <a:spcBef>
                <a:spcPts val="0"/>
              </a:spcBef>
              <a:spcAft>
                <a:spcPts val="0"/>
              </a:spcAft>
              <a:buFont typeface="Arial"/>
              <a:buChar char="•"/>
              <a:defRPr/>
            </a:pPr>
            <a:r>
              <a:rPr lang="tr-TR" sz="2800" dirty="0">
                <a:latin typeface="+mn-lt"/>
                <a:cs typeface="+mn-cs"/>
              </a:rPr>
              <a:t>AB’nin değerleri, temel haklar, ilgili politikalar, AB kurumları, Türkiye’nin AB’ye katılım süreci ve ilgili reformlarla ilgili farkındalık; bilgilendirme materyalleri, tanıtım faaliyetleri ve </a:t>
            </a:r>
            <a:r>
              <a:rPr lang="tr-TR" sz="2800" dirty="0" smtClean="0">
                <a:latin typeface="+mn-lt"/>
                <a:cs typeface="+mn-cs"/>
              </a:rPr>
              <a:t>İnternet </a:t>
            </a:r>
            <a:r>
              <a:rPr lang="tr-TR" sz="2800" dirty="0">
                <a:latin typeface="+mn-lt"/>
                <a:cs typeface="+mn-cs"/>
              </a:rPr>
              <a:t>sitesi yoluyla ölçülebilir şekilde artacaktır.</a:t>
            </a:r>
            <a:endParaRPr lang="en-US" sz="2800" dirty="0">
              <a:latin typeface="+mn-lt"/>
              <a:cs typeface="+mn-cs"/>
            </a:endParaRPr>
          </a:p>
          <a:p>
            <a:pPr marL="457200" indent="-457200" fontAlgn="auto">
              <a:spcBef>
                <a:spcPts val="0"/>
              </a:spcBef>
              <a:spcAft>
                <a:spcPts val="0"/>
              </a:spcAft>
              <a:buFont typeface="Arial"/>
              <a:buChar char="•"/>
              <a:defRPr/>
            </a:pPr>
            <a:r>
              <a:rPr lang="tr-TR" sz="2800" dirty="0" smtClean="0">
                <a:latin typeface="+mn-lt"/>
                <a:cs typeface="+mn-cs"/>
              </a:rPr>
              <a:t>Öğrenciler </a:t>
            </a:r>
            <a:r>
              <a:rPr lang="tr-TR" sz="2800" dirty="0">
                <a:latin typeface="+mn-lt"/>
                <a:cs typeface="+mn-cs"/>
              </a:rPr>
              <a:t>ve öğretmenlerin AB konusundaki </a:t>
            </a:r>
            <a:endParaRPr lang="tr-TR" sz="2800" dirty="0" smtClean="0">
              <a:latin typeface="+mn-lt"/>
              <a:cs typeface="+mn-cs"/>
            </a:endParaRPr>
          </a:p>
          <a:p>
            <a:pPr fontAlgn="auto">
              <a:spcBef>
                <a:spcPts val="0"/>
              </a:spcBef>
              <a:spcAft>
                <a:spcPts val="0"/>
              </a:spcAft>
              <a:defRPr/>
            </a:pPr>
            <a:r>
              <a:rPr lang="tr-TR" sz="2800" dirty="0"/>
              <a:t> </a:t>
            </a:r>
            <a:r>
              <a:rPr lang="tr-TR" sz="2800" dirty="0" smtClean="0"/>
              <a:t>     </a:t>
            </a:r>
            <a:r>
              <a:rPr lang="tr-TR" sz="2800" dirty="0" smtClean="0">
                <a:latin typeface="+mn-lt"/>
                <a:cs typeface="+mn-cs"/>
              </a:rPr>
              <a:t>bilgileri </a:t>
            </a:r>
            <a:r>
              <a:rPr lang="tr-TR" sz="2800" dirty="0">
                <a:latin typeface="+mn-lt"/>
                <a:cs typeface="+mn-cs"/>
              </a:rPr>
              <a:t>eğitime dayalı sistematik faaliyetlere </a:t>
            </a:r>
            <a:endParaRPr lang="tr-TR" sz="2800" dirty="0" smtClean="0">
              <a:latin typeface="+mn-lt"/>
              <a:cs typeface="+mn-cs"/>
            </a:endParaRPr>
          </a:p>
          <a:p>
            <a:pPr fontAlgn="auto">
              <a:spcBef>
                <a:spcPts val="0"/>
              </a:spcBef>
              <a:spcAft>
                <a:spcPts val="0"/>
              </a:spcAft>
              <a:defRPr/>
            </a:pPr>
            <a:r>
              <a:rPr lang="tr-TR" sz="2800" dirty="0" smtClean="0">
                <a:latin typeface="+mn-lt"/>
                <a:cs typeface="+mn-cs"/>
              </a:rPr>
              <a:t>      katılım yoluyla </a:t>
            </a:r>
            <a:r>
              <a:rPr lang="tr-TR" sz="2800" dirty="0">
                <a:latin typeface="+mn-lt"/>
                <a:cs typeface="+mn-cs"/>
              </a:rPr>
              <a:t>artacaktır</a:t>
            </a:r>
            <a:r>
              <a:rPr lang="tr-TR" sz="2800" dirty="0" smtClean="0">
                <a:latin typeface="+mn-lt"/>
                <a:cs typeface="+mn-cs"/>
              </a:rPr>
              <a:t>.</a:t>
            </a:r>
          </a:p>
          <a:p>
            <a:pPr marL="457200" indent="-457200" fontAlgn="auto">
              <a:spcBef>
                <a:spcPts val="0"/>
              </a:spcBef>
              <a:spcAft>
                <a:spcPts val="0"/>
              </a:spcAft>
              <a:buFont typeface="Arial"/>
              <a:buChar char="•"/>
              <a:defRPr/>
            </a:pPr>
            <a:endParaRPr lang="en-US" sz="2800" dirty="0">
              <a:latin typeface="+mn-lt"/>
              <a:cs typeface="+mn-cs"/>
            </a:endParaRPr>
          </a:p>
        </p:txBody>
      </p:sp>
      <p:pic>
        <p:nvPicPr>
          <p:cNvPr id="24584" name="Picture 14" descr="abyi_ogreniyorum.png"/>
          <p:cNvPicPr>
            <a:picLocks noChangeAspect="1"/>
          </p:cNvPicPr>
          <p:nvPr/>
        </p:nvPicPr>
        <p:blipFill>
          <a:blip r:embed="rId3"/>
          <a:srcRect/>
          <a:stretch>
            <a:fillRect/>
          </a:stretch>
        </p:blipFill>
        <p:spPr bwMode="auto">
          <a:xfrm>
            <a:off x="7812088" y="19050"/>
            <a:ext cx="1312862" cy="1463675"/>
          </a:xfrm>
          <a:prstGeom prst="rect">
            <a:avLst/>
          </a:prstGeom>
          <a:noFill/>
          <a:ln w="9525">
            <a:noFill/>
            <a:miter lim="800000"/>
            <a:headEnd/>
            <a:tailEnd/>
          </a:ln>
        </p:spPr>
      </p:pic>
      <p:grpSp>
        <p:nvGrpSpPr>
          <p:cNvPr id="12" name="Grup 11"/>
          <p:cNvGrpSpPr/>
          <p:nvPr/>
        </p:nvGrpSpPr>
        <p:grpSpPr>
          <a:xfrm>
            <a:off x="1961877" y="6237312"/>
            <a:ext cx="5256757" cy="391319"/>
            <a:chOff x="1187450" y="5895975"/>
            <a:chExt cx="6913563" cy="876300"/>
          </a:xfrm>
        </p:grpSpPr>
        <p:pic>
          <p:nvPicPr>
            <p:cNvPr id="13" name="Picture 3" descr="C:\Users\User\Desktop\belgeler\14. students learning\kick-off\MEBlogo_2.jpg"/>
            <p:cNvPicPr>
              <a:picLocks noChangeAspect="1" noChangeArrowheads="1"/>
            </p:cNvPicPr>
            <p:nvPr/>
          </p:nvPicPr>
          <p:blipFill>
            <a:blip r:embed="rId4"/>
            <a:srcRect/>
            <a:stretch>
              <a:fillRect/>
            </a:stretch>
          </p:blipFill>
          <p:spPr bwMode="auto">
            <a:xfrm>
              <a:off x="7235825" y="5907088"/>
              <a:ext cx="865188" cy="855662"/>
            </a:xfrm>
            <a:prstGeom prst="rect">
              <a:avLst/>
            </a:prstGeom>
            <a:noFill/>
            <a:ln w="9525">
              <a:noFill/>
              <a:miter lim="800000"/>
              <a:headEnd/>
              <a:tailEnd/>
            </a:ln>
          </p:spPr>
        </p:pic>
        <p:pic>
          <p:nvPicPr>
            <p:cNvPr id="14" name="Picture 16"/>
            <p:cNvPicPr>
              <a:picLocks noChangeAspect="1"/>
            </p:cNvPicPr>
            <p:nvPr/>
          </p:nvPicPr>
          <p:blipFill>
            <a:blip r:embed="rId5"/>
            <a:srcRect/>
            <a:stretch>
              <a:fillRect/>
            </a:stretch>
          </p:blipFill>
          <p:spPr bwMode="auto">
            <a:xfrm>
              <a:off x="1187450" y="5895975"/>
              <a:ext cx="882650" cy="876300"/>
            </a:xfrm>
            <a:prstGeom prst="rect">
              <a:avLst/>
            </a:prstGeom>
            <a:noFill/>
            <a:ln w="9525">
              <a:noFill/>
              <a:miter lim="800000"/>
              <a:headEnd/>
              <a:tailEnd/>
            </a:ln>
          </p:spPr>
        </p:pic>
        <p:pic>
          <p:nvPicPr>
            <p:cNvPr id="15" name="Picture 6" descr="LOGO Eptisa_Muhendislik NEW.jpg"/>
            <p:cNvPicPr>
              <a:picLocks noChangeArrowheads="1"/>
            </p:cNvPicPr>
            <p:nvPr/>
          </p:nvPicPr>
          <p:blipFill>
            <a:blip r:embed="rId6"/>
            <a:srcRect/>
            <a:stretch>
              <a:fillRect/>
            </a:stretch>
          </p:blipFill>
          <p:spPr bwMode="auto">
            <a:xfrm>
              <a:off x="3856038" y="6092825"/>
              <a:ext cx="1508125" cy="576263"/>
            </a:xfrm>
            <a:prstGeom prst="rect">
              <a:avLst/>
            </a:prstGeom>
            <a:noFill/>
            <a:ln w="9525">
              <a:noFill/>
              <a:miter lim="800000"/>
              <a:headEnd/>
              <a:tailEnd/>
            </a:ln>
          </p:spPr>
        </p:pic>
      </p:grpSp>
      <p:pic>
        <p:nvPicPr>
          <p:cNvPr id="11266" name="Picture 2" descr="C:\Users\vahitcanbolat\Desktop\Project Slider Show\LOGO 2\ab_karakter_resim_yarismasi01-0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6230" y="3746475"/>
            <a:ext cx="1478720" cy="215091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3581</TotalTime>
  <Words>888</Words>
  <Application>Microsoft Office PowerPoint</Application>
  <PresentationFormat>Ekran Gösterisi (4:3)</PresentationFormat>
  <Paragraphs>223</Paragraphs>
  <Slides>25</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Arial Narrow</vt:lpstr>
      <vt:lpstr>Calibri</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gonca</dc:creator>
  <cp:lastModifiedBy>win</cp:lastModifiedBy>
  <cp:revision>438</cp:revision>
  <cp:lastPrinted>2015-01-06T10:31:46Z</cp:lastPrinted>
  <dcterms:created xsi:type="dcterms:W3CDTF">2014-05-06T06:01:25Z</dcterms:created>
  <dcterms:modified xsi:type="dcterms:W3CDTF">2015-11-29T13:42:34Z</dcterms:modified>
</cp:coreProperties>
</file>