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56" r:id="rId2"/>
    <p:sldId id="425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58" r:id="rId35"/>
    <p:sldId id="459" r:id="rId36"/>
    <p:sldId id="460" r:id="rId37"/>
  </p:sldIdLst>
  <p:sldSz cx="9144000" cy="6858000" type="screen4x3"/>
  <p:notesSz cx="6805613" cy="99393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246" autoAdjust="0"/>
  </p:normalViewPr>
  <p:slideViewPr>
    <p:cSldViewPr>
      <p:cViewPr>
        <p:scale>
          <a:sx n="76" d="100"/>
          <a:sy n="76" d="100"/>
        </p:scale>
        <p:origin x="-132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4AB17-F739-4871-8D44-2249A70C324D}" type="datetimeFigureOut">
              <a:rPr lang="en-GB" smtClean="0"/>
              <a:pPr/>
              <a:t>22/12/2016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F9C48-09F5-4F2D-81D4-2054EEB976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732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E156C-3ECE-4CEB-976B-BEBAF55B9411}" type="datetimeFigureOut">
              <a:rPr lang="en-GB" smtClean="0"/>
              <a:pPr/>
              <a:t>22/12/2016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1FD09-0879-4C5A-8A92-E2D95A36AD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71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B7D1-D047-42A5-9056-21DC7CAF2A61}" type="datetime1">
              <a:rPr lang="tr-TR" smtClean="0"/>
              <a:t>22.12.2016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419435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8945-BC98-4DD9-B311-04EE01A96F78}" type="datetime1">
              <a:rPr lang="tr-TR" smtClean="0"/>
              <a:t>22.12.2016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41349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E584-EFA1-4195-A83E-AF851A9DDF97}" type="datetime1">
              <a:rPr lang="tr-TR" smtClean="0"/>
              <a:t>22.12.2016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03665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C39B-A255-4739-97CD-F809C93C6931}" type="datetime1">
              <a:rPr lang="tr-TR" smtClean="0"/>
              <a:t>22.12.2016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98757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D63E-C3DA-4FDE-9D7F-A62F3A88A3D4}" type="datetime1">
              <a:rPr lang="tr-TR" smtClean="0"/>
              <a:t>22.12.2016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60262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933A-7D77-4CE4-B5FE-5CE469A6AD05}" type="datetime1">
              <a:rPr lang="tr-TR" smtClean="0"/>
              <a:t>22.12.2016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356807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0E35-4E7C-4C5F-9D61-1BB371585A7F}" type="datetime1">
              <a:rPr lang="tr-TR" smtClean="0"/>
              <a:t>22.12.2016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4401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E9AD-FF3C-4F1E-9B5D-6426BF4B0009}" type="datetime1">
              <a:rPr lang="tr-TR" smtClean="0"/>
              <a:t>22.12.2016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872007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ED1C-2F01-49FB-AC75-9EC57310B354}" type="datetime1">
              <a:rPr lang="tr-TR" smtClean="0"/>
              <a:t>22.12.2016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70614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F455-9110-4CB2-ADCD-45A3009ECC39}" type="datetime1">
              <a:rPr lang="tr-TR" smtClean="0"/>
              <a:t>22.12.2016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08105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F623-7253-4AE6-899A-AC913C966DEF}" type="datetime1">
              <a:rPr lang="tr-TR" smtClean="0"/>
              <a:t>22.12.2016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7938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782BA-D505-40C8-964D-A10403F86AAE}" type="datetime1">
              <a:rPr lang="tr-TR" smtClean="0"/>
              <a:t>22.12.2016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470D8-C585-458D-9E23-82C2F2C91B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9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1"/>
            <a:ext cx="9180514" cy="1479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schemeClr val="bg1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schemeClr val="bg1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schemeClr val="bg1"/>
              </a:solidFill>
            </a:endParaRPr>
          </a:p>
          <a:p>
            <a:pPr algn="ctr" eaLnBrk="1" hangingPunct="1"/>
            <a:endParaRPr lang="tr-TR" altLang="tr-TR" sz="1800" dirty="0">
              <a:solidFill>
                <a:schemeClr val="bg1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schemeClr val="bg1"/>
              </a:solidFill>
            </a:endParaRPr>
          </a:p>
          <a:p>
            <a:pPr eaLnBrk="1" hangingPunct="1"/>
            <a:endParaRPr lang="tr-TR" altLang="tr-TR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User\Desktop\belgeler\14. students learning\kick-off\MEBlogo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626" y="5892800"/>
            <a:ext cx="864096" cy="8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66681"/>
            <a:ext cx="1351910" cy="96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4318" y="1692414"/>
            <a:ext cx="879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AVRUPA BİRLİĞİNİN KURUMSAL YAPISI VE </a:t>
            </a:r>
            <a:r>
              <a:rPr lang="tr-TR" sz="3200" b="1" dirty="0" smtClean="0"/>
              <a:t>İŞLEYİŞİ</a:t>
            </a:r>
          </a:p>
          <a:p>
            <a:pPr algn="ctr"/>
            <a:r>
              <a:rPr lang="tr-TR" altLang="tr-TR" sz="3200" b="1" dirty="0" smtClean="0">
                <a:solidFill>
                  <a:srgbClr val="C00000"/>
                </a:solidFill>
              </a:rPr>
              <a:t>Prof. Dr. </a:t>
            </a:r>
            <a:r>
              <a:rPr lang="tr-TR" altLang="tr-TR" sz="3200" b="1" smtClean="0">
                <a:solidFill>
                  <a:srgbClr val="C00000"/>
                </a:solidFill>
              </a:rPr>
              <a:t>Sanem Baykal</a:t>
            </a:r>
            <a:endParaRPr lang="en-GB" altLang="tr-TR" sz="3200" b="1" dirty="0">
              <a:solidFill>
                <a:srgbClr val="C00000"/>
              </a:solidFill>
            </a:endParaRPr>
          </a:p>
        </p:txBody>
      </p:sp>
      <p:pic>
        <p:nvPicPr>
          <p:cNvPr id="15" name="Picture 6" descr="LOGO Eptisa_Muhendislik NEW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62" y="6172191"/>
            <a:ext cx="150798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63684" y="5578788"/>
            <a:ext cx="293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25 Nisan 2016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43696" y="983878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dirty="0"/>
              <a:t>Bu Proje Avrupa Birliği ve Türkiye Cumhuriyeti tarafından ortaklaşa finanse edilmektedir</a:t>
            </a:r>
            <a:endParaRPr lang="en-GB" sz="9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26" y="-894"/>
            <a:ext cx="1346628" cy="1586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04525"/>
            <a:ext cx="2951844" cy="1960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" y="3029991"/>
            <a:ext cx="2835923" cy="1839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81" y="3070226"/>
            <a:ext cx="3021745" cy="1870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562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817281" y="470333"/>
            <a:ext cx="3290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2"/>
                </a:solidFill>
              </a:rPr>
              <a:t>SİYASİ GRUPLAR</a:t>
            </a:r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273072" y="1509713"/>
            <a:ext cx="4572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Siyasi Görüşlere Göre Grup Oluşturma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Mayıs 2014 Seçimleri İtibariyle Faaliyet Gösteren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8 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Siyasi Grup ve Bağımsızlar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Avrupa Parlamentosunda siyasi grup kurmak için asgari 25 parlamentere gereksinim vardır. Ayrıca her grupta üye devletlerin en az dörtte birinin de temsili gerekmektedir. </a:t>
            </a: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7028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817279" y="470333"/>
            <a:ext cx="3290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tx2"/>
                </a:solidFill>
              </a:rPr>
              <a:t>SİYASİ GRUPLAR</a:t>
            </a:r>
          </a:p>
          <a:p>
            <a:pPr algn="ctr"/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76441" y="173955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Avrupa Halkları Partisi </a:t>
            </a:r>
            <a:endParaRPr kumimoji="0" lang="tr-TR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000" b="1" kern="0" dirty="0">
                <a:solidFill>
                  <a:prstClr val="black"/>
                </a:solidFill>
              </a:rPr>
              <a:t>A</a:t>
            </a:r>
            <a:r>
              <a:rPr kumimoji="0" lang="tr-T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vrupa</a:t>
            </a: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Sosyalistleri ve Demokratları İttifakı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 </a:t>
            </a:r>
          </a:p>
          <a:p>
            <a:pPr marL="342900" marR="0" lvl="0" indent="-342900" defTabSz="91440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Avrupa Muhafazakarları ve Reformistleri Grubu</a:t>
            </a:r>
            <a:endParaRPr kumimoji="0" lang="tr-TR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</a:endParaRPr>
          </a:p>
          <a:p>
            <a:pPr marL="342900" marR="0" lvl="0" indent="-342900" defTabSz="91440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Liberal ve Demokratlar İttifakı Grubu</a:t>
            </a:r>
          </a:p>
          <a:p>
            <a:pPr marL="342900" marR="0" lvl="0" indent="-342900" defTabSz="91440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Avrupa Birleşik Solu-Kuzey (</a:t>
            </a:r>
            <a:r>
              <a:rPr kumimoji="0" lang="tr-T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Nordik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Yeşiller </a:t>
            </a:r>
            <a:r>
              <a:rPr kumimoji="0" lang="tr-T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Konfederal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Grubu</a:t>
            </a:r>
          </a:p>
          <a:p>
            <a:pPr marL="342900" marR="0" lvl="0" indent="-342900" defTabSz="91440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Yeşiller/Avrupa Serbest İttifakı Grubu</a:t>
            </a:r>
          </a:p>
          <a:p>
            <a:pPr marL="342900" marR="0" lvl="0" indent="-342900" defTabSz="91440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Avrupa Özgürlük ve Doğrudan Demokrasi Grubu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 </a:t>
            </a:r>
            <a:endParaRPr kumimoji="0" lang="tr-TR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</a:endParaRPr>
          </a:p>
          <a:p>
            <a:pPr marL="342900" marR="0" lvl="0" indent="-342900" defTabSz="91440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0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Vatanlar Avrupası Grubu</a:t>
            </a:r>
            <a:endParaRPr kumimoji="0" lang="tr-TR" sz="20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</a:endParaRPr>
          </a:p>
          <a:p>
            <a:pPr marL="342900" marR="0" lvl="0" indent="-342900" defTabSz="91440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Bağımsızlar</a:t>
            </a:r>
          </a:p>
        </p:txBody>
      </p:sp>
    </p:spTree>
    <p:extLst>
      <p:ext uri="{BB962C8B-B14F-4D97-AF65-F5344CB8AC3E}">
        <p14:creationId xmlns:p14="http://schemas.microsoft.com/office/powerpoint/2010/main" val="2707465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1738254" y="471351"/>
            <a:ext cx="5604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tx2"/>
                </a:solidFill>
              </a:rPr>
              <a:t>Parlamentonun Yapısı ve İşleyişi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285008" y="183110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Üye Devletler ve Diğer Birlik Kurumlarından Bağımsızlık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Genel Kurul ve Komiteler Çerçevesinde  </a:t>
            </a: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Yapılaşma 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Bir 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Başkan, 14 Başkan Yardımcısı, 6 İdare Amiri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Kendi İç Tüzüğünü Hazırlama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Sekretarya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 üyesi ülkelerinin tüm dillerinde ve 3 Ayrı Merkezde Faaliyet Gösterme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Genel Kurul: Strazburg, Komiteler ve Siyasi Gruplar: Brüksel, Sekretarya: Lüksemburg</a:t>
            </a:r>
          </a:p>
        </p:txBody>
      </p:sp>
    </p:spTree>
    <p:extLst>
      <p:ext uri="{BB962C8B-B14F-4D97-AF65-F5344CB8AC3E}">
        <p14:creationId xmlns:p14="http://schemas.microsoft.com/office/powerpoint/2010/main" val="856947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1863305" y="470333"/>
            <a:ext cx="519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tx2"/>
                </a:solidFill>
              </a:rPr>
              <a:t>Parlamentonun Görev ve Yetkileri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280568" y="1516569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Ortak Yasama Organı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Karar Alma Süreçlerine İştirak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Bütçenin Hazırlanması ve Kabulüne İştirak/Bütçenin ve Komisyonun İbrası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Demokratik Denetim Yetkileri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Uluslararası Anlaşmaların Onaylanması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Diğer Faaliyetlere İştirak</a:t>
            </a:r>
          </a:p>
        </p:txBody>
      </p:sp>
    </p:spTree>
    <p:extLst>
      <p:ext uri="{BB962C8B-B14F-4D97-AF65-F5344CB8AC3E}">
        <p14:creationId xmlns:p14="http://schemas.microsoft.com/office/powerpoint/2010/main" val="3935156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544481" y="470333"/>
            <a:ext cx="383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tx2"/>
                </a:solidFill>
              </a:rPr>
              <a:t>AVRUPA KOMİSYONU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278008" y="1628041"/>
            <a:ext cx="4572000" cy="38841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</a:rPr>
              <a:t>Komisyonun İşlevleri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Bütünleşmenin Genel Çıkarlarının Temsilcisi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Yürütme Organı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Bütünleşmenin Motoru: Karar Alma/Yasama Sürecini Başlatma Yetkisi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İdari Denetim Organı</a:t>
            </a:r>
          </a:p>
        </p:txBody>
      </p:sp>
    </p:spTree>
    <p:extLst>
      <p:ext uri="{BB962C8B-B14F-4D97-AF65-F5344CB8AC3E}">
        <p14:creationId xmlns:p14="http://schemas.microsoft.com/office/powerpoint/2010/main" val="3633702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1988291" y="411293"/>
            <a:ext cx="5104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tx2"/>
                </a:solidFill>
              </a:rPr>
              <a:t>Avrupa Komisyonunun Yapısı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254528" y="153149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28 Üye: Her Üye Devletten Bir Komiser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Beş Yıllık Görev Süresi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Üye  Devletler (Zirve) ve Parlamento Tarafından Atanma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Bağımsızlık ve Tarafsızlık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Parlamento tarafından güvensizlik oyuyla heyet halinde görevden alınabilme</a:t>
            </a:r>
          </a:p>
        </p:txBody>
      </p:sp>
    </p:spTree>
    <p:extLst>
      <p:ext uri="{BB962C8B-B14F-4D97-AF65-F5344CB8AC3E}">
        <p14:creationId xmlns:p14="http://schemas.microsoft.com/office/powerpoint/2010/main" val="3491433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051720" y="513946"/>
            <a:ext cx="5729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tx2"/>
                </a:solidFill>
              </a:rPr>
              <a:t>Avrupa Komisyonunun </a:t>
            </a:r>
            <a:r>
              <a:rPr lang="tr-TR" sz="3600" b="1" dirty="0" smtClean="0">
                <a:solidFill>
                  <a:schemeClr val="tx2"/>
                </a:solidFill>
              </a:rPr>
              <a:t>Yapısı</a:t>
            </a:r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320816" y="155193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Komiserler Arasında Görev Bölüşümü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Komisyon Başkanının Rolü ve Yetkisi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Karar Alma Yöntemi: Uzlaşı-gerektiğinde oylamaya gidilmesi ve basit çoğunluk ile karar alma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Ortak Sorumluluk Esası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Alt Birimler</a:t>
            </a:r>
          </a:p>
        </p:txBody>
      </p:sp>
    </p:spTree>
    <p:extLst>
      <p:ext uri="{BB962C8B-B14F-4D97-AF65-F5344CB8AC3E}">
        <p14:creationId xmlns:p14="http://schemas.microsoft.com/office/powerpoint/2010/main" val="3365084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160560" y="493247"/>
            <a:ext cx="5764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tx2"/>
                </a:solidFill>
              </a:rPr>
              <a:t>AVRUPA KOMİSYONUNUN ATANMASI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60560" y="1556866"/>
            <a:ext cx="4572000" cy="53491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KOMİSYON BAŞKANIN</a:t>
            </a: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ATANMA YÖNTEMİ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ZİRVE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TARAFINDAN NİTELİKLİ </a:t>
            </a: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ÇOĞUNLUKLA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AVRUPA PARLAMENTOSU SEÇİMİNDEKİ SİYASİ EĞİLİMLER DİKKATE ALINARAK BELİRLENECEK ADAYIN PARLAMENTOYA SUNULMASI VE PARLAMENTO TARAFINDAN </a:t>
            </a: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«SEÇİLMESİ»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80011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123728" y="509780"/>
            <a:ext cx="57641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/>
                </a:solidFill>
              </a:rPr>
              <a:t>AVRUPA KOMİSYONUNUN ATANMASI</a:t>
            </a:r>
          </a:p>
          <a:p>
            <a:pPr algn="ctr"/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83440" y="1492720"/>
            <a:ext cx="4572000" cy="52198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KOMİSYON ÜYELERİNİN ATANMA YÖNTEMİ</a:t>
            </a: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ÜYE DEVLETLERİN GÖSTERECEĞİ ADAYLARIN, ZİRVE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TARAFINDAN NİTELİKLİ </a:t>
            </a: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ÇOĞUNLUKLA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VE KOMİSYON BAŞKANININ</a:t>
            </a: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 </a:t>
            </a: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MUTABAKATIYLA BELİRLENMESİ VE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KOMİSYONUN HEYET HALİNDE PARLAMENTO ONAYINA </a:t>
            </a: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(GÜVENOYUNA)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SUNULARAK ATANMASI</a:t>
            </a:r>
          </a:p>
        </p:txBody>
      </p:sp>
    </p:spTree>
    <p:extLst>
      <p:ext uri="{BB962C8B-B14F-4D97-AF65-F5344CB8AC3E}">
        <p14:creationId xmlns:p14="http://schemas.microsoft.com/office/powerpoint/2010/main" val="609074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1752477" y="470333"/>
            <a:ext cx="5348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Avrupa Birliği </a:t>
            </a:r>
            <a:r>
              <a:rPr lang="tr-TR" sz="2800" b="1" dirty="0" smtClean="0"/>
              <a:t>Dışişleri </a:t>
            </a:r>
            <a:r>
              <a:rPr lang="tr-TR" sz="2800" b="1" dirty="0"/>
              <a:t>ve Güvenlik </a:t>
            </a:r>
            <a:endParaRPr lang="tr-TR" sz="2800" b="1" dirty="0" smtClean="0"/>
          </a:p>
          <a:p>
            <a:pPr algn="ctr"/>
            <a:r>
              <a:rPr lang="tr-TR" sz="2800" b="1" dirty="0" smtClean="0"/>
              <a:t>Politikası Yüksek </a:t>
            </a:r>
            <a:r>
              <a:rPr lang="tr-TR" sz="2800" b="1" dirty="0"/>
              <a:t>Temsilcisi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40734" y="1498309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ZİRVE’DE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NİTELİKLİ 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ÇOĞUNLUKLA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AVRUPA KOMİSYONU BAŞKANININ DA 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MUTABAKATI ÇERÇEVESİNDE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BİR AB DIŞİŞLERİ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VE GÜVENLİK POLİTİKASI YÜKSEK TEMSİLCİSİ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ATA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MASI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YÜKSEK TEMSİLCİNİN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ODGP’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NİN YÜRÜTÜLMESİNDEN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SORUMLU OLMASI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YÜKSEK TEMSİLCİNİN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KOMİSYON BAŞKAN YARDIMCISI STATÜSÜNDE OLMASI</a:t>
            </a:r>
          </a:p>
        </p:txBody>
      </p:sp>
    </p:spTree>
    <p:extLst>
      <p:ext uri="{BB962C8B-B14F-4D97-AF65-F5344CB8AC3E}">
        <p14:creationId xmlns:p14="http://schemas.microsoft.com/office/powerpoint/2010/main" val="1461691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051720" y="562666"/>
            <a:ext cx="579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2"/>
                </a:solidFill>
              </a:rPr>
              <a:t>AB’nin </a:t>
            </a:r>
            <a:r>
              <a:rPr lang="tr-TR" sz="2400" b="1" dirty="0">
                <a:solidFill>
                  <a:schemeClr val="tx2"/>
                </a:solidFill>
              </a:rPr>
              <a:t>Kurumları (AB Antlaşması </a:t>
            </a:r>
            <a:r>
              <a:rPr lang="tr-TR" sz="2400" b="1" dirty="0" smtClean="0">
                <a:solidFill>
                  <a:schemeClr val="tx2"/>
                </a:solidFill>
              </a:rPr>
              <a:t>madde 13)</a:t>
            </a:r>
            <a:endParaRPr lang="tr-TR" sz="24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2" y="1772816"/>
            <a:ext cx="8162925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18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1619672" y="470333"/>
            <a:ext cx="6476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Komisyonun </a:t>
            </a:r>
            <a:r>
              <a:rPr lang="tr-TR" sz="2800" b="1" dirty="0"/>
              <a:t>Görev ve Yetkileri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60560" y="158699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Birlik Politika ve Düzenlemelerinin Yürütülmesini Gözetmek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Birlik Hukukunun Uygulanmasını Gözetmek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Karar/Yasama Önerilerini Hazırlamak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Uluslararası Anlaşmaları Müzakere Etmek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Bütçenin ve Birlik Fonlarının Uygulanması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Birlik Faaliyetleri Hakkında Genel Rapor Hazırlamak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Diğer Faaliyetlere İştirak</a:t>
            </a:r>
          </a:p>
        </p:txBody>
      </p:sp>
    </p:spTree>
    <p:extLst>
      <p:ext uri="{BB962C8B-B14F-4D97-AF65-F5344CB8AC3E}">
        <p14:creationId xmlns:p14="http://schemas.microsoft.com/office/powerpoint/2010/main" val="2639739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160560" y="501111"/>
            <a:ext cx="5729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/>
              <a:t>Avrupa Birliği (Bakanlar) </a:t>
            </a:r>
            <a:r>
              <a:rPr lang="tr-TR" sz="3200" b="1" dirty="0" smtClean="0"/>
              <a:t>Konseyi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60560" y="1772816"/>
            <a:ext cx="4572000" cy="38841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</a:rPr>
              <a:t>Konseyin İşlevleri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Üye Devlet Çıkarlarının Temsilcisi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Nihai Karar Organı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Politika Belirleyici Organ (Zirve ile birlikte)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Dış Politika Alanında Zirve ile Birlikte Karar Organı</a:t>
            </a:r>
            <a:endParaRPr kumimoji="0" lang="tr-TR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5013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051720" y="462469"/>
            <a:ext cx="5527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/>
              <a:t>AB (Bakanlar) Konseyinin Yapısı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051720" y="149272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28 Üye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Her Üye Devletten Bakan Düzeyinde Bir Temsilci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 Ayda Bir Değişen, 3’er Üye Devletten Oluşan Takımlar Halinde Yürütülen Dönem Başkanlığı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Dışişleri Konseyine Birlik Dışişleri ve Güvenlik Politikası Yüksek Temsilcisinin Başkanlık Etmesi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Tartışılacak Konuya Göre Farklılık Gösteren Kompozisyon</a:t>
            </a:r>
          </a:p>
        </p:txBody>
      </p:sp>
    </p:spTree>
    <p:extLst>
      <p:ext uri="{BB962C8B-B14F-4D97-AF65-F5344CB8AC3E}">
        <p14:creationId xmlns:p14="http://schemas.microsoft.com/office/powerpoint/2010/main" val="3031886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1625103" y="431691"/>
            <a:ext cx="6733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2"/>
                </a:solidFill>
              </a:rPr>
              <a:t> </a:t>
            </a:r>
            <a:r>
              <a:rPr lang="tr-TR" sz="2800" b="1" dirty="0" smtClean="0">
                <a:solidFill>
                  <a:schemeClr val="tx2"/>
                </a:solidFill>
              </a:rPr>
              <a:t>AB (Bakanlar</a:t>
            </a:r>
            <a:r>
              <a:rPr lang="tr-TR" sz="2800" b="1" dirty="0">
                <a:solidFill>
                  <a:schemeClr val="tx2"/>
                </a:solidFill>
              </a:rPr>
              <a:t>) Konseyinin Görev ve </a:t>
            </a:r>
            <a:r>
              <a:rPr lang="tr-TR" sz="2800" b="1" dirty="0" smtClean="0">
                <a:solidFill>
                  <a:schemeClr val="tx2"/>
                </a:solidFill>
              </a:rPr>
              <a:t>Yetkileri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60560" y="1733398"/>
            <a:ext cx="4572000" cy="3797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Nihai ve Bağlayıcı Karar Alma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Parlamento ile Birlikte Yasama Organı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Ekonomi Politikalarının Koordinasyonu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Uluslararası Anlaşmaların Bağıtlanması</a:t>
            </a:r>
          </a:p>
        </p:txBody>
      </p:sp>
    </p:spTree>
    <p:extLst>
      <p:ext uri="{BB962C8B-B14F-4D97-AF65-F5344CB8AC3E}">
        <p14:creationId xmlns:p14="http://schemas.microsoft.com/office/powerpoint/2010/main" val="1002933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1691680" y="616875"/>
            <a:ext cx="6358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Konseyde Karar Alma/Oylama Yöntemleri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286000" y="252105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Oybirliği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Oy Çokluğu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Nitelikli Çoğunluk (Genel Oylama Yöntemi)</a:t>
            </a:r>
          </a:p>
        </p:txBody>
      </p:sp>
    </p:spTree>
    <p:extLst>
      <p:ext uri="{BB962C8B-B14F-4D97-AF65-F5344CB8AC3E}">
        <p14:creationId xmlns:p14="http://schemas.microsoft.com/office/powerpoint/2010/main" val="517942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406082" y="470333"/>
            <a:ext cx="4112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tx2"/>
                </a:solidFill>
              </a:rPr>
              <a:t>Nitelikli Çoğunluk Yöntemi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428424" y="1121981"/>
            <a:ext cx="4572000" cy="5743111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2014 Kasımından başlamak üzere ağırlıklı oy oranları yerine yeni nitelikli çoğunluk sistemi uygulanmaktadır. Karar alınabilmesi için lehte oyların en az on beş üye devleti içerecek şekilde Üye Devletlerin %55’inden gelmesi ve bu oyların Birlik toplam nüfusunun %65’ini karşılaması gerekmektedir. Yeni sistemde nüfusu fazla olan ülkelerin ağırlığının artması söz konusu olacaktır. Bunu dengelemek için engelleyici azınlık uygulaması getirilmiştir (nüfus kriterini karşılamak üzere en az 4 üye devlet). </a:t>
            </a:r>
          </a:p>
        </p:txBody>
      </p:sp>
    </p:spTree>
    <p:extLst>
      <p:ext uri="{BB962C8B-B14F-4D97-AF65-F5344CB8AC3E}">
        <p14:creationId xmlns:p14="http://schemas.microsoft.com/office/powerpoint/2010/main" val="3690806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219710" y="470333"/>
            <a:ext cx="4485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/>
              <a:t>Avrupa Birliği Hükümet ve Devlet </a:t>
            </a:r>
            <a:endParaRPr lang="tr-TR" sz="2400" b="1" dirty="0" smtClean="0"/>
          </a:p>
          <a:p>
            <a:pPr algn="ctr"/>
            <a:r>
              <a:rPr lang="tr-TR" sz="2400" b="1" dirty="0" smtClean="0"/>
              <a:t>Başkanları </a:t>
            </a:r>
            <a:r>
              <a:rPr lang="tr-TR" sz="2400" b="1" dirty="0"/>
              <a:t>Zirvesi: AB Zirvesi</a:t>
            </a:r>
            <a:endParaRPr lang="tr-TR" sz="24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286000" y="158784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000" b="1" dirty="0"/>
              <a:t>Üye Devletlerin Devlet ve Hükümet Başkanlarının Düzenli Toplantısı (Zirve Başkanının, Komisyon Başkanının ve Dışişleri ve Güvenlik Politikası Yüksek Temsilcisinin de </a:t>
            </a:r>
            <a:r>
              <a:rPr lang="tr-TR" sz="2000" b="1" dirty="0" smtClean="0"/>
              <a:t>katılımıyla)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 smtClean="0"/>
              <a:t>Yılda </a:t>
            </a:r>
            <a:r>
              <a:rPr lang="tr-TR" sz="2000" b="1" dirty="0"/>
              <a:t>Dört Defa Brüksel’de </a:t>
            </a:r>
            <a:r>
              <a:rPr lang="tr-TR" sz="2000" b="1" dirty="0" smtClean="0"/>
              <a:t>Toplantı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 smtClean="0"/>
              <a:t>En </a:t>
            </a:r>
            <a:r>
              <a:rPr lang="tr-TR" sz="2000" b="1" dirty="0"/>
              <a:t>Üst Düzeyde Siyasi Müzakere ve Pazarlık </a:t>
            </a:r>
            <a:r>
              <a:rPr lang="tr-TR" sz="2000" b="1" dirty="0" smtClean="0"/>
              <a:t>Platformu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 smtClean="0"/>
              <a:t>Birliğin </a:t>
            </a:r>
            <a:r>
              <a:rPr lang="tr-TR" sz="2000" b="1" dirty="0"/>
              <a:t>Gelişmesi İçin Gerekli Motivasyonu Sağlamak ve Genel Siyasi Yönelimleri </a:t>
            </a:r>
            <a:r>
              <a:rPr lang="tr-TR" sz="2000" b="1" dirty="0" smtClean="0"/>
              <a:t>Belirlemek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b="1" dirty="0" smtClean="0"/>
              <a:t>Siyasi </a:t>
            </a:r>
            <a:r>
              <a:rPr lang="tr-TR" sz="2000" b="1" dirty="0"/>
              <a:t>Bütünleşmenin, özellikle Dış Politika Alanında, Karar Organı</a:t>
            </a:r>
          </a:p>
        </p:txBody>
      </p:sp>
    </p:spTree>
    <p:extLst>
      <p:ext uri="{BB962C8B-B14F-4D97-AF65-F5344CB8AC3E}">
        <p14:creationId xmlns:p14="http://schemas.microsoft.com/office/powerpoint/2010/main" val="3117516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913238" y="471351"/>
            <a:ext cx="3098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2"/>
                </a:solidFill>
              </a:rPr>
              <a:t>ZİRVE BAŞKANI</a:t>
            </a:r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176440" y="158699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itchFamily="34" charset="0"/>
              <a:buChar char="•"/>
              <a:defRPr/>
            </a:pPr>
            <a:r>
              <a:rPr lang="tr-TR" sz="2000" b="1" kern="0" dirty="0">
                <a:solidFill>
                  <a:prstClr val="black"/>
                </a:solidFill>
              </a:rPr>
              <a:t>ZİRVEDE </a:t>
            </a:r>
            <a:r>
              <a:rPr lang="en-US" sz="2000" b="1" kern="0" dirty="0">
                <a:solidFill>
                  <a:prstClr val="black"/>
                </a:solidFill>
              </a:rPr>
              <a:t>DÖNEM BAŞKANLIĞI UYGULAMASI YERİNE </a:t>
            </a:r>
            <a:r>
              <a:rPr lang="tr-TR" sz="2000" b="1" kern="0" dirty="0">
                <a:solidFill>
                  <a:prstClr val="black"/>
                </a:solidFill>
              </a:rPr>
              <a:t>ZİRVE </a:t>
            </a:r>
            <a:r>
              <a:rPr lang="en-US" sz="2000" b="1" kern="0" dirty="0">
                <a:solidFill>
                  <a:prstClr val="black"/>
                </a:solidFill>
              </a:rPr>
              <a:t>BAŞKANLIĞI UYGULAMASINA GEÇİŞ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prstClr val="black"/>
                </a:solidFill>
              </a:rPr>
              <a:t>ZİRVELERİ VE GÜNDEMİ HAZIRLAMAK, BİRLİĞİ TEMSİL ETMEK VE ARABULUCULUK İŞLEVİNİ YERİNE GETİRMEK ÜZERE BİR BAŞKANLIK MAKAMI TESİSİ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prstClr val="black"/>
                </a:solidFill>
              </a:rPr>
              <a:t>İKİ BUÇUK YILLIK, EN FAZLA BİR DEFA YENİLENEBİLECEK GÖREV SÜRESİ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tr-TR" sz="2000" b="1" kern="0" dirty="0">
                <a:solidFill>
                  <a:prstClr val="black"/>
                </a:solidFill>
              </a:rPr>
              <a:t>ZİRVE </a:t>
            </a:r>
            <a:r>
              <a:rPr lang="en-US" sz="2000" b="1" kern="0" dirty="0">
                <a:solidFill>
                  <a:prstClr val="black"/>
                </a:solidFill>
              </a:rPr>
              <a:t>TARAFINDAN NİTELİKLİ </a:t>
            </a:r>
            <a:r>
              <a:rPr lang="tr-TR" sz="2000" b="1" kern="0" dirty="0">
                <a:solidFill>
                  <a:prstClr val="black"/>
                </a:solidFill>
              </a:rPr>
              <a:t>ÇOĞUNLUKLA </a:t>
            </a:r>
            <a:r>
              <a:rPr lang="en-US" sz="2000" b="1" kern="0" dirty="0">
                <a:solidFill>
                  <a:prstClr val="black"/>
                </a:solidFill>
              </a:rPr>
              <a:t>ATANMA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en-US" sz="2000" b="1" kern="0" dirty="0">
                <a:solidFill>
                  <a:prstClr val="black"/>
                </a:solidFill>
              </a:rPr>
              <a:t>HERHANGİ BİR ULUSAL GÖREVİ YERİNE GETİRİYOR OLMAMA ŞARTI</a:t>
            </a:r>
            <a:endParaRPr lang="en-US" sz="20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94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160560" y="483466"/>
            <a:ext cx="543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Avrupa </a:t>
            </a:r>
            <a:r>
              <a:rPr lang="tr-TR" sz="2800" b="1" dirty="0"/>
              <a:t>Birliği Adalet Divanı </a:t>
            </a:r>
            <a:r>
              <a:rPr lang="tr-TR" sz="2800" b="1" dirty="0" smtClean="0"/>
              <a:t>(ABAD)</a:t>
            </a:r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411760" y="1509713"/>
            <a:ext cx="44462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</a:rPr>
              <a:t>Divanın İşlevleri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Hukuka Dayalı Bütünleşme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Uluslarüstü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Nitelik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Birlik Hukukunun Yorumlanmasında ve Uygulanmasında Hukuka Saygıyı Sağlamak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Ulusal Hukuk Düzenleri ile AB Hukuk Düzeni Arasındaki İlişkilerin Düzenlenmesi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Hukuki Denetim İşlevi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Yorum İşlevi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İhtilaf Çözme İşlevi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Hukuk Yaratma ve Boşluk Doldurma İşlevi</a:t>
            </a:r>
            <a:endParaRPr kumimoji="0" lang="tr-T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2536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931351" y="470333"/>
            <a:ext cx="3062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err="1" smtClean="0">
                <a:solidFill>
                  <a:schemeClr val="tx2"/>
                </a:solidFill>
              </a:rPr>
              <a:t>ABAD’ın</a:t>
            </a:r>
            <a:r>
              <a:rPr lang="tr-TR" sz="3600" b="1" dirty="0" smtClean="0">
                <a:solidFill>
                  <a:schemeClr val="tx2"/>
                </a:solidFill>
              </a:rPr>
              <a:t> YAPISI</a:t>
            </a:r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411760" y="149272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Her Üye Devletten Bir Yargıç Olmak Üzere 28 Üye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 Yıllık Görev Süresi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Üye Devletlerin Ortak Mutabakatı ile Atanma (öncesinde bir panel tarafından uygun bulunma)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Bağımsızlık ve Tarafsızlık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9 Adet Hukuk Sözcüsü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Daireler, Büyük Daire ve Genel Kurul Yapılaşması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Adalet Divanı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Genel Mahkeme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Uzmanlık Mahkemeleri</a:t>
            </a:r>
          </a:p>
        </p:txBody>
      </p:sp>
    </p:spTree>
    <p:extLst>
      <p:ext uri="{BB962C8B-B14F-4D97-AF65-F5344CB8AC3E}">
        <p14:creationId xmlns:p14="http://schemas.microsoft.com/office/powerpoint/2010/main" val="399908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1979712" y="527090"/>
            <a:ext cx="596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2"/>
                </a:solidFill>
              </a:rPr>
              <a:t>AB KURUMSAL YAPISININ TEMEL ÖZELLİKLERİ</a:t>
            </a:r>
            <a:endParaRPr lang="tr-TR" sz="2400" b="1" dirty="0">
              <a:solidFill>
                <a:schemeClr val="tx2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94383" y="1509713"/>
            <a:ext cx="59663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sz="2400" b="1" dirty="0">
                <a:cs typeface="Times New Roman" pitchFamily="18" charset="0"/>
              </a:rPr>
              <a:t>Tek ve Ortak Kurumsal Yapı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400" b="1" dirty="0">
                <a:cs typeface="Times New Roman" pitchFamily="18" charset="0"/>
              </a:rPr>
              <a:t>Dinamik Kurumsal Yapı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400" b="1" dirty="0" err="1">
                <a:cs typeface="Times New Roman" pitchFamily="18" charset="0"/>
              </a:rPr>
              <a:t>Uluslarüstü</a:t>
            </a:r>
            <a:r>
              <a:rPr lang="tr-TR" sz="2400" b="1" dirty="0">
                <a:cs typeface="Times New Roman" pitchFamily="18" charset="0"/>
              </a:rPr>
              <a:t> Nitelik 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400" b="1" dirty="0">
                <a:cs typeface="Times New Roman" pitchFamily="18" charset="0"/>
              </a:rPr>
              <a:t>Sınırlı Yetki İlkesi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400" b="1" dirty="0">
                <a:cs typeface="Times New Roman" pitchFamily="18" charset="0"/>
              </a:rPr>
              <a:t>Devlet Yetkisi Benzeri Yetkiler: klasik parlamenter demokrasinin organları ile benzerlik ve farklılıkları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400" b="1" dirty="0" err="1">
                <a:cs typeface="Times New Roman" pitchFamily="18" charset="0"/>
              </a:rPr>
              <a:t>Kurumlararası</a:t>
            </a:r>
            <a:r>
              <a:rPr lang="tr-TR" sz="2400" b="1" dirty="0">
                <a:cs typeface="Times New Roman" pitchFamily="18" charset="0"/>
              </a:rPr>
              <a:t> Denge ve Güçler Ayrılığı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400" b="1" dirty="0">
                <a:cs typeface="Times New Roman" pitchFamily="18" charset="0"/>
              </a:rPr>
              <a:t>Asli Yapısal Kurumlar (AB Antlaşması madde 13’te sayılan) ve İşlevsel Organlar ayrımı (AB organ, ofis ve ajansları)</a:t>
            </a:r>
          </a:p>
        </p:txBody>
      </p:sp>
    </p:spTree>
    <p:extLst>
      <p:ext uri="{BB962C8B-B14F-4D97-AF65-F5344CB8AC3E}">
        <p14:creationId xmlns:p14="http://schemas.microsoft.com/office/powerpoint/2010/main" val="3813536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291877" y="470333"/>
            <a:ext cx="4341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err="1"/>
              <a:t>ABAD’ın</a:t>
            </a:r>
            <a:r>
              <a:rPr lang="tr-TR" sz="2800" b="1" dirty="0"/>
              <a:t> Görevleri ve Yetkisi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094537" y="150971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ABAD’ın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Yetkisinin Özellikleri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Sınırlı Yetki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Münhasır Yetki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Mecburi Yetki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ABAD’ın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Münhasır ve Sınırlı Yetkisine Giren Dava Türleri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İhlal Davaları 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İptal Davaları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Hareketsizlik Davaları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Tazminat Davaları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Personel Davaları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AYB ve </a:t>
            </a:r>
            <a:r>
              <a:rPr kumimoji="0" lang="tr-T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AMB’nin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Statüleri ile İlgili Bazı Davalar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Para Cezalarına İtiraz Davaları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Ön Karar Davaları/Prosedürü</a:t>
            </a:r>
          </a:p>
        </p:txBody>
      </p:sp>
    </p:spTree>
    <p:extLst>
      <p:ext uri="{BB962C8B-B14F-4D97-AF65-F5344CB8AC3E}">
        <p14:creationId xmlns:p14="http://schemas.microsoft.com/office/powerpoint/2010/main" val="614759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-36514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802758" y="470333"/>
            <a:ext cx="331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2"/>
                </a:solidFill>
              </a:rPr>
              <a:t>Avrupa </a:t>
            </a:r>
            <a:r>
              <a:rPr lang="tr-TR" sz="3600" b="1" dirty="0" err="1" smtClean="0">
                <a:solidFill>
                  <a:schemeClr val="tx2"/>
                </a:solidFill>
              </a:rPr>
              <a:t>Sayıştayı</a:t>
            </a:r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321704" y="1586998"/>
            <a:ext cx="4572000" cy="43765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Mali Denetim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Birliğin Tüm Gelir ve Giderlerini İnceleyerek İşlemlerin Hukukiliğini ve Usule Uygunluğunu Temin Etmek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Konsey Tarafından 6 Yıl İçin Atanan 28 Üye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Her Bütçe Yılının Kapanmasından Sonra Yıllık Rapor Hazırlama ve Parlamentoya Sunma</a:t>
            </a:r>
          </a:p>
        </p:txBody>
      </p:sp>
    </p:spTree>
    <p:extLst>
      <p:ext uri="{BB962C8B-B14F-4D97-AF65-F5344CB8AC3E}">
        <p14:creationId xmlns:p14="http://schemas.microsoft.com/office/powerpoint/2010/main" val="258338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130905" y="470333"/>
            <a:ext cx="466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Avrupa Merkez Bankası</a:t>
            </a:r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483768" y="1556681"/>
            <a:ext cx="4572000" cy="45735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Ekonomik Parasal Birliğin teknik işleyişini yönetmek ve izlemek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Avrupa Para Birimi olan </a:t>
            </a:r>
            <a:r>
              <a:rPr kumimoji="0" lang="tr-TR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EURO’nun</a:t>
            </a: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istikrarını ve tedavüldeki miktarını belirlemek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Guvernörler Konseyi ve Yönetim Kurulundan oluşan yapı </a:t>
            </a:r>
          </a:p>
        </p:txBody>
      </p:sp>
    </p:spTree>
    <p:extLst>
      <p:ext uri="{BB962C8B-B14F-4D97-AF65-F5344CB8AC3E}">
        <p14:creationId xmlns:p14="http://schemas.microsoft.com/office/powerpoint/2010/main" val="1358151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1572134" y="389053"/>
            <a:ext cx="602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2"/>
                </a:solidFill>
              </a:rPr>
              <a:t>AB’nin Organ, Ofis ve Ajansları</a:t>
            </a:r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304257" y="1586998"/>
            <a:ext cx="4572000" cy="44258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Ekonomik ve Sosyal </a:t>
            </a: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Komite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Bölgeler Komitesi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Avrupa </a:t>
            </a:r>
            <a:r>
              <a:rPr kumimoji="0" lang="tr-TR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Yatırım </a:t>
            </a: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Bankası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Avrupa Ombudsmanı…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Pek </a:t>
            </a:r>
            <a:r>
              <a:rPr kumimoji="0" lang="tr-TR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çok diğer ajans ve organ</a:t>
            </a:r>
          </a:p>
        </p:txBody>
      </p:sp>
    </p:spTree>
    <p:extLst>
      <p:ext uri="{BB962C8B-B14F-4D97-AF65-F5344CB8AC3E}">
        <p14:creationId xmlns:p14="http://schemas.microsoft.com/office/powerpoint/2010/main" val="2495076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537079" y="470333"/>
            <a:ext cx="3850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2"/>
                </a:solidFill>
              </a:rPr>
              <a:t>Türkiye-AB İlişkileri</a:t>
            </a:r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304257" y="1586998"/>
            <a:ext cx="45720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3200" b="1" kern="0" dirty="0" smtClean="0">
                <a:solidFill>
                  <a:prstClr val="black"/>
                </a:solidFill>
              </a:rPr>
              <a:t>İlişkilerin İki Farklı Gelişim Yönü: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3200" b="1" kern="0" dirty="0" smtClean="0">
                <a:solidFill>
                  <a:prstClr val="black"/>
                </a:solidFill>
              </a:rPr>
              <a:t>Ortaklık İlişkisi (1963’ten Günümüze)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3200" b="1" kern="0" dirty="0">
                <a:solidFill>
                  <a:prstClr val="black"/>
                </a:solidFill>
              </a:rPr>
              <a:t>A</a:t>
            </a:r>
            <a:r>
              <a:rPr lang="tr-TR" sz="3200" b="1" kern="0" dirty="0" smtClean="0">
                <a:solidFill>
                  <a:prstClr val="black"/>
                </a:solidFill>
              </a:rPr>
              <a:t>daylık Süreci (1987’deki üyelik başvurusundan günümüze)</a:t>
            </a:r>
            <a:endParaRPr kumimoji="0" lang="tr-TR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7473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1878084" y="470333"/>
            <a:ext cx="5168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2"/>
                </a:solidFill>
              </a:rPr>
              <a:t>Türkiye-AB Ortaklık İlişkisi</a:t>
            </a:r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286000" y="1517955"/>
            <a:ext cx="4572000" cy="53122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b="1" kern="0" dirty="0" smtClean="0">
                <a:solidFill>
                  <a:prstClr val="black"/>
                </a:solidFill>
              </a:rPr>
              <a:t>1963 Ankara Anlaşması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b="1" kern="0" dirty="0" smtClean="0">
                <a:solidFill>
                  <a:prstClr val="black"/>
                </a:solidFill>
              </a:rPr>
              <a:t>Amacı: Taraflar arasında kurulacak bir Gümrük Birliği ve uzak hedef olarak Türkiye’yi üyeliğe hazırlama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b="1" kern="0" dirty="0" smtClean="0">
                <a:solidFill>
                  <a:prstClr val="black"/>
                </a:solidFill>
              </a:rPr>
              <a:t>Gümrük Birliğinin kurulması: 1 Ocak 1996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b="1" kern="0" dirty="0" smtClean="0">
                <a:solidFill>
                  <a:prstClr val="black"/>
                </a:solidFill>
              </a:rPr>
              <a:t>Gümrük Birliğinin Güncellenmesi </a:t>
            </a:r>
            <a:endParaRPr lang="tr-TR" sz="32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19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3012082" y="461192"/>
            <a:ext cx="286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2"/>
                </a:solidFill>
              </a:rPr>
              <a:t>Adaylık Süreci</a:t>
            </a:r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60577" y="1700808"/>
            <a:ext cx="4572000" cy="52876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000" b="1" kern="0" dirty="0" smtClean="0">
                <a:solidFill>
                  <a:prstClr val="black"/>
                </a:solidFill>
              </a:rPr>
              <a:t>1987: Türkiye’nin Üyelik Başvurusu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000" b="1" kern="0" dirty="0" smtClean="0">
                <a:solidFill>
                  <a:prstClr val="black"/>
                </a:solidFill>
              </a:rPr>
              <a:t>1999: Adaylık statüsünün Türkiye’ye resmen tanınması ve Kopenhag Kriterleri çerçevesindeki sürecin Türkiye’ye uygulanmaya başlanması: Siyasi, Ekonomik ve Hukuki Kriterler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000" b="1" kern="0" dirty="0" smtClean="0">
                <a:solidFill>
                  <a:prstClr val="black"/>
                </a:solidFill>
              </a:rPr>
              <a:t>1999-2004: Katılım </a:t>
            </a:r>
            <a:r>
              <a:rPr lang="tr-TR" sz="2000" b="1" kern="0" dirty="0">
                <a:solidFill>
                  <a:prstClr val="black"/>
                </a:solidFill>
              </a:rPr>
              <a:t>m</a:t>
            </a:r>
            <a:r>
              <a:rPr lang="tr-TR" sz="2000" b="1" kern="0" dirty="0" smtClean="0">
                <a:solidFill>
                  <a:prstClr val="black"/>
                </a:solidFill>
              </a:rPr>
              <a:t>üzakerelerine başlamak için ön koşul olan Kopenhag Siyasi Kriterlerinin yerine getirilmesi çabaları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000" b="1" kern="0" dirty="0" smtClean="0">
                <a:solidFill>
                  <a:prstClr val="black"/>
                </a:solidFill>
              </a:rPr>
              <a:t>2005: Müzakerelerin açılması kararı üzerine 3 Ekim 2005’te müzakerelere başlanması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000" b="1" kern="0" dirty="0" smtClean="0">
                <a:solidFill>
                  <a:prstClr val="black"/>
                </a:solidFill>
              </a:rPr>
              <a:t>2015: Müzakerelerde Son Durum ve Sürecin Geleceği</a:t>
            </a:r>
          </a:p>
          <a:p>
            <a:pPr lvl="0">
              <a:spcBef>
                <a:spcPct val="20000"/>
              </a:spcBef>
              <a:defRPr/>
            </a:pPr>
            <a:endParaRPr lang="tr-TR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36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1919600" y="470333"/>
            <a:ext cx="5085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2"/>
                </a:solidFill>
              </a:rPr>
              <a:t>AVRUPA PARLAMENTOSU</a:t>
            </a:r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619672" y="1772815"/>
            <a:ext cx="4572000" cy="5133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tr-TR" sz="2800" b="1" dirty="0"/>
              <a:t>Avrupa </a:t>
            </a:r>
            <a:r>
              <a:rPr lang="tr-TR" sz="2800" b="1" dirty="0" smtClean="0"/>
              <a:t>Parlamentosunun İşlevleri</a:t>
            </a:r>
            <a:endParaRPr lang="tr-TR" sz="2800" b="1" dirty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sz="2800" b="1" dirty="0"/>
              <a:t>Avrupa halklarının demokratik çıkarlarının </a:t>
            </a:r>
            <a:r>
              <a:rPr lang="tr-TR" sz="2800" b="1" dirty="0" smtClean="0"/>
              <a:t>temsilcisi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sz="2800" b="1" dirty="0" smtClean="0"/>
              <a:t>Siyasi </a:t>
            </a:r>
            <a:r>
              <a:rPr lang="tr-TR" sz="2800" b="1" dirty="0"/>
              <a:t>müzakere platformu </a:t>
            </a:r>
            <a:endParaRPr lang="tr-TR" sz="2800" b="1" dirty="0" smtClean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sz="2800" b="1" dirty="0" smtClean="0"/>
              <a:t>Bütünleşmenin </a:t>
            </a:r>
            <a:r>
              <a:rPr lang="tr-TR" sz="2800" b="1" dirty="0"/>
              <a:t>demokratik denetiminin ve demokratik meşruiyetinin </a:t>
            </a:r>
            <a:r>
              <a:rPr lang="tr-TR" sz="2800" b="1" dirty="0" smtClean="0"/>
              <a:t>sağlanması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sz="2800" b="1" dirty="0" smtClean="0"/>
              <a:t>Karar </a:t>
            </a:r>
            <a:r>
              <a:rPr lang="tr-TR" sz="2800" b="1" dirty="0"/>
              <a:t>alma süreçlerine iştirak/ortak yasama organı</a:t>
            </a:r>
          </a:p>
        </p:txBody>
      </p:sp>
    </p:spTree>
    <p:extLst>
      <p:ext uri="{BB962C8B-B14F-4D97-AF65-F5344CB8AC3E}">
        <p14:creationId xmlns:p14="http://schemas.microsoft.com/office/powerpoint/2010/main" val="3337588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1919596" y="470333"/>
            <a:ext cx="5085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tx2"/>
                </a:solidFill>
              </a:rPr>
              <a:t>AVRUPA PARLAMENTOSU</a:t>
            </a:r>
          </a:p>
          <a:p>
            <a:pPr algn="ctr"/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293938" y="1602626"/>
            <a:ext cx="4572000" cy="44135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sz="2400" b="1" dirty="0"/>
              <a:t>AB (</a:t>
            </a:r>
            <a:r>
              <a:rPr lang="en-US" sz="2400" b="1" dirty="0"/>
              <a:t>BAKANLAR</a:t>
            </a:r>
            <a:r>
              <a:rPr lang="tr-TR" sz="2400" b="1" dirty="0"/>
              <a:t>)</a:t>
            </a:r>
            <a:r>
              <a:rPr lang="en-US" sz="2400" b="1" dirty="0"/>
              <a:t> KONSEYİ İLE BİRLİKTE YASAMA </a:t>
            </a:r>
            <a:r>
              <a:rPr lang="en-US" sz="2400" b="1" dirty="0" smtClean="0"/>
              <a:t>ORGANI</a:t>
            </a:r>
            <a:endParaRPr lang="tr-TR" sz="2400" b="1" dirty="0" smtClean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 smtClean="0"/>
              <a:t>AYRICA </a:t>
            </a:r>
            <a:r>
              <a:rPr lang="en-US" sz="2400" b="1" dirty="0"/>
              <a:t>BÜTÇE, SİYASİ DENETİM VE DANIŞMA GÖREVLERİNE </a:t>
            </a:r>
            <a:r>
              <a:rPr lang="en-US" sz="2400" b="1" dirty="0" smtClean="0"/>
              <a:t>SAHİP</a:t>
            </a:r>
            <a:endParaRPr lang="tr-TR" sz="2400" b="1" dirty="0" smtClean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 smtClean="0"/>
              <a:t>KOMİSYON </a:t>
            </a:r>
            <a:r>
              <a:rPr lang="en-US" sz="2400" b="1" dirty="0"/>
              <a:t>BAŞKANINI SEÇME </a:t>
            </a:r>
            <a:r>
              <a:rPr lang="en-US" sz="2400" b="1" dirty="0" smtClean="0"/>
              <a:t>GÖREVİ</a:t>
            </a:r>
            <a:endParaRPr lang="tr-TR" sz="2400" b="1" dirty="0" smtClean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sz="2400" b="1" dirty="0" smtClean="0"/>
              <a:t>LİZBON </a:t>
            </a:r>
            <a:r>
              <a:rPr lang="tr-TR" sz="2400" b="1" dirty="0"/>
              <a:t>ANTLAŞMASINDA ÖNGÖRÜLDÜĞÜ ÜZERE 2014 SEÇİMLERİ SONRASI </a:t>
            </a:r>
            <a:r>
              <a:rPr lang="en-US" sz="2400" b="1" dirty="0"/>
              <a:t>ÜYE SAYISININ </a:t>
            </a:r>
            <a:r>
              <a:rPr lang="tr-TR" sz="2400" b="1" dirty="0"/>
              <a:t>BAŞKAN HARİÇ </a:t>
            </a:r>
            <a:r>
              <a:rPr lang="en-US" sz="2400" b="1" dirty="0"/>
              <a:t>7</a:t>
            </a:r>
            <a:r>
              <a:rPr lang="tr-TR" sz="2400" b="1" dirty="0"/>
              <a:t>50</a:t>
            </a:r>
            <a:r>
              <a:rPr lang="en-US" sz="2400" b="1" dirty="0"/>
              <a:t>’Y</a:t>
            </a:r>
            <a:r>
              <a:rPr lang="tr-TR" sz="2400" b="1" dirty="0"/>
              <a:t>İ</a:t>
            </a:r>
            <a:r>
              <a:rPr lang="en-US" sz="2400" b="1" dirty="0"/>
              <a:t> AŞMAMASI</a:t>
            </a:r>
            <a:r>
              <a:rPr lang="tr-TR" sz="2400" b="1" dirty="0"/>
              <a:t> (EN ÇOK 96, EN AZ 6 ÜYE İLE TEMSİL)</a:t>
            </a:r>
          </a:p>
        </p:txBody>
      </p:sp>
    </p:spTree>
    <p:extLst>
      <p:ext uri="{BB962C8B-B14F-4D97-AF65-F5344CB8AC3E}">
        <p14:creationId xmlns:p14="http://schemas.microsoft.com/office/powerpoint/2010/main" val="4272838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49213" y="1509713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104541" y="470333"/>
            <a:ext cx="558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tx2"/>
                </a:solidFill>
              </a:rPr>
              <a:t>Avrupa Parlamentosunun </a:t>
            </a:r>
            <a:r>
              <a:rPr lang="tr-TR" sz="3200" b="1" dirty="0">
                <a:solidFill>
                  <a:schemeClr val="tx2"/>
                </a:solidFill>
              </a:rPr>
              <a:t>Y</a:t>
            </a:r>
            <a:r>
              <a:rPr lang="tr-TR" sz="3200" b="1" dirty="0" smtClean="0">
                <a:solidFill>
                  <a:schemeClr val="tx2"/>
                </a:solidFill>
              </a:rPr>
              <a:t>apısı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304257" y="1340768"/>
            <a:ext cx="45720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             			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u="sng" kern="0" dirty="0" smtClean="0">
                <a:solidFill>
                  <a:prstClr val="black"/>
                </a:solidFill>
              </a:rPr>
              <a:t>Üye </a:t>
            </a:r>
            <a:r>
              <a:rPr lang="tr-TR" sz="2400" b="1" u="sng" kern="0" dirty="0">
                <a:solidFill>
                  <a:prstClr val="black"/>
                </a:solidFill>
              </a:rPr>
              <a:t>Devlet	Sandalye </a:t>
            </a:r>
            <a:r>
              <a:rPr lang="tr-TR" sz="2400" b="1" u="sng" kern="0" dirty="0" smtClean="0">
                <a:solidFill>
                  <a:prstClr val="black"/>
                </a:solidFill>
              </a:rPr>
              <a:t>Sayısı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2400" b="1" kern="0" dirty="0" smtClean="0">
                <a:solidFill>
                  <a:prstClr val="black"/>
                </a:solidFill>
              </a:rPr>
              <a:t>Almanya</a:t>
            </a:r>
            <a:r>
              <a:rPr lang="tr-TR" sz="2400" b="1" kern="0" dirty="0">
                <a:solidFill>
                  <a:prstClr val="black"/>
                </a:solidFill>
              </a:rPr>
              <a:t>		96 </a:t>
            </a:r>
            <a:endParaRPr lang="tr-TR" sz="2400" b="1" kern="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2400" b="1" kern="0" dirty="0" smtClean="0">
                <a:solidFill>
                  <a:prstClr val="black"/>
                </a:solidFill>
              </a:rPr>
              <a:t>Fransa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		74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Birleşik Krallık		73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İtalya			73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İspanya		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54</a:t>
            </a:r>
            <a:endParaRPr kumimoji="0" lang="tr-TR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Polonya		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51</a:t>
            </a:r>
            <a:endParaRPr kumimoji="0" lang="tr-TR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Romanya		32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Hollanda		26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Belçika			21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Çek Cumhuriyeti	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21</a:t>
            </a:r>
            <a:endParaRPr kumimoji="0" lang="tr-TR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Yunanistan		21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Macaristan		21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Portekiz		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21</a:t>
            </a:r>
            <a:endParaRPr kumimoji="0" lang="tr-TR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İsveç			20</a:t>
            </a:r>
          </a:p>
        </p:txBody>
      </p:sp>
    </p:spTree>
    <p:extLst>
      <p:ext uri="{BB962C8B-B14F-4D97-AF65-F5344CB8AC3E}">
        <p14:creationId xmlns:p14="http://schemas.microsoft.com/office/powerpoint/2010/main" val="31295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1979712" y="470333"/>
            <a:ext cx="5580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tx2"/>
                </a:solidFill>
              </a:rPr>
              <a:t>Avrupa Parlamentosunun Yapısı</a:t>
            </a:r>
          </a:p>
          <a:p>
            <a:pPr algn="ctr"/>
            <a:endParaRPr lang="tr-TR" sz="3200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96" y="1535009"/>
            <a:ext cx="681513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4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2051720" y="501111"/>
            <a:ext cx="5511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tx2"/>
                </a:solidFill>
              </a:rPr>
              <a:t>Avrupa Parlamentosu Seçimleri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051720" y="158699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Beş Yılda Bir Yapılan Doğrudan Genel  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Seçimler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İlk doğrudan genel seçimlerin 1979’da yapılması, bu tarihten önce çifte temsil sisteminin uygulanması</a:t>
            </a:r>
          </a:p>
        </p:txBody>
      </p:sp>
    </p:spTree>
    <p:extLst>
      <p:ext uri="{BB962C8B-B14F-4D97-AF65-F5344CB8AC3E}">
        <p14:creationId xmlns:p14="http://schemas.microsoft.com/office/powerpoint/2010/main" val="3785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20637" y="1503629"/>
            <a:ext cx="9201150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40" name="Line 39"/>
          <p:cNvSpPr>
            <a:spLocks noChangeShapeType="1"/>
          </p:cNvSpPr>
          <p:nvPr/>
        </p:nvSpPr>
        <p:spPr bwMode="auto">
          <a:xfrm>
            <a:off x="-19050" y="1509668"/>
            <a:ext cx="919321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0" y="1"/>
            <a:ext cx="9180514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5A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b="1" dirty="0">
              <a:solidFill>
                <a:prstClr val="white"/>
              </a:solidFill>
            </a:endParaRPr>
          </a:p>
          <a:p>
            <a:pPr algn="ctr" eaLnBrk="1" hangingPunct="1"/>
            <a:endParaRPr lang="tr-TR" altLang="tr-TR" sz="1800" dirty="0">
              <a:solidFill>
                <a:prstClr val="white"/>
              </a:solidFill>
            </a:endParaRPr>
          </a:p>
          <a:p>
            <a:pPr algn="ctr" eaLnBrk="1" hangingPunct="1"/>
            <a:endParaRPr lang="en-GB" altLang="tr-TR" sz="1800" b="1" dirty="0">
              <a:solidFill>
                <a:prstClr val="white"/>
              </a:solidFill>
            </a:endParaRPr>
          </a:p>
          <a:p>
            <a:pPr eaLnBrk="1" hangingPunct="1"/>
            <a:endParaRPr lang="tr-TR" altLang="tr-TR" sz="1800" b="1" dirty="0">
              <a:solidFill>
                <a:prstClr val="white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280411"/>
            <a:ext cx="1689217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-143696" y="984889"/>
            <a:ext cx="2304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 </a:t>
            </a:r>
            <a:r>
              <a:rPr lang="en-US" sz="900" dirty="0" err="1" smtClean="0"/>
              <a:t>Proje</a:t>
            </a:r>
            <a:r>
              <a:rPr lang="en-US" sz="900" dirty="0" smtClean="0"/>
              <a:t> </a:t>
            </a:r>
            <a:r>
              <a:rPr lang="en-US" sz="900" dirty="0" err="1" smtClean="0"/>
              <a:t>Avrupa</a:t>
            </a:r>
            <a:r>
              <a:rPr lang="en-US" sz="900" dirty="0" smtClean="0"/>
              <a:t> </a:t>
            </a:r>
            <a:r>
              <a:rPr lang="en-US" sz="900" dirty="0" err="1" smtClean="0"/>
              <a:t>Birliği</a:t>
            </a:r>
            <a:r>
              <a:rPr lang="en-US" sz="900" dirty="0" smtClean="0"/>
              <a:t> </a:t>
            </a:r>
            <a:r>
              <a:rPr lang="en-US" sz="900" dirty="0" err="1" smtClean="0"/>
              <a:t>ve</a:t>
            </a:r>
            <a:r>
              <a:rPr lang="en-US" sz="900" dirty="0" smtClean="0"/>
              <a:t> </a:t>
            </a:r>
            <a:r>
              <a:rPr lang="en-US" sz="900" dirty="0" err="1" smtClean="0"/>
              <a:t>Türkiye</a:t>
            </a:r>
            <a:r>
              <a:rPr lang="en-US" sz="900" dirty="0" smtClean="0"/>
              <a:t> </a:t>
            </a:r>
            <a:r>
              <a:rPr lang="en-US" sz="900" dirty="0" err="1" smtClean="0"/>
              <a:t>Cumhuriyeti</a:t>
            </a:r>
            <a:r>
              <a:rPr lang="en-US" sz="900" dirty="0" smtClean="0"/>
              <a:t> </a:t>
            </a:r>
            <a:r>
              <a:rPr lang="en-US" sz="900" dirty="0" err="1" smtClean="0"/>
              <a:t>tarafından</a:t>
            </a:r>
            <a:r>
              <a:rPr lang="en-US" sz="900" dirty="0" smtClean="0"/>
              <a:t> </a:t>
            </a:r>
            <a:r>
              <a:rPr lang="en-US" sz="900" dirty="0" err="1" smtClean="0"/>
              <a:t>ortaklaşa</a:t>
            </a:r>
            <a:r>
              <a:rPr lang="en-US" sz="900" dirty="0" smtClean="0"/>
              <a:t> </a:t>
            </a:r>
            <a:r>
              <a:rPr lang="en-US" sz="900" dirty="0" err="1" smtClean="0"/>
              <a:t>finanse</a:t>
            </a:r>
            <a:r>
              <a:rPr lang="en-US" sz="900" dirty="0" smtClean="0"/>
              <a:t> </a:t>
            </a:r>
            <a:r>
              <a:rPr lang="en-US" sz="900" dirty="0" err="1" smtClean="0"/>
              <a:t>edilmektedir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91" y="1"/>
            <a:ext cx="1346628" cy="1586997"/>
          </a:xfrm>
          <a:prstGeom prst="rect">
            <a:avLst/>
          </a:prstGeom>
        </p:spPr>
      </p:pic>
      <p:sp>
        <p:nvSpPr>
          <p:cNvPr id="9" name="9 Metin kutusu"/>
          <p:cNvSpPr txBox="1"/>
          <p:nvPr/>
        </p:nvSpPr>
        <p:spPr>
          <a:xfrm>
            <a:off x="1853041" y="473306"/>
            <a:ext cx="618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2"/>
                </a:solidFill>
              </a:rPr>
              <a:t>Avrupa </a:t>
            </a:r>
            <a:r>
              <a:rPr lang="tr-TR" sz="3600" b="1" dirty="0">
                <a:solidFill>
                  <a:schemeClr val="tx2"/>
                </a:solidFill>
              </a:rPr>
              <a:t>Parlamentosu </a:t>
            </a:r>
            <a:r>
              <a:rPr lang="tr-TR" sz="3600" b="1" dirty="0" smtClean="0">
                <a:solidFill>
                  <a:schemeClr val="tx2"/>
                </a:solidFill>
              </a:rPr>
              <a:t>Seçimleri</a:t>
            </a:r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49904" y="1492720"/>
            <a:ext cx="4572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Her üye devletin kendi ulusal seçim sistemini uygulaması: tek tip seçim sisteminin henüz hayata geçirilememiş olması;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Ancak, 2002’de üzerinde uzlaşılan ortak ilkelerin 2004 seçimlerinden itibaren uygulanması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Avrupa Vatandaşlarının yerleşik oldukları ülkede seçmen ve aday olabilmesi.</a:t>
            </a:r>
          </a:p>
        </p:txBody>
      </p:sp>
    </p:spTree>
    <p:extLst>
      <p:ext uri="{BB962C8B-B14F-4D97-AF65-F5344CB8AC3E}">
        <p14:creationId xmlns:p14="http://schemas.microsoft.com/office/powerpoint/2010/main" val="1346657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4679</TotalTime>
  <Words>1690</Words>
  <Application>Microsoft Office PowerPoint</Application>
  <PresentationFormat>Ekran Gösterisi (4:3)</PresentationFormat>
  <Paragraphs>395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gonca</dc:creator>
  <cp:lastModifiedBy>Gaye Dinçel</cp:lastModifiedBy>
  <cp:revision>410</cp:revision>
  <cp:lastPrinted>2015-09-08T15:13:35Z</cp:lastPrinted>
  <dcterms:created xsi:type="dcterms:W3CDTF">2014-05-06T06:01:25Z</dcterms:created>
  <dcterms:modified xsi:type="dcterms:W3CDTF">2016-12-22T12:03:28Z</dcterms:modified>
</cp:coreProperties>
</file>