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8"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5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tr-TR"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tr-TR"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tr-TR"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tr-TR"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tr-TR"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tr-TR"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tr-TR"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tr-TR"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tr-TR"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tr-TR"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tr-TR"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t>17.12.2015</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AB Ülkelerinde Eğitimde Yeni </a:t>
            </a:r>
            <a:r>
              <a:rPr lang="tr-TR" dirty="0" smtClean="0"/>
              <a:t>Yaklaşımlar</a:t>
            </a:r>
            <a:endParaRPr lang="en-US" dirty="0"/>
          </a:p>
        </p:txBody>
      </p:sp>
      <p:sp>
        <p:nvSpPr>
          <p:cNvPr id="3" name="Subtitle 2"/>
          <p:cNvSpPr>
            <a:spLocks noGrp="1"/>
          </p:cNvSpPr>
          <p:nvPr>
            <p:ph type="subTitle" idx="1"/>
          </p:nvPr>
        </p:nvSpPr>
        <p:spPr/>
        <p:txBody>
          <a:bodyPr/>
          <a:lstStyle/>
          <a:p>
            <a:r>
              <a:rPr lang="en-US" dirty="0" err="1" smtClean="0"/>
              <a:t>Doç.Dr</a:t>
            </a:r>
            <a:r>
              <a:rPr lang="en-US" dirty="0" smtClean="0"/>
              <a:t>. </a:t>
            </a:r>
            <a:r>
              <a:rPr lang="en-US" dirty="0" err="1" smtClean="0"/>
              <a:t>Zafer</a:t>
            </a:r>
            <a:r>
              <a:rPr lang="en-US" dirty="0" smtClean="0"/>
              <a:t> </a:t>
            </a:r>
            <a:r>
              <a:rPr lang="en-US" dirty="0" err="1" smtClean="0"/>
              <a:t>Çelik</a:t>
            </a:r>
            <a:endParaRPr lang="en-US" dirty="0"/>
          </a:p>
        </p:txBody>
      </p:sp>
    </p:spTree>
    <p:extLst>
      <p:ext uri="{BB962C8B-B14F-4D97-AF65-F5344CB8AC3E}">
        <p14:creationId xmlns:p14="http://schemas.microsoft.com/office/powerpoint/2010/main" val="327109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192975"/>
            <a:ext cx="8308975" cy="1051870"/>
          </a:xfrm>
        </p:spPr>
        <p:txBody>
          <a:bodyPr/>
          <a:lstStyle/>
          <a:p>
            <a:r>
              <a:rPr lang="en-US" dirty="0" smtClean="0"/>
              <a:t>AB </a:t>
            </a:r>
            <a:r>
              <a:rPr lang="en-US" dirty="0" err="1" smtClean="0"/>
              <a:t>Ülkelerinde</a:t>
            </a:r>
            <a:r>
              <a:rPr lang="en-US" dirty="0" smtClean="0"/>
              <a:t> </a:t>
            </a:r>
            <a:r>
              <a:rPr lang="en-US" dirty="0" err="1" smtClean="0"/>
              <a:t>Okul</a:t>
            </a:r>
            <a:r>
              <a:rPr lang="en-US" dirty="0" smtClean="0"/>
              <a:t> </a:t>
            </a:r>
            <a:r>
              <a:rPr lang="en-US" dirty="0" err="1" smtClean="0"/>
              <a:t>Temelli</a:t>
            </a:r>
            <a:r>
              <a:rPr lang="en-US" dirty="0" smtClean="0"/>
              <a:t> </a:t>
            </a:r>
            <a:r>
              <a:rPr lang="en-US" dirty="0" err="1" smtClean="0"/>
              <a:t>Yönetim</a:t>
            </a:r>
            <a:endParaRPr lang="en-US" dirty="0"/>
          </a:p>
        </p:txBody>
      </p:sp>
      <p:sp>
        <p:nvSpPr>
          <p:cNvPr id="3" name="Content Placeholder 2"/>
          <p:cNvSpPr>
            <a:spLocks noGrp="1"/>
          </p:cNvSpPr>
          <p:nvPr>
            <p:ph idx="1"/>
          </p:nvPr>
        </p:nvSpPr>
        <p:spPr/>
        <p:txBody>
          <a:bodyPr>
            <a:normAutofit fontScale="92500" lnSpcReduction="10000"/>
          </a:bodyPr>
          <a:lstStyle/>
          <a:p>
            <a:r>
              <a:rPr lang="tr-TR" dirty="0"/>
              <a:t>1980lerden itibaren ademi merkeziyetçilikte bir artış söz konusudur</a:t>
            </a:r>
            <a:r>
              <a:rPr lang="tr-TR" dirty="0" smtClean="0"/>
              <a:t>.</a:t>
            </a:r>
          </a:p>
          <a:p>
            <a:r>
              <a:rPr lang="tr-TR" dirty="0" smtClean="0"/>
              <a:t> Merkezi </a:t>
            </a:r>
            <a:r>
              <a:rPr lang="tr-TR" dirty="0"/>
              <a:t>hükümetin yetkilerinin yerelleştirilerek hükümetin daha alt seviyelerine ya da okullara devretmesidir. </a:t>
            </a:r>
            <a:endParaRPr lang="tr-TR" dirty="0" smtClean="0"/>
          </a:p>
          <a:p>
            <a:r>
              <a:rPr lang="tr-TR" dirty="0" smtClean="0"/>
              <a:t>Ademi </a:t>
            </a:r>
            <a:r>
              <a:rPr lang="tr-TR" dirty="0"/>
              <a:t>merkeziyetçilik, yani okul temelli yönetim ile okullar müfredat ve </a:t>
            </a:r>
            <a:r>
              <a:rPr lang="tr-TR" dirty="0" err="1"/>
              <a:t>öğretimsel</a:t>
            </a:r>
            <a:r>
              <a:rPr lang="tr-TR" dirty="0"/>
              <a:t> kararlarda daha fazla sorumluluk almaya başlamış; hatta finansal ve maddi kaynaklara ilaveten personel konusunda da sorumlulukları artmaktadır</a:t>
            </a:r>
            <a:r>
              <a:rPr lang="tr-TR" dirty="0" smtClean="0"/>
              <a:t>.</a:t>
            </a:r>
          </a:p>
          <a:p>
            <a:r>
              <a:rPr lang="tr-TR" dirty="0" smtClean="0"/>
              <a:t> </a:t>
            </a:r>
            <a:r>
              <a:rPr lang="tr-TR" dirty="0"/>
              <a:t>O</a:t>
            </a:r>
            <a:r>
              <a:rPr lang="tr-TR" dirty="0" smtClean="0"/>
              <a:t>kullar </a:t>
            </a:r>
            <a:r>
              <a:rPr lang="tr-TR" dirty="0"/>
              <a:t>kendi ihtiyaçları konusunda daha fazla bilgi sahibidir ve kaynakları en etkin şekilde ayırma ve müfredatları öğrencilerin ihtiyaçları doğrultusunda tasarlama imkanına sahiptir. </a:t>
            </a:r>
            <a:endParaRPr lang="en-US" dirty="0"/>
          </a:p>
          <a:p>
            <a:endParaRPr lang="en-US" dirty="0"/>
          </a:p>
        </p:txBody>
      </p:sp>
    </p:spTree>
    <p:extLst>
      <p:ext uri="{BB962C8B-B14F-4D97-AF65-F5344CB8AC3E}">
        <p14:creationId xmlns:p14="http://schemas.microsoft.com/office/powerpoint/2010/main" val="59950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03529"/>
          </a:xfrm>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p:txBody>
          <a:bodyPr>
            <a:normAutofit/>
          </a:bodyPr>
          <a:lstStyle/>
          <a:p>
            <a:r>
              <a:rPr lang="tr-TR" dirty="0" err="1"/>
              <a:t>OTY’nin</a:t>
            </a:r>
            <a:r>
              <a:rPr lang="tr-TR" dirty="0"/>
              <a:t> faydaları: </a:t>
            </a:r>
            <a:endParaRPr lang="en-US" dirty="0"/>
          </a:p>
          <a:p>
            <a:pPr lvl="0"/>
            <a:r>
              <a:rPr lang="tr-TR" dirty="0"/>
              <a:t>OTY, geleneksel merkezi idareden daha demokratik bir sistem içermektedir, çünkü eğitim kararları konusunda merkezi yönetim yetkililerinin ötesine geçmekte ve öğrenciler ve veliler gibi daha fazla aktörü kapsamaktadır. </a:t>
            </a:r>
            <a:endParaRPr lang="en-US" dirty="0"/>
          </a:p>
          <a:p>
            <a:pPr lvl="0"/>
            <a:r>
              <a:rPr lang="tr-TR" dirty="0"/>
              <a:t>K</a:t>
            </a:r>
            <a:r>
              <a:rPr lang="tr-TR" dirty="0" smtClean="0"/>
              <a:t>endi </a:t>
            </a:r>
            <a:r>
              <a:rPr lang="tr-TR" dirty="0"/>
              <a:t>durumları hakkında birinci elden bilgiye sahip yerel aktörlere dayanmaktadır ve bu sayede sorunları ve eğitimi iyileştirmeye yönelik çözümleri daha iyi tanımlayabilir. </a:t>
            </a:r>
            <a:endParaRPr lang="en-US" dirty="0"/>
          </a:p>
          <a:p>
            <a:endParaRPr lang="en-US" dirty="0"/>
          </a:p>
        </p:txBody>
      </p:sp>
    </p:spTree>
    <p:extLst>
      <p:ext uri="{BB962C8B-B14F-4D97-AF65-F5344CB8AC3E}">
        <p14:creationId xmlns:p14="http://schemas.microsoft.com/office/powerpoint/2010/main" val="168709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03529"/>
          </a:xfrm>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p:txBody>
          <a:bodyPr/>
          <a:lstStyle/>
          <a:p>
            <a:pPr lvl="0"/>
            <a:r>
              <a:rPr lang="tr-TR" dirty="0" err="1"/>
              <a:t>OTY'nin</a:t>
            </a:r>
            <a:r>
              <a:rPr lang="tr-TR" dirty="0"/>
              <a:t> daha az bürokratik olduğu savunulmaktadır. Örneğin, karar vericilerin bir eylemin gerekçeleri açıklamak için merkezi yönetimin üst kademelerine kadar ulaşmalarının gerekmemesi durumunda, gerekli adımlar daha hızlı atılabilir. </a:t>
            </a:r>
            <a:endParaRPr lang="en-US" dirty="0"/>
          </a:p>
          <a:p>
            <a:pPr lvl="0"/>
            <a:r>
              <a:rPr lang="tr-TR" dirty="0"/>
              <a:t>OTY kapsamında daha güçlü bir hesap verebilirlik mevcuttur. Okullar, velilere karşı sorumlu tutulur; bu da okulların etkililiğini arttırır. </a:t>
            </a:r>
            <a:endParaRPr lang="en-US" dirty="0"/>
          </a:p>
          <a:p>
            <a:pPr lvl="0"/>
            <a:r>
              <a:rPr lang="tr-TR" dirty="0"/>
              <a:t>Beşinci olarak, kaynak </a:t>
            </a:r>
            <a:r>
              <a:rPr lang="tr-TR" dirty="0" err="1"/>
              <a:t>mobilizasyonu</a:t>
            </a:r>
            <a:r>
              <a:rPr lang="tr-TR" dirty="0"/>
              <a:t> daha fazladır: katılımları sağlandığında, öğretmenler ve veliler okullara katkıda bulunma konusunda daha isteklidir.</a:t>
            </a:r>
            <a:endParaRPr lang="en-US" dirty="0"/>
          </a:p>
          <a:p>
            <a:endParaRPr lang="en-US" dirty="0"/>
          </a:p>
        </p:txBody>
      </p:sp>
    </p:spTree>
    <p:extLst>
      <p:ext uri="{BB962C8B-B14F-4D97-AF65-F5344CB8AC3E}">
        <p14:creationId xmlns:p14="http://schemas.microsoft.com/office/powerpoint/2010/main" val="367705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Tartışma</a:t>
            </a:r>
            <a:r>
              <a:rPr lang="en-US" dirty="0" smtClean="0"/>
              <a:t> </a:t>
            </a:r>
            <a:r>
              <a:rPr lang="en-US" dirty="0" err="1" smtClean="0"/>
              <a:t>Soruları</a:t>
            </a:r>
            <a:endParaRPr lang="en-US" dirty="0"/>
          </a:p>
        </p:txBody>
      </p:sp>
      <p:sp>
        <p:nvSpPr>
          <p:cNvPr id="3" name="Content Placeholder 2"/>
          <p:cNvSpPr>
            <a:spLocks noGrp="1"/>
          </p:cNvSpPr>
          <p:nvPr>
            <p:ph idx="1"/>
          </p:nvPr>
        </p:nvSpPr>
        <p:spPr/>
        <p:txBody>
          <a:bodyPr/>
          <a:lstStyle/>
          <a:p>
            <a:r>
              <a:rPr lang="tr-TR" sz="2400" b="1" dirty="0"/>
              <a:t>Okul temelli yönetim/ademi merkeziyetçi bir eğitim sistemi Türkiye için ne tür bir avantajları ve dezavantajları olabilir? </a:t>
            </a:r>
            <a:endParaRPr lang="tr-TR" sz="2400" b="1" dirty="0" smtClean="0"/>
          </a:p>
          <a:p>
            <a:r>
              <a:rPr lang="tr-TR" sz="2400" b="1" dirty="0" err="1" smtClean="0"/>
              <a:t>Müfredatların</a:t>
            </a:r>
            <a:r>
              <a:rPr lang="tr-TR" sz="2400" b="1" dirty="0" smtClean="0"/>
              <a:t> </a:t>
            </a:r>
            <a:r>
              <a:rPr lang="tr-TR" sz="2400" b="1" dirty="0"/>
              <a:t>ve değerlendirilmesinin okullar tarafından yapıldığı bir sistemin eğitim sistemimize katkıları ve olumsuz etkileri ne olabilir?</a:t>
            </a:r>
            <a:endParaRPr lang="en-US" sz="2400" dirty="0"/>
          </a:p>
          <a:p>
            <a:endParaRPr lang="en-US" dirty="0"/>
          </a:p>
        </p:txBody>
      </p:sp>
    </p:spTree>
    <p:extLst>
      <p:ext uri="{BB962C8B-B14F-4D97-AF65-F5344CB8AC3E}">
        <p14:creationId xmlns:p14="http://schemas.microsoft.com/office/powerpoint/2010/main" val="8887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865046"/>
          </a:xfrm>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a:xfrm>
            <a:off x="415925" y="2599766"/>
            <a:ext cx="8308975" cy="3648634"/>
          </a:xfrm>
        </p:spPr>
        <p:txBody>
          <a:bodyPr/>
          <a:lstStyle/>
          <a:p>
            <a:r>
              <a:rPr lang="tr-TR" dirty="0"/>
              <a:t>PISA daha özerk sistemlerin müfredatları ve değerlendirmeleri kendi yapan sistemler, özerkliği desteklemeyenlere göre –ulusal </a:t>
            </a:r>
            <a:r>
              <a:rPr lang="tr-TR" dirty="0" smtClean="0"/>
              <a:t>gelirler dikkate alındığında- </a:t>
            </a:r>
            <a:r>
              <a:rPr lang="tr-TR" dirty="0"/>
              <a:t>daha başarılıdır ve daha yüksek performans sergilemektedir. </a:t>
            </a:r>
            <a:endParaRPr lang="tr-TR" dirty="0" smtClean="0"/>
          </a:p>
          <a:p>
            <a:r>
              <a:rPr lang="tr-TR" dirty="0" smtClean="0"/>
              <a:t>Özellikle </a:t>
            </a:r>
            <a:r>
              <a:rPr lang="tr-TR" dirty="0"/>
              <a:t>hangi derslerin verileceği, bu derslerin içeriği ve kullanılan ders kitaplarını belirleyen sistemler matematikte daha yüksek performans sergilerler. </a:t>
            </a:r>
            <a:r>
              <a:rPr lang="tr-TR" dirty="0"/>
              <a:t>(</a:t>
            </a:r>
            <a:r>
              <a:rPr lang="tr-TR" dirty="0" err="1"/>
              <a:t>bkz</a:t>
            </a:r>
            <a:r>
              <a:rPr lang="tr-TR" dirty="0"/>
              <a:t>, OECD, 2013 s. </a:t>
            </a:r>
            <a:r>
              <a:rPr lang="tr-TR" dirty="0" smtClean="0"/>
              <a:t>51-53)</a:t>
            </a:r>
            <a:endParaRPr lang="tr-TR" dirty="0" smtClean="0"/>
          </a:p>
          <a:p>
            <a:r>
              <a:rPr lang="tr-TR" dirty="0" smtClean="0"/>
              <a:t>Tüm </a:t>
            </a:r>
            <a:r>
              <a:rPr lang="tr-TR" dirty="0"/>
              <a:t>kaynakları yönetmeye yönelik daha geniş özerkliğin ise okulların genel performansı üzerinde bir etkisinin olmadığı görülmüştür. </a:t>
            </a:r>
            <a:endParaRPr lang="en-US" dirty="0"/>
          </a:p>
        </p:txBody>
      </p:sp>
    </p:spTree>
    <p:extLst>
      <p:ext uri="{BB962C8B-B14F-4D97-AF65-F5344CB8AC3E}">
        <p14:creationId xmlns:p14="http://schemas.microsoft.com/office/powerpoint/2010/main" val="53286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a:xfrm>
            <a:off x="415925" y="2599766"/>
            <a:ext cx="8308975" cy="3648634"/>
          </a:xfrm>
        </p:spPr>
        <p:txBody>
          <a:bodyPr/>
          <a:lstStyle/>
          <a:p>
            <a:r>
              <a:rPr lang="tr-TR" dirty="0"/>
              <a:t>PISA 2012’de okul yöneticilerine okula kaynak ayırmada (öğretmen alımı ve işten çıkarılması, öğretmenin başlangıç maaşının belirlenmesi, okul bütçesinin belirlenmesi ve okul içinde nereye kullanılacağı) okulun müfredatının ve öğretimin ölçme ve değerlendirmesinin (öğrenci değerlendirme politikalarının oluşturulması, ders kitabının seçimi, hangi dersin öğretileceği ve bu dersin içeriğinin ne olduğu) okul yöneticilerinin, yerel otoritelerin ve bakanlığın etkisinin ne olduğu sorulmuştur. </a:t>
            </a:r>
            <a:r>
              <a:rPr lang="tr-TR" dirty="0" smtClean="0"/>
              <a:t>(</a:t>
            </a:r>
            <a:r>
              <a:rPr lang="tr-TR" dirty="0" err="1" smtClean="0"/>
              <a:t>bkz</a:t>
            </a:r>
            <a:r>
              <a:rPr lang="tr-TR" dirty="0" smtClean="0"/>
              <a:t>, OECD, 2013 s. 131-132)</a:t>
            </a:r>
            <a:endParaRPr lang="tr-TR" dirty="0" smtClean="0"/>
          </a:p>
          <a:p>
            <a:endParaRPr lang="en-US" dirty="0"/>
          </a:p>
        </p:txBody>
      </p:sp>
    </p:spTree>
    <p:extLst>
      <p:ext uri="{BB962C8B-B14F-4D97-AF65-F5344CB8AC3E}">
        <p14:creationId xmlns:p14="http://schemas.microsoft.com/office/powerpoint/2010/main" val="399404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a:xfrm>
            <a:off x="415925" y="2599766"/>
            <a:ext cx="8308975" cy="3648634"/>
          </a:xfrm>
        </p:spPr>
        <p:txBody>
          <a:bodyPr>
            <a:normAutofit fontScale="85000" lnSpcReduction="10000"/>
          </a:bodyPr>
          <a:lstStyle/>
          <a:p>
            <a:r>
              <a:rPr lang="tr-TR" dirty="0"/>
              <a:t>Birçok ülkede, az sayıda okul öğretmenlerin ücretlerinin belirlenmesinde söz hakkına sahiptir. </a:t>
            </a:r>
            <a:endParaRPr lang="tr-TR" dirty="0" smtClean="0"/>
          </a:p>
          <a:p>
            <a:r>
              <a:rPr lang="tr-TR" dirty="0" smtClean="0"/>
              <a:t>OECD </a:t>
            </a:r>
            <a:r>
              <a:rPr lang="tr-TR" dirty="0"/>
              <a:t>ülkelerinin okul yöneticilerinin %70</a:t>
            </a:r>
            <a:r>
              <a:rPr lang="en-US" dirty="0"/>
              <a:t>’</a:t>
            </a:r>
            <a:r>
              <a:rPr lang="tr-TR" dirty="0"/>
              <a:t>i öğretmen maaşlarının ve maaş artışlarının bölgesel ya da merkezi hükümet tarafından belirlendiğini söylemiştir. </a:t>
            </a:r>
            <a:endParaRPr lang="tr-TR" dirty="0" smtClean="0"/>
          </a:p>
          <a:p>
            <a:r>
              <a:rPr lang="tr-TR" dirty="0" smtClean="0"/>
              <a:t>Bunun </a:t>
            </a:r>
            <a:r>
              <a:rPr lang="tr-TR" dirty="0"/>
              <a:t>tersine olarak, okul yöneticileri ve/ya öğretmenler öğretmenlerin seçimi ve işe alımında, işten atılmasında, okul bütçesinin </a:t>
            </a:r>
            <a:r>
              <a:rPr lang="tr-TR" dirty="0" err="1"/>
              <a:t>formülasyonunda</a:t>
            </a:r>
            <a:r>
              <a:rPr lang="tr-TR" dirty="0"/>
              <a:t> ve okul içinde bütçenin kullanımında daha fazla sorumluluğu vardır. </a:t>
            </a:r>
            <a:endParaRPr lang="tr-TR" dirty="0" smtClean="0"/>
          </a:p>
          <a:p>
            <a:r>
              <a:rPr lang="tr-TR" dirty="0" smtClean="0"/>
              <a:t>Kaynak </a:t>
            </a:r>
            <a:r>
              <a:rPr lang="tr-TR" dirty="0"/>
              <a:t>kullanımında okul özerkliğinin daha yüksek olduğu AB ülkeleri, Hollanda, Çek Cumhuriyeti ve Birleşik Krallıktır. Türkiye, Yunanistan, İtalya, Almanya, Romanya ve Avusturya ve Fransa</a:t>
            </a:r>
            <a:r>
              <a:rPr lang="en-US" dirty="0"/>
              <a:t>’</a:t>
            </a:r>
            <a:r>
              <a:rPr lang="tr-TR" dirty="0"/>
              <a:t>da ise kaynak kullanımındaki sorumluluğu en az düzeyde olan ülkelerdir. </a:t>
            </a:r>
            <a:endParaRPr lang="en-US" dirty="0"/>
          </a:p>
        </p:txBody>
      </p:sp>
    </p:spTree>
    <p:extLst>
      <p:ext uri="{BB962C8B-B14F-4D97-AF65-F5344CB8AC3E}">
        <p14:creationId xmlns:p14="http://schemas.microsoft.com/office/powerpoint/2010/main" val="350276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p:txBody>
          <a:bodyPr>
            <a:normAutofit fontScale="85000" lnSpcReduction="10000"/>
          </a:bodyPr>
          <a:lstStyle/>
          <a:p>
            <a:r>
              <a:rPr lang="tr-TR" dirty="0"/>
              <a:t>AB ülkeleri içinde olan BK ve Hollanda da müfredatta da özerklik </a:t>
            </a:r>
            <a:r>
              <a:rPr lang="tr-TR" dirty="0" err="1"/>
              <a:t>sözkonusudur</a:t>
            </a:r>
            <a:r>
              <a:rPr lang="tr-TR" dirty="0"/>
              <a:t>. </a:t>
            </a:r>
            <a:endParaRPr lang="tr-TR" dirty="0" smtClean="0"/>
          </a:p>
          <a:p>
            <a:r>
              <a:rPr lang="tr-TR" dirty="0" smtClean="0"/>
              <a:t>Diğer </a:t>
            </a:r>
            <a:r>
              <a:rPr lang="tr-TR" dirty="0"/>
              <a:t>yandan Yunanistan Türkiye, Sırbistan, Hırvatistan, Lüksemburg, Bulgaristan gibi ülkelerde okullar müfredat ve değerlendirmede çok az bir sorumluluğa sahiptir. </a:t>
            </a:r>
            <a:endParaRPr lang="tr-TR" dirty="0" smtClean="0"/>
          </a:p>
          <a:p>
            <a:r>
              <a:rPr lang="tr-TR" dirty="0" smtClean="0"/>
              <a:t>Slovakya </a:t>
            </a:r>
            <a:r>
              <a:rPr lang="tr-TR" dirty="0"/>
              <a:t>gibi bazı ülkelerde, ülkedeki bazı okullar müfredat ve öğretimin değerlendirmesinde sorumluluğu varken bazı okullarda ise yoktur. Yunanistan, Bulgaristan, Türkiye, Hırvatistan ve Lüksemburg gibi ülkelerde ise tüm okullar benzer bir sorumluluk düzeyine sahiptir. </a:t>
            </a:r>
            <a:endParaRPr lang="tr-TR" dirty="0" smtClean="0"/>
          </a:p>
          <a:p>
            <a:r>
              <a:rPr lang="tr-TR" dirty="0" smtClean="0"/>
              <a:t>Özel </a:t>
            </a:r>
            <a:r>
              <a:rPr lang="tr-TR" dirty="0"/>
              <a:t>okullar kendi müfredat ve değerlendirme sistemleri konusunda özerkliğe sahiptir. Ayrıca, genel olarak, ortaöğretimdeki özerklik ortaokul ve ilkokula göre daha fazladır. </a:t>
            </a:r>
            <a:endParaRPr lang="en-US" dirty="0"/>
          </a:p>
        </p:txBody>
      </p:sp>
    </p:spTree>
    <p:extLst>
      <p:ext uri="{BB962C8B-B14F-4D97-AF65-F5344CB8AC3E}">
        <p14:creationId xmlns:p14="http://schemas.microsoft.com/office/powerpoint/2010/main" val="342641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p:txBody>
          <a:bodyPr>
            <a:normAutofit fontScale="77500" lnSpcReduction="20000"/>
          </a:bodyPr>
          <a:lstStyle/>
          <a:p>
            <a:r>
              <a:rPr lang="tr-TR" dirty="0"/>
              <a:t>İngiltere’de okullar arası işbirliğini geliştirme konusunda güzel örnek uygulamaları </a:t>
            </a:r>
            <a:r>
              <a:rPr lang="tr-TR" dirty="0" err="1"/>
              <a:t>sözkonusudur</a:t>
            </a:r>
            <a:r>
              <a:rPr lang="tr-TR" dirty="0"/>
              <a:t>. </a:t>
            </a:r>
            <a:endParaRPr lang="tr-TR" dirty="0" smtClean="0"/>
          </a:p>
          <a:p>
            <a:r>
              <a:rPr lang="tr-TR" dirty="0" smtClean="0"/>
              <a:t>Hükümet</a:t>
            </a:r>
            <a:r>
              <a:rPr lang="tr-TR" dirty="0"/>
              <a:t>, 2000</a:t>
            </a:r>
            <a:r>
              <a:rPr lang="en-US" dirty="0"/>
              <a:t>’</a:t>
            </a:r>
            <a:r>
              <a:rPr lang="tr-TR" dirty="0" err="1"/>
              <a:t>li</a:t>
            </a:r>
            <a:r>
              <a:rPr lang="tr-TR" dirty="0"/>
              <a:t> yılların başından itibaren, okullar ve okul liderleri arasındaki işbirliğinin artmasını desteklemek için çok çeşitli yaklaşımlar uygulamaktadır. </a:t>
            </a:r>
            <a:endParaRPr lang="tr-TR" dirty="0" smtClean="0"/>
          </a:p>
          <a:p>
            <a:r>
              <a:rPr lang="tr-TR" dirty="0" smtClean="0"/>
              <a:t>Okul</a:t>
            </a:r>
            <a:r>
              <a:rPr lang="tr-TR" dirty="0"/>
              <a:t>-</a:t>
            </a:r>
            <a:r>
              <a:rPr lang="tr-TR" dirty="0" err="1"/>
              <a:t>inovatif</a:t>
            </a:r>
            <a:r>
              <a:rPr lang="tr-TR" dirty="0"/>
              <a:t> projelerini desteklerken bunu tek bir okul olarak değil de birden fazla okulun işbirliği ile sunulan projeleri desteklemektedir. </a:t>
            </a:r>
            <a:endParaRPr lang="tr-TR" dirty="0" smtClean="0"/>
          </a:p>
          <a:p>
            <a:r>
              <a:rPr lang="tr-TR" dirty="0" smtClean="0"/>
              <a:t>Yakın </a:t>
            </a:r>
            <a:r>
              <a:rPr lang="tr-TR" dirty="0"/>
              <a:t>zamanda ise okullar daha fazla özerklik için akademi statüsüne başvurduğunda, hükümet güçlü akademileri, daha düşük okulların standartlarını yükseltmek üzere birlikte çalışmayı teşvik etmektedir. </a:t>
            </a:r>
            <a:endParaRPr lang="tr-TR" dirty="0" smtClean="0"/>
          </a:p>
          <a:p>
            <a:r>
              <a:rPr lang="tr-TR" dirty="0" smtClean="0"/>
              <a:t>Birçok </a:t>
            </a:r>
            <a:r>
              <a:rPr lang="tr-TR" dirty="0"/>
              <a:t>akademi bir zincire katılmıştır. Okul temelli ortaklıklarda bu bağımsız akademilerde, </a:t>
            </a:r>
            <a:r>
              <a:rPr lang="en-US" dirty="0"/>
              <a:t>“</a:t>
            </a:r>
            <a:r>
              <a:rPr lang="tr-TR" dirty="0"/>
              <a:t>ortakları teşvik etmek</a:t>
            </a:r>
            <a:r>
              <a:rPr lang="en-US" dirty="0"/>
              <a:t>”</a:t>
            </a:r>
            <a:r>
              <a:rPr lang="tr-TR" dirty="0"/>
              <a:t> ağı ile akran teftişi, yapılmaktadır. Bunun ile de okulların gelişmesi desteklenmektedir. </a:t>
            </a:r>
            <a:endParaRPr lang="en-US" dirty="0"/>
          </a:p>
        </p:txBody>
      </p:sp>
    </p:spTree>
    <p:extLst>
      <p:ext uri="{BB962C8B-B14F-4D97-AF65-F5344CB8AC3E}">
        <p14:creationId xmlns:p14="http://schemas.microsoft.com/office/powerpoint/2010/main" val="366452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p:txBody>
          <a:bodyPr/>
          <a:lstStyle/>
          <a:p>
            <a:r>
              <a:rPr lang="tr-TR" dirty="0"/>
              <a:t>İskoçya’da ülke çapında yaygın bir online topluluk olarak “</a:t>
            </a:r>
            <a:r>
              <a:rPr lang="tr-TR" dirty="0" err="1"/>
              <a:t>Heads</a:t>
            </a:r>
            <a:r>
              <a:rPr lang="tr-TR" dirty="0"/>
              <a:t> </a:t>
            </a:r>
            <a:r>
              <a:rPr lang="tr-TR" dirty="0" err="1"/>
              <a:t>Together</a:t>
            </a:r>
            <a:r>
              <a:rPr lang="tr-TR" dirty="0"/>
              <a:t>” kurulmuştur. </a:t>
            </a:r>
            <a:endParaRPr lang="tr-TR" dirty="0" smtClean="0"/>
          </a:p>
          <a:p>
            <a:r>
              <a:rPr lang="tr-TR" dirty="0" smtClean="0"/>
              <a:t>Burada </a:t>
            </a:r>
            <a:r>
              <a:rPr lang="tr-TR" dirty="0"/>
              <a:t>ise, okul yöneticileri kendi tecrübelerini, politikalarını ve düşüncelerini paylaşmaktadır</a:t>
            </a:r>
            <a:r>
              <a:rPr lang="tr-TR" dirty="0" smtClean="0"/>
              <a:t>.</a:t>
            </a:r>
          </a:p>
          <a:p>
            <a:r>
              <a:rPr lang="tr-TR" dirty="0" smtClean="0"/>
              <a:t> </a:t>
            </a:r>
            <a:r>
              <a:rPr lang="tr-TR" dirty="0"/>
              <a:t>2003 yılında başarılı bir pilot uygulama sonrasında başlatılmıştır</a:t>
            </a:r>
            <a:r>
              <a:rPr lang="tr-TR" dirty="0" smtClean="0"/>
              <a:t>.</a:t>
            </a:r>
          </a:p>
          <a:p>
            <a:r>
              <a:rPr lang="tr-TR" dirty="0" smtClean="0"/>
              <a:t> </a:t>
            </a:r>
            <a:r>
              <a:rPr lang="tr-TR" dirty="0"/>
              <a:t>Okullar için ulusal düzeyde bir intranet ağı olan “</a:t>
            </a:r>
            <a:r>
              <a:rPr lang="tr-TR" dirty="0" err="1"/>
              <a:t>Glow”un</a:t>
            </a:r>
            <a:r>
              <a:rPr lang="tr-TR" dirty="0"/>
              <a:t> bir parçasıdır.</a:t>
            </a:r>
            <a:endParaRPr lang="en-US" dirty="0"/>
          </a:p>
          <a:p>
            <a:endParaRPr lang="en-US" dirty="0"/>
          </a:p>
        </p:txBody>
      </p:sp>
    </p:spTree>
    <p:extLst>
      <p:ext uri="{BB962C8B-B14F-4D97-AF65-F5344CB8AC3E}">
        <p14:creationId xmlns:p14="http://schemas.microsoft.com/office/powerpoint/2010/main" val="81628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257113"/>
            <a:ext cx="8308975" cy="859455"/>
          </a:xfrm>
        </p:spPr>
        <p:txBody>
          <a:bodyPr/>
          <a:lstStyle/>
          <a:p>
            <a:r>
              <a:rPr lang="en-US" dirty="0" err="1" smtClean="0"/>
              <a:t>Çalışmanın</a:t>
            </a:r>
            <a:r>
              <a:rPr lang="en-US" dirty="0" smtClean="0"/>
              <a:t> </a:t>
            </a:r>
            <a:r>
              <a:rPr lang="en-US" dirty="0" err="1"/>
              <a:t>Ç</a:t>
            </a:r>
            <a:r>
              <a:rPr lang="en-US" dirty="0" err="1" smtClean="0"/>
              <a:t>erçevesi</a:t>
            </a:r>
            <a:endParaRPr lang="en-US" dirty="0"/>
          </a:p>
        </p:txBody>
      </p:sp>
      <p:sp>
        <p:nvSpPr>
          <p:cNvPr id="3" name="Content Placeholder 2"/>
          <p:cNvSpPr>
            <a:spLocks noGrp="1"/>
          </p:cNvSpPr>
          <p:nvPr>
            <p:ph idx="1"/>
          </p:nvPr>
        </p:nvSpPr>
        <p:spPr>
          <a:xfrm>
            <a:off x="415925" y="2514226"/>
            <a:ext cx="8308975" cy="3734173"/>
          </a:xfrm>
        </p:spPr>
        <p:txBody>
          <a:bodyPr>
            <a:normAutofit/>
          </a:bodyPr>
          <a:lstStyle/>
          <a:p>
            <a:r>
              <a:rPr lang="tr-TR" sz="2400" dirty="0"/>
              <a:t>AB ile AB ülkelerinin eğitim sistemleri </a:t>
            </a:r>
            <a:r>
              <a:rPr lang="tr-TR" sz="2400" dirty="0" smtClean="0"/>
              <a:t>arasındaki ilişki</a:t>
            </a:r>
          </a:p>
          <a:p>
            <a:r>
              <a:rPr lang="tr-TR" sz="2400" dirty="0" smtClean="0"/>
              <a:t>AB </a:t>
            </a:r>
            <a:r>
              <a:rPr lang="tr-TR" sz="2400" dirty="0"/>
              <a:t>ülkeleri eğitim </a:t>
            </a:r>
            <a:r>
              <a:rPr lang="tr-TR" sz="2400" dirty="0" smtClean="0"/>
              <a:t>sistemlerinde okul temelli yönetim anlayışı</a:t>
            </a:r>
          </a:p>
          <a:p>
            <a:r>
              <a:rPr lang="tr-TR" sz="2400" dirty="0" smtClean="0"/>
              <a:t>AB </a:t>
            </a:r>
            <a:r>
              <a:rPr lang="tr-TR" sz="2400" dirty="0"/>
              <a:t>ülkelerinde müfredatlar ve haftalık ders çizelgesi </a:t>
            </a:r>
            <a:endParaRPr lang="tr-TR" sz="2400" dirty="0" smtClean="0"/>
          </a:p>
          <a:p>
            <a:r>
              <a:rPr lang="tr-TR" sz="2400" dirty="0" smtClean="0"/>
              <a:t>AB </a:t>
            </a:r>
            <a:r>
              <a:rPr lang="tr-TR" sz="2400" dirty="0"/>
              <a:t>ülkelerindeki </a:t>
            </a:r>
            <a:r>
              <a:rPr lang="tr-TR" sz="2400" dirty="0" smtClean="0"/>
              <a:t>kilit beceriler </a:t>
            </a:r>
            <a:endParaRPr lang="en-US" sz="2400" dirty="0"/>
          </a:p>
        </p:txBody>
      </p:sp>
    </p:spTree>
    <p:extLst>
      <p:ext uri="{BB962C8B-B14F-4D97-AF65-F5344CB8AC3E}">
        <p14:creationId xmlns:p14="http://schemas.microsoft.com/office/powerpoint/2010/main" val="934446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Okul</a:t>
            </a:r>
            <a:r>
              <a:rPr lang="en-US" dirty="0"/>
              <a:t> </a:t>
            </a:r>
            <a:r>
              <a:rPr lang="en-US" dirty="0" err="1"/>
              <a:t>Temelli</a:t>
            </a:r>
            <a:r>
              <a:rPr lang="en-US" dirty="0"/>
              <a:t> </a:t>
            </a:r>
            <a:r>
              <a:rPr lang="en-US" dirty="0" err="1"/>
              <a:t>Yönetim</a:t>
            </a:r>
            <a:endParaRPr lang="en-US" dirty="0"/>
          </a:p>
        </p:txBody>
      </p:sp>
      <p:sp>
        <p:nvSpPr>
          <p:cNvPr id="3" name="Content Placeholder 2"/>
          <p:cNvSpPr>
            <a:spLocks noGrp="1"/>
          </p:cNvSpPr>
          <p:nvPr>
            <p:ph idx="1"/>
          </p:nvPr>
        </p:nvSpPr>
        <p:spPr>
          <a:xfrm>
            <a:off x="415925" y="2599766"/>
            <a:ext cx="8308975" cy="3648634"/>
          </a:xfrm>
        </p:spPr>
        <p:txBody>
          <a:bodyPr>
            <a:normAutofit fontScale="85000" lnSpcReduction="10000"/>
          </a:bodyPr>
          <a:lstStyle/>
          <a:p>
            <a:r>
              <a:rPr lang="tr-TR" dirty="0"/>
              <a:t>PISA ve TIMSS gibi çalışmaların en başarılı bölgesi olan </a:t>
            </a:r>
            <a:r>
              <a:rPr lang="tr-TR" dirty="0" err="1"/>
              <a:t>Sangay’da</a:t>
            </a:r>
            <a:r>
              <a:rPr lang="tr-TR" dirty="0"/>
              <a:t> ise daha iyi okullar ve daha kötü performans sergileyen okullar arasındaki işbirliğini destekleyici politikalar geliştirilmektedir.  Bunun amacı da başarılı olanlardan liderlik kapasitesini daha başarısıza aktarmaktır. Yönetimi güçlendirme çalışmalarında, uygulanan okul-gözetim programında hükümet, yüksek performans sergileyen kamu okullarının daha zayıf okulları yönetmesini sağlamaktadır. Bu yapıda, yüksek performans sergileyen okul tecrübeli liderini, örneğin okul yöneticisi yardımcısını bu zayıf okula yönetici olarak atar, birçok tecrübeli öğretmeni, öğretim süreçlerine liderlik etmesi için göndermektedir. Bunun ile, iyi okulun yönetim stili ve öğretim yöntemleri zayıf performans sergileyen okula devredilmektedir. Okullar konsorsiyumu oluşturulmuş; bu kümlerde/konsorsiyumlarda bir yüksek performans sergileyen okulun merkezde olduğu, güçlü, zayıf yeni ve eski, özel ve kamu okulları vardır. OECD okul liderliği üzerine çalışmasında bulduğu üzere, okulların işbirliği çalışmaları yukarıdan bir dayatma şeklinde değil de, gerçek bir bağlılık ile gerçekleştiğinde daha etkili olmaktadır.</a:t>
            </a:r>
            <a:endParaRPr lang="en-US" dirty="0"/>
          </a:p>
          <a:p>
            <a:endParaRPr lang="en-US" dirty="0"/>
          </a:p>
        </p:txBody>
      </p:sp>
    </p:spTree>
    <p:extLst>
      <p:ext uri="{BB962C8B-B14F-4D97-AF65-F5344CB8AC3E}">
        <p14:creationId xmlns:p14="http://schemas.microsoft.com/office/powerpoint/2010/main" val="298468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Tartışma</a:t>
            </a:r>
            <a:r>
              <a:rPr lang="en-US" dirty="0" smtClean="0"/>
              <a:t> </a:t>
            </a:r>
            <a:r>
              <a:rPr lang="en-US" dirty="0" err="1" smtClean="0"/>
              <a:t>Soruları</a:t>
            </a:r>
            <a:endParaRPr lang="en-US" dirty="0"/>
          </a:p>
        </p:txBody>
      </p:sp>
      <p:sp>
        <p:nvSpPr>
          <p:cNvPr id="3" name="Content Placeholder 2"/>
          <p:cNvSpPr>
            <a:spLocks noGrp="1"/>
          </p:cNvSpPr>
          <p:nvPr>
            <p:ph idx="1"/>
          </p:nvPr>
        </p:nvSpPr>
        <p:spPr/>
        <p:txBody>
          <a:bodyPr/>
          <a:lstStyle/>
          <a:p>
            <a:r>
              <a:rPr lang="tr-TR" b="1" dirty="0"/>
              <a:t>Türkiye</a:t>
            </a:r>
            <a:r>
              <a:rPr lang="en-US" b="1" dirty="0"/>
              <a:t>’</a:t>
            </a:r>
            <a:r>
              <a:rPr lang="tr-TR" b="1" dirty="0"/>
              <a:t>de bu tür programlar geliştirilebilir mi? Geliştirilmesinin önündeki engeller neler olabilir? </a:t>
            </a:r>
            <a:endParaRPr lang="tr-TR" b="1" dirty="0" smtClean="0"/>
          </a:p>
          <a:p>
            <a:r>
              <a:rPr lang="tr-TR" b="1" dirty="0" smtClean="0"/>
              <a:t>Bu </a:t>
            </a:r>
            <a:r>
              <a:rPr lang="tr-TR" b="1" dirty="0"/>
              <a:t>programların eğitim sisteminin kalitesinin artmasında, öğrencilerin öğrenme performanslarının gelişmesinde ne tür etkileri olabilir?</a:t>
            </a:r>
            <a:endParaRPr lang="en-US" dirty="0"/>
          </a:p>
          <a:p>
            <a:endParaRPr lang="en-US" dirty="0"/>
          </a:p>
        </p:txBody>
      </p:sp>
    </p:spTree>
    <p:extLst>
      <p:ext uri="{BB962C8B-B14F-4D97-AF65-F5344CB8AC3E}">
        <p14:creationId xmlns:p14="http://schemas.microsoft.com/office/powerpoint/2010/main" val="313024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a:t>
            </a:r>
            <a:r>
              <a:rPr lang="en-US" dirty="0" err="1" smtClean="0"/>
              <a:t>ülkelerinde</a:t>
            </a:r>
            <a:r>
              <a:rPr lang="en-US" dirty="0" smtClean="0"/>
              <a:t> </a:t>
            </a:r>
            <a:r>
              <a:rPr lang="en-US" dirty="0" err="1" smtClean="0"/>
              <a:t>öğretilen</a:t>
            </a:r>
            <a:r>
              <a:rPr lang="en-US" dirty="0" smtClean="0"/>
              <a:t> </a:t>
            </a:r>
            <a:r>
              <a:rPr lang="en-US" dirty="0" err="1" smtClean="0"/>
              <a:t>dersler</a:t>
            </a:r>
            <a:endParaRPr lang="en-US" dirty="0"/>
          </a:p>
        </p:txBody>
      </p:sp>
      <p:sp>
        <p:nvSpPr>
          <p:cNvPr id="3" name="Content Placeholder 2"/>
          <p:cNvSpPr>
            <a:spLocks noGrp="1"/>
          </p:cNvSpPr>
          <p:nvPr>
            <p:ph idx="1"/>
          </p:nvPr>
        </p:nvSpPr>
        <p:spPr/>
        <p:txBody>
          <a:bodyPr>
            <a:normAutofit fontScale="77500" lnSpcReduction="20000"/>
          </a:bodyPr>
          <a:lstStyle/>
          <a:p>
            <a:r>
              <a:rPr lang="tr-TR" dirty="0"/>
              <a:t>Avrupa ülkelerinde ABD ile kıyaslandığında </a:t>
            </a:r>
            <a:r>
              <a:rPr lang="tr-TR" dirty="0" err="1"/>
              <a:t>müfredatların</a:t>
            </a:r>
            <a:r>
              <a:rPr lang="tr-TR" dirty="0"/>
              <a:t> daha merkezi olduğu, ama Türkiye ile kıyaslandığında ise daha ademi merkeziyetçi bir şekilde hazırlandığı görülebilir. </a:t>
            </a:r>
            <a:endParaRPr lang="tr-TR" dirty="0" smtClean="0"/>
          </a:p>
          <a:p>
            <a:r>
              <a:rPr lang="tr-TR" dirty="0" smtClean="0"/>
              <a:t>D</a:t>
            </a:r>
            <a:r>
              <a:rPr lang="en-US" dirty="0" smtClean="0"/>
              <a:t>a</a:t>
            </a:r>
            <a:r>
              <a:rPr lang="tr-TR" dirty="0" smtClean="0"/>
              <a:t>ha önce Türkiye’nin </a:t>
            </a:r>
            <a:r>
              <a:rPr lang="tr-TR" dirty="0"/>
              <a:t>en merkeziyetçi ülkelerden biri olduğunu görmüştük. </a:t>
            </a:r>
            <a:endParaRPr lang="tr-TR" dirty="0" smtClean="0"/>
          </a:p>
          <a:p>
            <a:r>
              <a:rPr lang="tr-TR" dirty="0" smtClean="0"/>
              <a:t>Öğretilen </a:t>
            </a:r>
            <a:r>
              <a:rPr lang="tr-TR" dirty="0"/>
              <a:t>dersler açısından bakıldığında ülkeden ülkeye derslere ayrılan süreler farklılaşmakta</a:t>
            </a:r>
            <a:r>
              <a:rPr lang="tr-TR" dirty="0" smtClean="0"/>
              <a:t>,</a:t>
            </a:r>
          </a:p>
          <a:p>
            <a:r>
              <a:rPr lang="tr-TR" dirty="0" smtClean="0"/>
              <a:t>Ülkelerin </a:t>
            </a:r>
            <a:r>
              <a:rPr lang="tr-TR" dirty="0"/>
              <a:t>okul gün süresi, haftalık ders saati yıllık toplam saati gibi hususlar farklılaşmaktadır. </a:t>
            </a:r>
            <a:endParaRPr lang="tr-TR" dirty="0" smtClean="0"/>
          </a:p>
          <a:p>
            <a:r>
              <a:rPr lang="tr-TR" dirty="0" smtClean="0"/>
              <a:t>Ancak </a:t>
            </a:r>
            <a:r>
              <a:rPr lang="tr-TR" dirty="0"/>
              <a:t>yine de bazı ortak özellikler görülmektedir. Örneğin, okuma/dil dersleri en yoğunluklu, daha sonra matematik ve bilim dersleri gelmektedir. Aşağıdaki OECD tablolarında ve AB ülkeleri haftalık ders saatleri çizelgesinde </a:t>
            </a:r>
            <a:r>
              <a:rPr lang="tr-TR" dirty="0" smtClean="0"/>
              <a:t>ayrıntılı </a:t>
            </a:r>
            <a:r>
              <a:rPr lang="tr-TR" dirty="0"/>
              <a:t>bir şekilde bu hususlar görülebilmektedir.</a:t>
            </a:r>
            <a:endParaRPr lang="en-US" dirty="0"/>
          </a:p>
          <a:p>
            <a:endParaRPr lang="en-US" dirty="0"/>
          </a:p>
        </p:txBody>
      </p:sp>
    </p:spTree>
    <p:extLst>
      <p:ext uri="{BB962C8B-B14F-4D97-AF65-F5344CB8AC3E}">
        <p14:creationId xmlns:p14="http://schemas.microsoft.com/office/powerpoint/2010/main" val="21148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a:t>
            </a:r>
            <a:r>
              <a:rPr lang="en-US" dirty="0" err="1"/>
              <a:t>ülkelerinde</a:t>
            </a:r>
            <a:r>
              <a:rPr lang="en-US" dirty="0"/>
              <a:t> </a:t>
            </a:r>
            <a:r>
              <a:rPr lang="en-US" dirty="0" err="1"/>
              <a:t>öğretilen</a:t>
            </a:r>
            <a:r>
              <a:rPr lang="en-US" dirty="0"/>
              <a:t> </a:t>
            </a:r>
            <a:r>
              <a:rPr lang="en-US" dirty="0" err="1"/>
              <a:t>dersler</a:t>
            </a:r>
            <a:endParaRPr lang="en-US" dirty="0"/>
          </a:p>
        </p:txBody>
      </p:sp>
      <p:sp>
        <p:nvSpPr>
          <p:cNvPr id="3" name="Content Placeholder 2"/>
          <p:cNvSpPr>
            <a:spLocks noGrp="1"/>
          </p:cNvSpPr>
          <p:nvPr>
            <p:ph idx="1"/>
          </p:nvPr>
        </p:nvSpPr>
        <p:spPr/>
        <p:txBody>
          <a:bodyPr/>
          <a:lstStyle/>
          <a:p>
            <a:r>
              <a:rPr lang="tr-TR" dirty="0" err="1"/>
              <a:t>Recommended</a:t>
            </a:r>
            <a:r>
              <a:rPr lang="tr-TR" dirty="0"/>
              <a:t> </a:t>
            </a:r>
            <a:r>
              <a:rPr lang="tr-TR" dirty="0" err="1"/>
              <a:t>Annual</a:t>
            </a:r>
            <a:r>
              <a:rPr lang="tr-TR" dirty="0"/>
              <a:t> </a:t>
            </a:r>
            <a:r>
              <a:rPr lang="tr-TR" dirty="0" err="1"/>
              <a:t>Instruction</a:t>
            </a:r>
            <a:r>
              <a:rPr lang="tr-TR" dirty="0"/>
              <a:t> Time in Full-Time </a:t>
            </a:r>
            <a:r>
              <a:rPr lang="tr-TR" dirty="0" err="1"/>
              <a:t>Compulsory</a:t>
            </a:r>
            <a:r>
              <a:rPr lang="tr-TR" dirty="0"/>
              <a:t> </a:t>
            </a:r>
            <a:r>
              <a:rPr lang="tr-TR" dirty="0" err="1"/>
              <a:t>Education</a:t>
            </a:r>
            <a:r>
              <a:rPr lang="tr-TR" dirty="0"/>
              <a:t> in Europe 2014/2015. 15; 18; 74-110</a:t>
            </a:r>
            <a:endParaRPr lang="en-US" dirty="0"/>
          </a:p>
          <a:p>
            <a:r>
              <a:rPr lang="en-US" dirty="0" smtClean="0"/>
              <a:t>Education at a Glance 2015 s. 411-415.</a:t>
            </a:r>
            <a:endParaRPr lang="en-US" dirty="0"/>
          </a:p>
        </p:txBody>
      </p:sp>
    </p:spTree>
    <p:extLst>
      <p:ext uri="{BB962C8B-B14F-4D97-AF65-F5344CB8AC3E}">
        <p14:creationId xmlns:p14="http://schemas.microsoft.com/office/powerpoint/2010/main" val="21243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Tartışma</a:t>
            </a:r>
            <a:r>
              <a:rPr lang="en-US" dirty="0" smtClean="0"/>
              <a:t> </a:t>
            </a:r>
            <a:r>
              <a:rPr lang="en-US" dirty="0" err="1" smtClean="0"/>
              <a:t>Soruları</a:t>
            </a:r>
            <a:endParaRPr lang="en-US" dirty="0"/>
          </a:p>
        </p:txBody>
      </p:sp>
      <p:sp>
        <p:nvSpPr>
          <p:cNvPr id="3" name="Content Placeholder 2"/>
          <p:cNvSpPr>
            <a:spLocks noGrp="1"/>
          </p:cNvSpPr>
          <p:nvPr>
            <p:ph idx="1"/>
          </p:nvPr>
        </p:nvSpPr>
        <p:spPr/>
        <p:txBody>
          <a:bodyPr/>
          <a:lstStyle/>
          <a:p>
            <a:r>
              <a:rPr lang="tr-TR" b="1" dirty="0"/>
              <a:t>Bu tablolar baktığınızda Türkiye</a:t>
            </a:r>
            <a:r>
              <a:rPr lang="en-US" b="1" dirty="0"/>
              <a:t>’</a:t>
            </a:r>
            <a:r>
              <a:rPr lang="tr-TR" b="1" dirty="0"/>
              <a:t>deki haftalık ders çizelgesini nasıl değerlendirebiliriz? </a:t>
            </a:r>
            <a:endParaRPr lang="tr-TR" b="1" dirty="0" smtClean="0"/>
          </a:p>
          <a:p>
            <a:r>
              <a:rPr lang="tr-TR" b="1" dirty="0" smtClean="0"/>
              <a:t>Hangi </a:t>
            </a:r>
            <a:r>
              <a:rPr lang="tr-TR" b="1" dirty="0"/>
              <a:t>alanlarda eksiklikler vardır? Hangi derslerin süresi artırılmalıdır? Ya da azaltılmalı? Hangi dersler müfredata eklenmelidir?</a:t>
            </a:r>
            <a:endParaRPr lang="en-US" dirty="0"/>
          </a:p>
          <a:p>
            <a:r>
              <a:rPr lang="en-US" b="1" dirty="0" err="1"/>
              <a:t>Benzer</a:t>
            </a:r>
            <a:r>
              <a:rPr lang="en-US" b="1" dirty="0"/>
              <a:t> </a:t>
            </a:r>
            <a:r>
              <a:rPr lang="en-US" b="1" dirty="0" err="1"/>
              <a:t>sürelerde</a:t>
            </a:r>
            <a:r>
              <a:rPr lang="en-US" b="1" dirty="0"/>
              <a:t> </a:t>
            </a:r>
            <a:r>
              <a:rPr lang="en-US" b="1" dirty="0" err="1"/>
              <a:t>dersler</a:t>
            </a:r>
            <a:r>
              <a:rPr lang="en-US" b="1" dirty="0"/>
              <a:t> </a:t>
            </a:r>
            <a:r>
              <a:rPr lang="en-US" b="1" dirty="0" err="1"/>
              <a:t>veriliyor</a:t>
            </a:r>
            <a:r>
              <a:rPr lang="en-US" b="1" dirty="0"/>
              <a:t> </a:t>
            </a:r>
            <a:r>
              <a:rPr lang="en-US" b="1" dirty="0" err="1"/>
              <a:t>ise</a:t>
            </a:r>
            <a:r>
              <a:rPr lang="en-US" b="1" dirty="0"/>
              <a:t> </a:t>
            </a:r>
            <a:r>
              <a:rPr lang="en-US" b="1" dirty="0" err="1"/>
              <a:t>Türkiye</a:t>
            </a:r>
            <a:r>
              <a:rPr lang="en-US" b="1" dirty="0"/>
              <a:t> </a:t>
            </a:r>
            <a:r>
              <a:rPr lang="en-US" b="1" dirty="0" err="1"/>
              <a:t>neden</a:t>
            </a:r>
            <a:r>
              <a:rPr lang="en-US" b="1" dirty="0"/>
              <a:t> </a:t>
            </a:r>
            <a:r>
              <a:rPr lang="en-US" b="1" dirty="0" err="1"/>
              <a:t>bazı</a:t>
            </a:r>
            <a:r>
              <a:rPr lang="en-US" b="1" dirty="0"/>
              <a:t> </a:t>
            </a:r>
            <a:r>
              <a:rPr lang="en-US" b="1" dirty="0" err="1"/>
              <a:t>ülkelere</a:t>
            </a:r>
            <a:r>
              <a:rPr lang="en-US" b="1" dirty="0"/>
              <a:t> gore </a:t>
            </a:r>
            <a:r>
              <a:rPr lang="en-US" b="1" dirty="0" err="1"/>
              <a:t>başarısı</a:t>
            </a:r>
            <a:r>
              <a:rPr lang="en-US" b="1" dirty="0"/>
              <a:t> TIMSS </a:t>
            </a:r>
            <a:r>
              <a:rPr lang="en-US" b="1" dirty="0" err="1"/>
              <a:t>ya</a:t>
            </a:r>
            <a:r>
              <a:rPr lang="en-US" b="1" dirty="0"/>
              <a:t> da </a:t>
            </a:r>
            <a:r>
              <a:rPr lang="en-US" b="1" dirty="0" err="1"/>
              <a:t>PISA’larda</a:t>
            </a:r>
            <a:r>
              <a:rPr lang="en-US" b="1" dirty="0"/>
              <a:t> </a:t>
            </a:r>
            <a:r>
              <a:rPr lang="en-US" b="1" dirty="0" err="1"/>
              <a:t>daha</a:t>
            </a:r>
            <a:r>
              <a:rPr lang="en-US" b="1" dirty="0"/>
              <a:t> </a:t>
            </a:r>
            <a:r>
              <a:rPr lang="en-US" b="1" dirty="0" err="1"/>
              <a:t>düşük</a:t>
            </a:r>
            <a:r>
              <a:rPr lang="en-US" b="1" dirty="0"/>
              <a:t>?</a:t>
            </a:r>
            <a:endParaRPr lang="en-US" dirty="0"/>
          </a:p>
          <a:p>
            <a:endParaRPr lang="en-US" dirty="0"/>
          </a:p>
        </p:txBody>
      </p:sp>
    </p:spTree>
    <p:extLst>
      <p:ext uri="{BB962C8B-B14F-4D97-AF65-F5344CB8AC3E}">
        <p14:creationId xmlns:p14="http://schemas.microsoft.com/office/powerpoint/2010/main" val="380280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852218"/>
          </a:xfrm>
        </p:spPr>
        <p:txBody>
          <a:bodyPr/>
          <a:lstStyle/>
          <a:p>
            <a:r>
              <a:rPr lang="en-US" dirty="0" err="1" smtClean="0"/>
              <a:t>Kilit</a:t>
            </a:r>
            <a:r>
              <a:rPr lang="en-US" dirty="0" smtClean="0"/>
              <a:t> </a:t>
            </a:r>
            <a:r>
              <a:rPr lang="en-US" dirty="0" err="1" smtClean="0"/>
              <a:t>Beceriler</a:t>
            </a:r>
            <a:endParaRPr lang="en-US" dirty="0"/>
          </a:p>
        </p:txBody>
      </p:sp>
      <p:sp>
        <p:nvSpPr>
          <p:cNvPr id="3" name="Content Placeholder 2"/>
          <p:cNvSpPr>
            <a:spLocks noGrp="1"/>
          </p:cNvSpPr>
          <p:nvPr>
            <p:ph idx="1"/>
          </p:nvPr>
        </p:nvSpPr>
        <p:spPr>
          <a:xfrm>
            <a:off x="415925" y="2501398"/>
            <a:ext cx="8308975" cy="3747001"/>
          </a:xfrm>
        </p:spPr>
        <p:txBody>
          <a:bodyPr>
            <a:normAutofit fontScale="55000" lnSpcReduction="20000"/>
          </a:bodyPr>
          <a:lstStyle/>
          <a:p>
            <a:r>
              <a:rPr lang="tr-TR" dirty="0"/>
              <a:t>AB düzeyinde 8 ana yeterlilik </a:t>
            </a:r>
            <a:r>
              <a:rPr lang="tr-TR" dirty="0" err="1"/>
              <a:t>alani</a:t>
            </a:r>
            <a:r>
              <a:rPr lang="tr-TR" dirty="0"/>
              <a:t> tanımlamaktadır.</a:t>
            </a:r>
            <a:endParaRPr lang="en-US" dirty="0"/>
          </a:p>
          <a:p>
            <a:r>
              <a:rPr lang="tr-TR" dirty="0"/>
              <a:t>Anadilde iletişim, </a:t>
            </a:r>
            <a:endParaRPr lang="tr-TR" dirty="0" smtClean="0"/>
          </a:p>
          <a:p>
            <a:r>
              <a:rPr lang="tr-TR" dirty="0" smtClean="0"/>
              <a:t>yabancı </a:t>
            </a:r>
            <a:r>
              <a:rPr lang="tr-TR" dirty="0"/>
              <a:t>dillerde iletişim</a:t>
            </a:r>
            <a:r>
              <a:rPr lang="tr-TR" dirty="0" smtClean="0"/>
              <a:t>,</a:t>
            </a:r>
          </a:p>
          <a:p>
            <a:r>
              <a:rPr lang="tr-TR" dirty="0" smtClean="0"/>
              <a:t> </a:t>
            </a:r>
            <a:r>
              <a:rPr lang="tr-TR" dirty="0"/>
              <a:t>matematik yeterliği </a:t>
            </a:r>
            <a:endParaRPr lang="tr-TR" dirty="0" smtClean="0"/>
          </a:p>
          <a:p>
            <a:r>
              <a:rPr lang="tr-TR" dirty="0" smtClean="0"/>
              <a:t>bilim</a:t>
            </a:r>
            <a:r>
              <a:rPr lang="tr-TR" dirty="0"/>
              <a:t>/fen ve teknolojide temel yeterlik</a:t>
            </a:r>
            <a:r>
              <a:rPr lang="tr-TR" dirty="0" smtClean="0"/>
              <a:t>,</a:t>
            </a:r>
          </a:p>
          <a:p>
            <a:r>
              <a:rPr lang="tr-TR" dirty="0" smtClean="0"/>
              <a:t> </a:t>
            </a:r>
            <a:r>
              <a:rPr lang="tr-TR" dirty="0"/>
              <a:t>dijital yeterlik</a:t>
            </a:r>
            <a:r>
              <a:rPr lang="tr-TR" dirty="0" smtClean="0"/>
              <a:t>,</a:t>
            </a:r>
          </a:p>
          <a:p>
            <a:r>
              <a:rPr lang="tr-TR" dirty="0" smtClean="0"/>
              <a:t> </a:t>
            </a:r>
            <a:r>
              <a:rPr lang="tr-TR" dirty="0"/>
              <a:t>öğrenmeyi öğrenme</a:t>
            </a:r>
            <a:r>
              <a:rPr lang="tr-TR" dirty="0" smtClean="0"/>
              <a:t>,</a:t>
            </a:r>
          </a:p>
          <a:p>
            <a:r>
              <a:rPr lang="tr-TR" dirty="0" smtClean="0"/>
              <a:t> </a:t>
            </a:r>
            <a:r>
              <a:rPr lang="tr-TR" dirty="0"/>
              <a:t>sosyal ve sivil (</a:t>
            </a:r>
            <a:r>
              <a:rPr lang="tr-TR" dirty="0" err="1"/>
              <a:t>civic</a:t>
            </a:r>
            <a:r>
              <a:rPr lang="tr-TR" dirty="0"/>
              <a:t>) yeterlik</a:t>
            </a:r>
            <a:r>
              <a:rPr lang="tr-TR" dirty="0" smtClean="0"/>
              <a:t>,</a:t>
            </a:r>
          </a:p>
          <a:p>
            <a:r>
              <a:rPr lang="tr-TR" dirty="0" smtClean="0"/>
              <a:t> </a:t>
            </a:r>
            <a:r>
              <a:rPr lang="tr-TR" dirty="0"/>
              <a:t>girişkenlik ve atılganlık algısı, </a:t>
            </a:r>
            <a:endParaRPr lang="tr-TR" dirty="0" smtClean="0"/>
          </a:p>
          <a:p>
            <a:r>
              <a:rPr lang="tr-TR" dirty="0" smtClean="0"/>
              <a:t>kültürel </a:t>
            </a:r>
            <a:r>
              <a:rPr lang="tr-TR" dirty="0"/>
              <a:t>farkındalık ve dışavurum.</a:t>
            </a:r>
            <a:r>
              <a:rPr lang="en-US" dirty="0"/>
              <a:t> </a:t>
            </a:r>
          </a:p>
        </p:txBody>
      </p:sp>
    </p:spTree>
    <p:extLst>
      <p:ext uri="{BB962C8B-B14F-4D97-AF65-F5344CB8AC3E}">
        <p14:creationId xmlns:p14="http://schemas.microsoft.com/office/powerpoint/2010/main" val="381599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5-12-17 00.02.03.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777" r="23046" b="9777"/>
          <a:stretch/>
        </p:blipFill>
        <p:spPr>
          <a:xfrm>
            <a:off x="658820" y="987733"/>
            <a:ext cx="8059388" cy="4733414"/>
          </a:xfrm>
        </p:spPr>
      </p:pic>
    </p:spTree>
    <p:extLst>
      <p:ext uri="{BB962C8B-B14F-4D97-AF65-F5344CB8AC3E}">
        <p14:creationId xmlns:p14="http://schemas.microsoft.com/office/powerpoint/2010/main" val="199529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normAutofit fontScale="85000" lnSpcReduction="20000"/>
          </a:bodyPr>
          <a:lstStyle/>
          <a:p>
            <a:r>
              <a:rPr lang="tr-TR" dirty="0" smtClean="0"/>
              <a:t>Kilit </a:t>
            </a:r>
            <a:r>
              <a:rPr lang="tr-TR" dirty="0"/>
              <a:t>beceriler konusunda düşük performans gösteren çocuklara nasıl destek verildiğidir. </a:t>
            </a:r>
            <a:endParaRPr lang="tr-TR" dirty="0" smtClean="0"/>
          </a:p>
          <a:p>
            <a:r>
              <a:rPr lang="tr-TR" dirty="0" smtClean="0"/>
              <a:t>PISA </a:t>
            </a:r>
            <a:r>
              <a:rPr lang="tr-TR" dirty="0"/>
              <a:t>ve TIMSS verilerine göre temel düzeyin altındaki öğrenci oranlarının yüksekliği dikkate alındığında düşük başarılı öğrenciler konusunda </a:t>
            </a:r>
            <a:r>
              <a:rPr lang="tr-TR" dirty="0" smtClean="0"/>
              <a:t>alınacak </a:t>
            </a:r>
            <a:r>
              <a:rPr lang="tr-TR" dirty="0"/>
              <a:t>önlemler oldukça kritiktir. </a:t>
            </a:r>
            <a:endParaRPr lang="tr-TR" dirty="0" smtClean="0"/>
          </a:p>
          <a:p>
            <a:r>
              <a:rPr lang="tr-TR" dirty="0" smtClean="0"/>
              <a:t>PISA </a:t>
            </a:r>
            <a:r>
              <a:rPr lang="tr-TR" dirty="0"/>
              <a:t>2012 verilerine göre okuma becerileri testinde öğrencilerin %21,6’sı;  fen bilimleri testinde %26,4’ü; matematik testinde ise,%42,2’si temel yeterlilik düzeyinin altındadır. </a:t>
            </a:r>
            <a:endParaRPr lang="tr-TR" dirty="0" smtClean="0"/>
          </a:p>
          <a:p>
            <a:r>
              <a:rPr lang="tr-TR" dirty="0" smtClean="0"/>
              <a:t>OECD </a:t>
            </a:r>
            <a:r>
              <a:rPr lang="tr-TR" dirty="0"/>
              <a:t>tarafından bu yıl yayınlanan bir raporda yapılan hesaplamaya </a:t>
            </a:r>
            <a:r>
              <a:rPr lang="tr-TR" dirty="0" smtClean="0"/>
              <a:t>göre </a:t>
            </a:r>
            <a:r>
              <a:rPr lang="tr-TR" dirty="0"/>
              <a:t>Türkiye’de öğrencilerin matematik ve fen bilimleri becerileri temle düzeyin üzerine çıktığından Türkiye’nin Gayri Safi Milli Hasılasının 4 kat büyümesi beklenmektedir. Başka ifade ile 4 kat daha refahın artacağı anlamına gelir.</a:t>
            </a:r>
            <a:endParaRPr lang="en-US" dirty="0"/>
          </a:p>
          <a:p>
            <a:endParaRPr lang="en-US" dirty="0"/>
          </a:p>
        </p:txBody>
      </p:sp>
    </p:spTree>
    <p:extLst>
      <p:ext uri="{BB962C8B-B14F-4D97-AF65-F5344CB8AC3E}">
        <p14:creationId xmlns:p14="http://schemas.microsoft.com/office/powerpoint/2010/main" val="1897348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normAutofit lnSpcReduction="10000"/>
          </a:bodyPr>
          <a:lstStyle/>
          <a:p>
            <a:r>
              <a:rPr lang="tr-TR" dirty="0"/>
              <a:t>Fransa</a:t>
            </a:r>
            <a:r>
              <a:rPr lang="en-US" dirty="0"/>
              <a:t>’</a:t>
            </a:r>
            <a:r>
              <a:rPr lang="tr-TR" dirty="0"/>
              <a:t>da öğrencilerin öğrenme düzeylerini tespit etmek için ilkokul 2 ve 5. sınıfta Fransızca ve matematikten Fransızca ulusal test yapılmaktadır. </a:t>
            </a:r>
            <a:endParaRPr lang="tr-TR" dirty="0" smtClean="0"/>
          </a:p>
          <a:p>
            <a:r>
              <a:rPr lang="tr-TR" dirty="0" smtClean="0"/>
              <a:t>İlaveten</a:t>
            </a:r>
            <a:r>
              <a:rPr lang="tr-TR" dirty="0"/>
              <a:t>, öğretmenler öğrencileri değerlendirmek için materyaller geliştirmektedir. </a:t>
            </a:r>
            <a:endParaRPr lang="tr-TR" dirty="0" smtClean="0"/>
          </a:p>
          <a:p>
            <a:r>
              <a:rPr lang="tr-TR" dirty="0" smtClean="0"/>
              <a:t>Desteği </a:t>
            </a:r>
            <a:r>
              <a:rPr lang="tr-TR" dirty="0"/>
              <a:t>sağlayan kişi sınıf öğretmenidir. Destek ölçümleri, öğrencinin bireysel öğrenmesini temel almaktadır. </a:t>
            </a:r>
            <a:endParaRPr lang="tr-TR" dirty="0" smtClean="0"/>
          </a:p>
          <a:p>
            <a:r>
              <a:rPr lang="tr-TR" dirty="0" smtClean="0"/>
              <a:t>Programda </a:t>
            </a:r>
            <a:r>
              <a:rPr lang="tr-TR" dirty="0"/>
              <a:t>küçük sayıda hedefler konulur ve bu iş temelde matematik ve Fransızcada gerçekleştirilir. Fen bilimlerinde çok nadir. </a:t>
            </a:r>
            <a:endParaRPr lang="en-US" dirty="0"/>
          </a:p>
          <a:p>
            <a:endParaRPr lang="en-US" dirty="0"/>
          </a:p>
        </p:txBody>
      </p:sp>
    </p:spTree>
    <p:extLst>
      <p:ext uri="{BB962C8B-B14F-4D97-AF65-F5344CB8AC3E}">
        <p14:creationId xmlns:p14="http://schemas.microsoft.com/office/powerpoint/2010/main" val="2391292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lstStyle/>
          <a:p>
            <a:r>
              <a:rPr lang="tr-TR" dirty="0" err="1"/>
              <a:t>Estonyada</a:t>
            </a:r>
            <a:r>
              <a:rPr lang="tr-TR" dirty="0"/>
              <a:t> öğrencilerin performanslarını değerlendiren test sonuçları bağımsız bir araştırma grubu tarafından analiz edilir ve yıllık olarak yayınlanır. </a:t>
            </a:r>
            <a:endParaRPr lang="tr-TR" dirty="0" smtClean="0"/>
          </a:p>
          <a:p>
            <a:r>
              <a:rPr lang="tr-TR" dirty="0" smtClean="0"/>
              <a:t>Çeşitli </a:t>
            </a:r>
            <a:r>
              <a:rPr lang="tr-TR" dirty="0"/>
              <a:t>spesifik yaklaşımlar uygulanmaktadır: bireyselleştirilmiş müfredat, ek dersler, danışmalar, telafi grupları ve danışman aileler. </a:t>
            </a:r>
            <a:endParaRPr lang="en-US" dirty="0"/>
          </a:p>
          <a:p>
            <a:endParaRPr lang="en-US" dirty="0"/>
          </a:p>
        </p:txBody>
      </p:sp>
    </p:spTree>
    <p:extLst>
      <p:ext uri="{BB962C8B-B14F-4D97-AF65-F5344CB8AC3E}">
        <p14:creationId xmlns:p14="http://schemas.microsoft.com/office/powerpoint/2010/main" val="173095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1044633"/>
          </a:xfrm>
        </p:spPr>
        <p:txBody>
          <a:bodyPr/>
          <a:lstStyle/>
          <a:p>
            <a:r>
              <a:rPr lang="tr-TR" sz="2800" dirty="0"/>
              <a:t>AB ve AB Ülkeleri Eğitim Sistemleri Arasındaki İlişki</a:t>
            </a:r>
            <a:r>
              <a:rPr lang="en-US" sz="2800" b="1" dirty="0"/>
              <a:t/>
            </a:r>
            <a:br>
              <a:rPr lang="en-US" sz="2800" b="1" dirty="0"/>
            </a:br>
            <a:endParaRPr lang="en-US" sz="2800" dirty="0"/>
          </a:p>
        </p:txBody>
      </p:sp>
      <p:sp>
        <p:nvSpPr>
          <p:cNvPr id="3" name="Content Placeholder 2"/>
          <p:cNvSpPr>
            <a:spLocks noGrp="1"/>
          </p:cNvSpPr>
          <p:nvPr>
            <p:ph idx="1"/>
          </p:nvPr>
        </p:nvSpPr>
        <p:spPr>
          <a:xfrm>
            <a:off x="415925" y="2616848"/>
            <a:ext cx="8308975" cy="3631552"/>
          </a:xfrm>
        </p:spPr>
        <p:txBody>
          <a:bodyPr/>
          <a:lstStyle/>
          <a:p>
            <a:r>
              <a:rPr lang="tr-TR" dirty="0"/>
              <a:t>AB, ülkelerin eğitim sistemlerinin nasıl olması </a:t>
            </a:r>
            <a:r>
              <a:rPr lang="tr-TR" dirty="0" smtClean="0"/>
              <a:t>gerektiği söylemez. </a:t>
            </a:r>
          </a:p>
          <a:p>
            <a:r>
              <a:rPr lang="tr-TR" dirty="0" smtClean="0"/>
              <a:t>AB ülkeleri </a:t>
            </a:r>
            <a:r>
              <a:rPr lang="tr-TR" dirty="0"/>
              <a:t>eğitim sistemlerinden </a:t>
            </a:r>
            <a:r>
              <a:rPr lang="tr-TR" dirty="0" smtClean="0"/>
              <a:t>kendileri </a:t>
            </a:r>
            <a:r>
              <a:rPr lang="tr-TR" dirty="0"/>
              <a:t>sorumlu </a:t>
            </a:r>
            <a:endParaRPr lang="tr-TR" dirty="0" smtClean="0"/>
          </a:p>
          <a:p>
            <a:r>
              <a:rPr lang="tr-TR" dirty="0" smtClean="0"/>
              <a:t>AB ülkelerinin </a:t>
            </a:r>
            <a:r>
              <a:rPr lang="tr-TR" dirty="0"/>
              <a:t>eğitim </a:t>
            </a:r>
            <a:r>
              <a:rPr lang="tr-TR" dirty="0" smtClean="0"/>
              <a:t>sistemlerinin yapılaşması farklılaşmaktadır. </a:t>
            </a:r>
            <a:endParaRPr lang="en-US" dirty="0"/>
          </a:p>
          <a:p>
            <a:endParaRPr lang="en-US" dirty="0"/>
          </a:p>
        </p:txBody>
      </p:sp>
    </p:spTree>
    <p:extLst>
      <p:ext uri="{BB962C8B-B14F-4D97-AF65-F5344CB8AC3E}">
        <p14:creationId xmlns:p14="http://schemas.microsoft.com/office/powerpoint/2010/main" val="4068469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lstStyle/>
          <a:p>
            <a:r>
              <a:rPr lang="tr-TR" dirty="0"/>
              <a:t>İrlanda</a:t>
            </a:r>
            <a:r>
              <a:rPr lang="en-US" dirty="0"/>
              <a:t>’</a:t>
            </a:r>
            <a:r>
              <a:rPr lang="tr-TR" dirty="0"/>
              <a:t>da erken teşhis ve müdahale ve farklılaştırılmış yöntemler kullanılmaktadır</a:t>
            </a:r>
            <a:r>
              <a:rPr lang="tr-TR" dirty="0" smtClean="0"/>
              <a:t>.</a:t>
            </a:r>
          </a:p>
          <a:p>
            <a:r>
              <a:rPr lang="tr-TR" dirty="0" smtClean="0"/>
              <a:t> </a:t>
            </a:r>
            <a:r>
              <a:rPr lang="tr-TR" dirty="0"/>
              <a:t>Genel olarak öğrenciyi sınıf içinde desteklemek uygulaması olmasına rağmen, öğrencinin dersten çekilmesi ve konu ile ilgili olarak çalışma yapılması. </a:t>
            </a:r>
            <a:endParaRPr lang="tr-TR" dirty="0" smtClean="0"/>
          </a:p>
          <a:p>
            <a:r>
              <a:rPr lang="tr-TR" dirty="0" smtClean="0"/>
              <a:t>Sınıf </a:t>
            </a:r>
            <a:r>
              <a:rPr lang="tr-TR" dirty="0"/>
              <a:t>içince işbirlikçi destek uygulamaları. </a:t>
            </a:r>
            <a:endParaRPr lang="en-US" dirty="0"/>
          </a:p>
          <a:p>
            <a:endParaRPr lang="en-US" dirty="0"/>
          </a:p>
        </p:txBody>
      </p:sp>
    </p:spTree>
    <p:extLst>
      <p:ext uri="{BB962C8B-B14F-4D97-AF65-F5344CB8AC3E}">
        <p14:creationId xmlns:p14="http://schemas.microsoft.com/office/powerpoint/2010/main" val="1490214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lstStyle/>
          <a:p>
            <a:r>
              <a:rPr lang="tr-TR" dirty="0"/>
              <a:t>İsveç ve </a:t>
            </a:r>
            <a:r>
              <a:rPr lang="tr-TR" dirty="0" err="1"/>
              <a:t>Norveçte</a:t>
            </a:r>
            <a:r>
              <a:rPr lang="tr-TR" dirty="0"/>
              <a:t> okullar bu destek </a:t>
            </a:r>
            <a:r>
              <a:rPr lang="tr-TR" dirty="0" err="1"/>
              <a:t>mekanzimalarının</a:t>
            </a:r>
            <a:r>
              <a:rPr lang="tr-TR" dirty="0"/>
              <a:t> sağlanmasından sorumlu. </a:t>
            </a:r>
            <a:endParaRPr lang="tr-TR" dirty="0" smtClean="0"/>
          </a:p>
          <a:p>
            <a:r>
              <a:rPr lang="tr-TR" dirty="0" smtClean="0"/>
              <a:t>Bunun </a:t>
            </a:r>
            <a:r>
              <a:rPr lang="tr-TR" dirty="0"/>
              <a:t>içinde özel çabalar sergilemektedirler. </a:t>
            </a:r>
            <a:endParaRPr lang="tr-TR" dirty="0" smtClean="0"/>
          </a:p>
          <a:p>
            <a:r>
              <a:rPr lang="tr-TR" dirty="0" smtClean="0"/>
              <a:t>Öğrencilerin </a:t>
            </a:r>
            <a:r>
              <a:rPr lang="tr-TR" dirty="0"/>
              <a:t>temel standartları elde ederek sistemden çıkmaları konusunda telafi eğitimleri desteklenmektedir. </a:t>
            </a:r>
            <a:endParaRPr lang="en-US" dirty="0"/>
          </a:p>
          <a:p>
            <a:endParaRPr lang="en-US" dirty="0"/>
          </a:p>
        </p:txBody>
      </p:sp>
    </p:spTree>
    <p:extLst>
      <p:ext uri="{BB962C8B-B14F-4D97-AF65-F5344CB8AC3E}">
        <p14:creationId xmlns:p14="http://schemas.microsoft.com/office/powerpoint/2010/main" val="1259274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Kilit</a:t>
            </a:r>
            <a:r>
              <a:rPr lang="en-US" dirty="0"/>
              <a:t> </a:t>
            </a:r>
            <a:r>
              <a:rPr lang="en-US" dirty="0" err="1"/>
              <a:t>Beceriler</a:t>
            </a:r>
            <a:endParaRPr lang="en-US" dirty="0"/>
          </a:p>
        </p:txBody>
      </p:sp>
      <p:sp>
        <p:nvSpPr>
          <p:cNvPr id="3" name="Content Placeholder 2"/>
          <p:cNvSpPr>
            <a:spLocks noGrp="1"/>
          </p:cNvSpPr>
          <p:nvPr>
            <p:ph idx="1"/>
          </p:nvPr>
        </p:nvSpPr>
        <p:spPr/>
        <p:txBody>
          <a:bodyPr/>
          <a:lstStyle/>
          <a:p>
            <a:r>
              <a:rPr lang="tr-TR" b="1" dirty="0" smtClean="0"/>
              <a:t>Sizce bu kilit beceriler ne kadar önemlidir? Başka beceriler tanımlayabilir miyiz?</a:t>
            </a:r>
          </a:p>
          <a:p>
            <a:r>
              <a:rPr lang="tr-TR" b="1" dirty="0" smtClean="0"/>
              <a:t>Sizce </a:t>
            </a:r>
            <a:r>
              <a:rPr lang="tr-TR" b="1" dirty="0"/>
              <a:t>bu beceriler bizim eğitim sistemimizde kazandırılıyor mu?</a:t>
            </a:r>
            <a:endParaRPr lang="en-US" dirty="0"/>
          </a:p>
          <a:p>
            <a:r>
              <a:rPr lang="tr-TR" b="1" dirty="0"/>
              <a:t>Eğitim sistemimizde hangi becerileri kazandırmak eksik olarak tanımlanmıştır? Hangi becerileri kazandırmalıyız? Bunları kazandırmak için neler yapılmalı?</a:t>
            </a:r>
            <a:endParaRPr lang="en-US" dirty="0"/>
          </a:p>
          <a:p>
            <a:endParaRPr lang="en-US" dirty="0"/>
          </a:p>
        </p:txBody>
      </p:sp>
    </p:spTree>
    <p:extLst>
      <p:ext uri="{BB962C8B-B14F-4D97-AF65-F5344CB8AC3E}">
        <p14:creationId xmlns:p14="http://schemas.microsoft.com/office/powerpoint/2010/main" val="3251188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3600" dirty="0" err="1" smtClean="0"/>
              <a:t>Teşekkürler</a:t>
            </a:r>
            <a:r>
              <a:rPr lang="en-US" sz="3600" dirty="0" smtClean="0"/>
              <a:t>!!!</a:t>
            </a:r>
            <a:endParaRPr lang="en-US" sz="3600" dirty="0"/>
          </a:p>
        </p:txBody>
      </p:sp>
    </p:spTree>
    <p:extLst>
      <p:ext uri="{BB962C8B-B14F-4D97-AF65-F5344CB8AC3E}">
        <p14:creationId xmlns:p14="http://schemas.microsoft.com/office/powerpoint/2010/main" val="52874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41" y="1456766"/>
            <a:ext cx="8308975" cy="1143000"/>
          </a:xfrm>
        </p:spPr>
        <p:txBody>
          <a:bodyPr/>
          <a:lstStyle/>
          <a:p>
            <a:r>
              <a:rPr lang="tr-TR" sz="2800" dirty="0"/>
              <a:t>AB ve AB Ülkeleri Eğitim Sistemleri Arasındaki İlişki</a:t>
            </a:r>
            <a:r>
              <a:rPr lang="en-US" sz="2800" b="1" dirty="0"/>
              <a:t/>
            </a:r>
            <a:br>
              <a:rPr lang="en-US" sz="2800" b="1" dirty="0"/>
            </a:br>
            <a:endParaRPr lang="en-US" sz="2800" dirty="0"/>
          </a:p>
        </p:txBody>
      </p:sp>
      <p:sp>
        <p:nvSpPr>
          <p:cNvPr id="3" name="Content Placeholder 2"/>
          <p:cNvSpPr>
            <a:spLocks noGrp="1"/>
          </p:cNvSpPr>
          <p:nvPr>
            <p:ph idx="1"/>
          </p:nvPr>
        </p:nvSpPr>
        <p:spPr>
          <a:xfrm>
            <a:off x="415925" y="2599766"/>
            <a:ext cx="8308975" cy="3648634"/>
          </a:xfrm>
        </p:spPr>
        <p:txBody>
          <a:bodyPr/>
          <a:lstStyle/>
          <a:p>
            <a:r>
              <a:rPr lang="tr-TR" dirty="0" err="1"/>
              <a:t>The</a:t>
            </a:r>
            <a:r>
              <a:rPr lang="tr-TR" dirty="0"/>
              <a:t> </a:t>
            </a:r>
            <a:r>
              <a:rPr lang="tr-TR" dirty="0" err="1"/>
              <a:t>Structure</a:t>
            </a:r>
            <a:r>
              <a:rPr lang="tr-TR" dirty="0"/>
              <a:t> of </a:t>
            </a:r>
            <a:r>
              <a:rPr lang="tr-TR" dirty="0" err="1"/>
              <a:t>the</a:t>
            </a:r>
            <a:r>
              <a:rPr lang="tr-TR" dirty="0"/>
              <a:t> </a:t>
            </a:r>
            <a:r>
              <a:rPr lang="tr-TR" dirty="0" err="1"/>
              <a:t>European</a:t>
            </a:r>
            <a:r>
              <a:rPr lang="tr-TR" dirty="0"/>
              <a:t> </a:t>
            </a:r>
            <a:r>
              <a:rPr lang="tr-TR" dirty="0" err="1"/>
              <a:t>Education</a:t>
            </a:r>
            <a:r>
              <a:rPr lang="tr-TR" dirty="0"/>
              <a:t> </a:t>
            </a:r>
            <a:r>
              <a:rPr lang="tr-TR" dirty="0" err="1"/>
              <a:t>Systems</a:t>
            </a:r>
            <a:r>
              <a:rPr lang="tr-TR" dirty="0"/>
              <a:t> 2015/2016</a:t>
            </a:r>
            <a:endParaRPr lang="en-US" dirty="0"/>
          </a:p>
          <a:p>
            <a:r>
              <a:rPr lang="tr-TR" dirty="0" err="1"/>
              <a:t>Compulsory</a:t>
            </a:r>
            <a:r>
              <a:rPr lang="tr-TR" dirty="0"/>
              <a:t> </a:t>
            </a:r>
            <a:r>
              <a:rPr lang="tr-TR" dirty="0" err="1"/>
              <a:t>Education</a:t>
            </a:r>
            <a:r>
              <a:rPr lang="tr-TR" dirty="0"/>
              <a:t> in Europe 2015/2016</a:t>
            </a:r>
            <a:endParaRPr lang="en-US" dirty="0"/>
          </a:p>
          <a:p>
            <a:r>
              <a:rPr lang="tr-TR" dirty="0" err="1"/>
              <a:t>Organization</a:t>
            </a:r>
            <a:r>
              <a:rPr lang="tr-TR" dirty="0"/>
              <a:t> of School Time in Europe: </a:t>
            </a:r>
            <a:r>
              <a:rPr lang="tr-TR" dirty="0" err="1"/>
              <a:t>Primary</a:t>
            </a:r>
            <a:r>
              <a:rPr lang="tr-TR" dirty="0"/>
              <a:t> </a:t>
            </a:r>
            <a:r>
              <a:rPr lang="tr-TR" dirty="0" err="1"/>
              <a:t>and</a:t>
            </a:r>
            <a:r>
              <a:rPr lang="tr-TR" dirty="0"/>
              <a:t> General </a:t>
            </a:r>
            <a:r>
              <a:rPr lang="tr-TR" dirty="0" err="1"/>
              <a:t>Secondary</a:t>
            </a:r>
            <a:r>
              <a:rPr lang="tr-TR" dirty="0"/>
              <a:t> Education:2015/2016 School </a:t>
            </a:r>
            <a:r>
              <a:rPr lang="tr-TR" dirty="0" err="1"/>
              <a:t>Year</a:t>
            </a:r>
            <a:endParaRPr lang="en-US" dirty="0"/>
          </a:p>
          <a:p>
            <a:endParaRPr lang="en-US" dirty="0"/>
          </a:p>
        </p:txBody>
      </p:sp>
    </p:spTree>
    <p:extLst>
      <p:ext uri="{BB962C8B-B14F-4D97-AF65-F5344CB8AC3E}">
        <p14:creationId xmlns:p14="http://schemas.microsoft.com/office/powerpoint/2010/main" val="267636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03529"/>
          </a:xfrm>
        </p:spPr>
        <p:txBody>
          <a:bodyPr/>
          <a:lstStyle/>
          <a:p>
            <a:r>
              <a:rPr lang="en-US" dirty="0" err="1" smtClean="0"/>
              <a:t>Tartışma</a:t>
            </a:r>
            <a:r>
              <a:rPr lang="en-US" dirty="0" smtClean="0"/>
              <a:t> </a:t>
            </a:r>
            <a:r>
              <a:rPr lang="en-US" dirty="0" err="1" smtClean="0"/>
              <a:t>Soruları</a:t>
            </a:r>
            <a:endParaRPr lang="en-US" dirty="0"/>
          </a:p>
        </p:txBody>
      </p:sp>
      <p:sp>
        <p:nvSpPr>
          <p:cNvPr id="3" name="Content Placeholder 2"/>
          <p:cNvSpPr>
            <a:spLocks noGrp="1"/>
          </p:cNvSpPr>
          <p:nvPr>
            <p:ph idx="1"/>
          </p:nvPr>
        </p:nvSpPr>
        <p:spPr/>
        <p:txBody>
          <a:bodyPr/>
          <a:lstStyle/>
          <a:p>
            <a:r>
              <a:rPr lang="tr-TR" b="1" dirty="0" smtClean="0"/>
              <a:t>AB ülkelerinin eğitim sistemlerinin yapılanmasına baktığınızda Türkiye eğitim sistemini nasıl değerlendiriyorsunuz? Akademik ve mesleki eğitim ayrımı ne zaman başlamalı?</a:t>
            </a:r>
          </a:p>
          <a:p>
            <a:r>
              <a:rPr lang="tr-TR" b="1" dirty="0" smtClean="0"/>
              <a:t>Okula </a:t>
            </a:r>
            <a:r>
              <a:rPr lang="tr-TR" b="1" dirty="0"/>
              <a:t>başlama yaşı sizce uygun mu? Bu konuda bir değişiklik yapılması gerekiyor mu?</a:t>
            </a:r>
            <a:endParaRPr lang="en-US" dirty="0"/>
          </a:p>
          <a:p>
            <a:r>
              <a:rPr lang="tr-TR" b="1" dirty="0"/>
              <a:t>Yaz tatili ya da ara tatil gibi uygulamalar nasıl olmalı sizce? Bölgesel olarak farklılaşmalı mı? Çok soğuk ve sıcak bölgelerde okulların başlama bitiş tarihi daha yerel olarak belirlenmeli mi?</a:t>
            </a:r>
            <a:endParaRPr lang="en-US" dirty="0"/>
          </a:p>
          <a:p>
            <a:endParaRPr lang="en-US" dirty="0"/>
          </a:p>
        </p:txBody>
      </p:sp>
    </p:spTree>
    <p:extLst>
      <p:ext uri="{BB962C8B-B14F-4D97-AF65-F5344CB8AC3E}">
        <p14:creationId xmlns:p14="http://schemas.microsoft.com/office/powerpoint/2010/main" val="324763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877873"/>
          </a:xfrm>
        </p:spPr>
        <p:txBody>
          <a:bodyPr/>
          <a:lstStyle/>
          <a:p>
            <a:r>
              <a:rPr lang="tr-TR" sz="2800" dirty="0"/>
              <a:t>AB ve AB Ülkeleri Eğitim Sistemleri Arasındaki İlişki</a:t>
            </a:r>
            <a:endParaRPr lang="en-US" sz="2800" dirty="0"/>
          </a:p>
        </p:txBody>
      </p:sp>
      <p:sp>
        <p:nvSpPr>
          <p:cNvPr id="3" name="Content Placeholder 2"/>
          <p:cNvSpPr>
            <a:spLocks noGrp="1"/>
          </p:cNvSpPr>
          <p:nvPr>
            <p:ph idx="1"/>
          </p:nvPr>
        </p:nvSpPr>
        <p:spPr/>
        <p:txBody>
          <a:bodyPr/>
          <a:lstStyle/>
          <a:p>
            <a:r>
              <a:rPr lang="tr-TR" dirty="0"/>
              <a:t>Avrupa Komisyonu 2009 yılında, 2020 yılına kadar üye ülkelerin sağlaması gereken bazı stratejik hedefleri tanımlayan bir belge hazırlamıştır.</a:t>
            </a:r>
            <a:r>
              <a:rPr lang="en-US" dirty="0"/>
              <a:t> </a:t>
            </a:r>
            <a:endParaRPr lang="en-US" dirty="0" smtClean="0"/>
          </a:p>
          <a:p>
            <a:r>
              <a:rPr lang="tr-TR" dirty="0"/>
              <a:t>Bu belgenin asıl hedefi, tüm vatandaşların kişisel, sosyal ve mesleki başarı ve memnuniyetlerini; demokratik değerleri, sosyal uyumu, aktif vatandaşlığı ve kültürlerarası diyalogu sağlamak hedef olarak konulmuştur. </a:t>
            </a:r>
            <a:endParaRPr lang="tr-TR" dirty="0" smtClean="0"/>
          </a:p>
          <a:p>
            <a:endParaRPr lang="en-US" dirty="0"/>
          </a:p>
        </p:txBody>
      </p:sp>
    </p:spTree>
    <p:extLst>
      <p:ext uri="{BB962C8B-B14F-4D97-AF65-F5344CB8AC3E}">
        <p14:creationId xmlns:p14="http://schemas.microsoft.com/office/powerpoint/2010/main" val="1581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67667"/>
          </a:xfrm>
        </p:spPr>
        <p:txBody>
          <a:bodyPr/>
          <a:lstStyle/>
          <a:p>
            <a:r>
              <a:rPr lang="tr-TR" sz="2800" dirty="0"/>
              <a:t>AB ve AB Ülkeleri Eğitim Sistemleri Arasındaki İlişki</a:t>
            </a:r>
            <a:endParaRPr lang="en-US" sz="2800" dirty="0"/>
          </a:p>
        </p:txBody>
      </p:sp>
      <p:sp>
        <p:nvSpPr>
          <p:cNvPr id="3" name="Content Placeholder 2"/>
          <p:cNvSpPr>
            <a:spLocks noGrp="1"/>
          </p:cNvSpPr>
          <p:nvPr>
            <p:ph idx="1"/>
          </p:nvPr>
        </p:nvSpPr>
        <p:spPr/>
        <p:txBody>
          <a:bodyPr/>
          <a:lstStyle/>
          <a:p>
            <a:pPr lvl="0"/>
            <a:r>
              <a:rPr lang="tr-TR" dirty="0"/>
              <a:t>Hayat boyu öğrenmeyi ve hareketliliği gerçekleştirmek; </a:t>
            </a:r>
            <a:endParaRPr lang="en-US" dirty="0"/>
          </a:p>
          <a:p>
            <a:pPr lvl="0"/>
            <a:r>
              <a:rPr lang="tr-TR" dirty="0"/>
              <a:t>Eğitim ve öğretim sistemlerinin kalitesini ve etkinliğini artırmak; </a:t>
            </a:r>
            <a:endParaRPr lang="en-US" dirty="0"/>
          </a:p>
          <a:p>
            <a:pPr lvl="0"/>
            <a:r>
              <a:rPr lang="tr-TR" dirty="0"/>
              <a:t>Eşitliği, sosyal uyumu ve aktif vatandaşlığı teşvik etmek; </a:t>
            </a:r>
            <a:endParaRPr lang="en-US" dirty="0"/>
          </a:p>
          <a:p>
            <a:pPr lvl="0"/>
            <a:r>
              <a:rPr lang="tr-TR" dirty="0"/>
              <a:t>Eğitimin her seviyesinde girişimcilik dâhil, yaratıcılık ve yeniliğe (</a:t>
            </a:r>
            <a:r>
              <a:rPr lang="tr-TR" dirty="0" err="1"/>
              <a:t>inovasyon</a:t>
            </a:r>
            <a:r>
              <a:rPr lang="tr-TR" dirty="0"/>
              <a:t>) yönelik çabaları artırmak </a:t>
            </a:r>
            <a:endParaRPr lang="en-US" dirty="0"/>
          </a:p>
          <a:p>
            <a:endParaRPr lang="en-US" dirty="0"/>
          </a:p>
        </p:txBody>
      </p:sp>
    </p:spTree>
    <p:extLst>
      <p:ext uri="{BB962C8B-B14F-4D97-AF65-F5344CB8AC3E}">
        <p14:creationId xmlns:p14="http://schemas.microsoft.com/office/powerpoint/2010/main" val="36754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29184"/>
          </a:xfrm>
        </p:spPr>
        <p:txBody>
          <a:bodyPr/>
          <a:lstStyle/>
          <a:p>
            <a:r>
              <a:rPr lang="tr-TR" sz="2800" dirty="0"/>
              <a:t>AB ve AB Ülkeleri Eğitim Sistemleri Arasındaki İlişki</a:t>
            </a:r>
            <a:endParaRPr lang="en-US" sz="2800" dirty="0"/>
          </a:p>
        </p:txBody>
      </p:sp>
      <p:sp>
        <p:nvSpPr>
          <p:cNvPr id="3" name="Content Placeholder 2"/>
          <p:cNvSpPr>
            <a:spLocks noGrp="1"/>
          </p:cNvSpPr>
          <p:nvPr>
            <p:ph idx="1"/>
          </p:nvPr>
        </p:nvSpPr>
        <p:spPr/>
        <p:txBody>
          <a:bodyPr>
            <a:normAutofit fontScale="85000" lnSpcReduction="20000"/>
          </a:bodyPr>
          <a:lstStyle/>
          <a:p>
            <a:r>
              <a:rPr lang="tr-TR" dirty="0"/>
              <a:t>AB 2020 için şu hedeflere ulaşılması gerektiğini belirtmiştir: </a:t>
            </a:r>
            <a:endParaRPr lang="tr-TR" dirty="0" smtClean="0"/>
          </a:p>
          <a:p>
            <a:pPr lvl="0"/>
            <a:r>
              <a:rPr lang="tr-TR" dirty="0" smtClean="0"/>
              <a:t>Çocukların </a:t>
            </a:r>
            <a:r>
              <a:rPr lang="tr-TR" dirty="0"/>
              <a:t>en az %95’nin erken çocukluk (4 yaşından zorunlu eğitim yaşına kadar) eğitimine katılması</a:t>
            </a:r>
            <a:endParaRPr lang="en-US" dirty="0"/>
          </a:p>
          <a:p>
            <a:pPr lvl="0"/>
            <a:r>
              <a:rPr lang="tr-TR" dirty="0"/>
              <a:t>15 yaş çocuklarının %15’inden daha azının okuma, matematik ve bilim alanında temel beceri düzeyinin altında olması</a:t>
            </a:r>
            <a:endParaRPr lang="en-US" dirty="0"/>
          </a:p>
          <a:p>
            <a:pPr lvl="0"/>
            <a:r>
              <a:rPr lang="tr-TR" dirty="0"/>
              <a:t>18-24 yaş arasındakilerin eğitim süreçlerinden erken ayrılma oranının %10’un aşağısına çekilmesi</a:t>
            </a:r>
            <a:endParaRPr lang="en-US" dirty="0"/>
          </a:p>
          <a:p>
            <a:pPr lvl="0"/>
            <a:r>
              <a:rPr lang="tr-TR" dirty="0"/>
              <a:t>30-34 yaş arasındaki nüfusun en az %40’nın  yükseköğretimin bir türünü tamamlaması</a:t>
            </a:r>
            <a:endParaRPr lang="en-US" dirty="0"/>
          </a:p>
          <a:p>
            <a:pPr lvl="0"/>
            <a:r>
              <a:rPr lang="tr-TR" dirty="0"/>
              <a:t>Yetişkinlerin en az %15’nin Hayat Boyu </a:t>
            </a:r>
            <a:r>
              <a:rPr lang="tr-TR" dirty="0" smtClean="0"/>
              <a:t>Öğrenmeye </a:t>
            </a:r>
            <a:r>
              <a:rPr lang="tr-TR" dirty="0"/>
              <a:t>katılması</a:t>
            </a:r>
            <a:endParaRPr lang="en-US" dirty="0"/>
          </a:p>
          <a:p>
            <a:endParaRPr lang="en-US" dirty="0"/>
          </a:p>
        </p:txBody>
      </p:sp>
    </p:spTree>
    <p:extLst>
      <p:ext uri="{BB962C8B-B14F-4D97-AF65-F5344CB8AC3E}">
        <p14:creationId xmlns:p14="http://schemas.microsoft.com/office/powerpoint/2010/main" val="54965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954839"/>
          </a:xfrm>
        </p:spPr>
        <p:txBody>
          <a:bodyPr/>
          <a:lstStyle/>
          <a:p>
            <a:r>
              <a:rPr lang="en-US" dirty="0" err="1" smtClean="0"/>
              <a:t>Tartışma</a:t>
            </a:r>
            <a:r>
              <a:rPr lang="en-US" dirty="0" smtClean="0"/>
              <a:t> </a:t>
            </a:r>
            <a:r>
              <a:rPr lang="en-US" dirty="0" err="1" smtClean="0"/>
              <a:t>Soruları</a:t>
            </a:r>
            <a:endParaRPr lang="en-US" dirty="0"/>
          </a:p>
        </p:txBody>
      </p:sp>
      <p:sp>
        <p:nvSpPr>
          <p:cNvPr id="3" name="Content Placeholder 2"/>
          <p:cNvSpPr>
            <a:spLocks noGrp="1"/>
          </p:cNvSpPr>
          <p:nvPr>
            <p:ph idx="1"/>
          </p:nvPr>
        </p:nvSpPr>
        <p:spPr/>
        <p:txBody>
          <a:bodyPr/>
          <a:lstStyle/>
          <a:p>
            <a:r>
              <a:rPr lang="tr-TR" b="1" dirty="0"/>
              <a:t>Sizce bu hedefler Türkiye eğitim sisteminin hedefleri ile ne kadar uyumludur? </a:t>
            </a:r>
            <a:endParaRPr lang="tr-TR" b="1" dirty="0" smtClean="0"/>
          </a:p>
          <a:p>
            <a:r>
              <a:rPr lang="tr-TR" b="1" dirty="0" smtClean="0"/>
              <a:t>Bu </a:t>
            </a:r>
            <a:r>
              <a:rPr lang="tr-TR" b="1" dirty="0"/>
              <a:t>hedefler hangi oranda gerçekleştirilebilir? </a:t>
            </a:r>
            <a:endParaRPr lang="tr-TR" b="1" dirty="0" smtClean="0"/>
          </a:p>
          <a:p>
            <a:r>
              <a:rPr lang="tr-TR" b="1" dirty="0" smtClean="0"/>
              <a:t>Bu </a:t>
            </a:r>
            <a:r>
              <a:rPr lang="tr-TR" b="1" dirty="0"/>
              <a:t>hedefler hem ülkelere hem de AB’ye ne tür katkıları olabilir?</a:t>
            </a:r>
            <a:endParaRPr lang="en-US" dirty="0"/>
          </a:p>
          <a:p>
            <a:r>
              <a:rPr lang="tr-TR" b="1" dirty="0"/>
              <a:t> </a:t>
            </a:r>
            <a:endParaRPr lang="en-US" dirty="0"/>
          </a:p>
          <a:p>
            <a:endParaRPr lang="en-US" dirty="0"/>
          </a:p>
        </p:txBody>
      </p:sp>
    </p:spTree>
    <p:extLst>
      <p:ext uri="{BB962C8B-B14F-4D97-AF65-F5344CB8AC3E}">
        <p14:creationId xmlns:p14="http://schemas.microsoft.com/office/powerpoint/2010/main" val="3908045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529</TotalTime>
  <Words>2027</Words>
  <Application>Microsoft Macintosh PowerPoint</Application>
  <PresentationFormat>On-screen Show (4:3)</PresentationFormat>
  <Paragraphs>140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Expo</vt:lpstr>
      <vt:lpstr>AB Ülkelerinde Eğitimde Yeni Yaklaşımlar</vt:lpstr>
      <vt:lpstr>Çalışmanın Çerçevesi</vt:lpstr>
      <vt:lpstr>AB ve AB Ülkeleri Eğitim Sistemleri Arasındaki İlişki </vt:lpstr>
      <vt:lpstr>AB ve AB Ülkeleri Eğitim Sistemleri Arasındaki İlişki </vt:lpstr>
      <vt:lpstr>Tartışma Soruları</vt:lpstr>
      <vt:lpstr>AB ve AB Ülkeleri Eğitim Sistemleri Arasındaki İlişki</vt:lpstr>
      <vt:lpstr>AB ve AB Ülkeleri Eğitim Sistemleri Arasındaki İlişki</vt:lpstr>
      <vt:lpstr>AB ve AB Ülkeleri Eğitim Sistemleri Arasındaki İlişki</vt:lpstr>
      <vt:lpstr>Tartışma Soruları</vt:lpstr>
      <vt:lpstr>AB Ülkelerinde Okul Temelli Yönetim</vt:lpstr>
      <vt:lpstr>AB Ülkelerinde Okul Temelli Yönetim</vt:lpstr>
      <vt:lpstr>AB Ülkelerinde Okul Temelli Yönetim</vt:lpstr>
      <vt:lpstr>Tartışma Soruları</vt:lpstr>
      <vt:lpstr>AB Ülkelerinde Okul Temelli Yönetim</vt:lpstr>
      <vt:lpstr>AB Ülkelerinde Okul Temelli Yönetim</vt:lpstr>
      <vt:lpstr>AB Ülkelerinde Okul Temelli Yönetim</vt:lpstr>
      <vt:lpstr>AB Ülkelerinde Okul Temelli Yönetim</vt:lpstr>
      <vt:lpstr>AB Ülkelerinde Okul Temelli Yönetim</vt:lpstr>
      <vt:lpstr>AB Ülkelerinde Okul Temelli Yönetim</vt:lpstr>
      <vt:lpstr>AB Ülkelerinde Okul Temelli Yönetim</vt:lpstr>
      <vt:lpstr>Tartışma Soruları</vt:lpstr>
      <vt:lpstr>AB ülkelerinde öğretilen dersler</vt:lpstr>
      <vt:lpstr>AB ülkelerinde öğretilen dersler</vt:lpstr>
      <vt:lpstr>Tartışma Soruları</vt:lpstr>
      <vt:lpstr>Kilit Beceriler</vt:lpstr>
      <vt:lpstr>PowerPoint Presentation</vt:lpstr>
      <vt:lpstr>Kilit Beceriler</vt:lpstr>
      <vt:lpstr>Kilit Beceriler</vt:lpstr>
      <vt:lpstr>Kilit Beceriler</vt:lpstr>
      <vt:lpstr>Kilit Beceriler</vt:lpstr>
      <vt:lpstr>Kilit Beceriler</vt:lpstr>
      <vt:lpstr>Kilit Beceriler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Ülkelerinde Eğitimde Yeni Yaklaşımlar</dc:title>
  <dc:creator>mac</dc:creator>
  <cp:lastModifiedBy>mac</cp:lastModifiedBy>
  <cp:revision>14</cp:revision>
  <dcterms:created xsi:type="dcterms:W3CDTF">2015-12-16T19:37:06Z</dcterms:created>
  <dcterms:modified xsi:type="dcterms:W3CDTF">2015-12-17T04:31:08Z</dcterms:modified>
</cp:coreProperties>
</file>