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80" r:id="rId2"/>
    <p:sldId id="381" r:id="rId3"/>
    <p:sldId id="748" r:id="rId4"/>
    <p:sldId id="1096" r:id="rId5"/>
    <p:sldId id="1097" r:id="rId6"/>
    <p:sldId id="1098" r:id="rId7"/>
    <p:sldId id="1099" r:id="rId8"/>
    <p:sldId id="1084" r:id="rId9"/>
    <p:sldId id="1085" r:id="rId10"/>
    <p:sldId id="1103" r:id="rId11"/>
    <p:sldId id="1143" r:id="rId12"/>
    <p:sldId id="1061" r:id="rId13"/>
    <p:sldId id="1062" r:id="rId14"/>
    <p:sldId id="1094" r:id="rId15"/>
    <p:sldId id="1142" r:id="rId16"/>
    <p:sldId id="1095" r:id="rId17"/>
    <p:sldId id="1110" r:id="rId18"/>
    <p:sldId id="1111" r:id="rId19"/>
    <p:sldId id="1112" r:id="rId20"/>
    <p:sldId id="1113" r:id="rId21"/>
    <p:sldId id="1114" r:id="rId22"/>
    <p:sldId id="1115" r:id="rId23"/>
    <p:sldId id="1118" r:id="rId24"/>
    <p:sldId id="1120" r:id="rId25"/>
    <p:sldId id="1138" r:id="rId26"/>
    <p:sldId id="1139" r:id="rId27"/>
    <p:sldId id="1140" r:id="rId28"/>
    <p:sldId id="1135" r:id="rId29"/>
    <p:sldId id="1136" r:id="rId30"/>
    <p:sldId id="1141" r:id="rId31"/>
    <p:sldId id="1133" r:id="rId32"/>
    <p:sldId id="1132" r:id="rId33"/>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A7E"/>
    <a:srgbClr val="003E6C"/>
    <a:srgbClr val="6C121F"/>
    <a:srgbClr val="FF0000"/>
    <a:srgbClr val="4D4D4D"/>
    <a:srgbClr val="383838"/>
    <a:srgbClr val="2828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0401" autoAdjust="0"/>
  </p:normalViewPr>
  <p:slideViewPr>
    <p:cSldViewPr>
      <p:cViewPr varScale="1">
        <p:scale>
          <a:sx n="69" d="100"/>
          <a:sy n="69" d="100"/>
        </p:scale>
        <p:origin x="-12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14"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FABD6-F5F2-4F92-8BAB-CC308CAAE07D}"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tr-TR"/>
        </a:p>
      </dgm:t>
    </dgm:pt>
    <dgm:pt modelId="{C0C65AD9-2557-4454-AC19-8F18F95F3231}">
      <dgm:prSet phldrT="[Text]" custT="1"/>
      <dgm:spPr/>
      <dgm:t>
        <a:bodyPr/>
        <a:lstStyle/>
        <a:p>
          <a:r>
            <a:rPr lang="en-US" sz="2400" b="0" dirty="0" smtClean="0"/>
            <a:t>AKILLI BÜYÜME</a:t>
          </a:r>
          <a:endParaRPr lang="tr-TR" sz="2400" b="0" dirty="0"/>
        </a:p>
      </dgm:t>
    </dgm:pt>
    <dgm:pt modelId="{7F55BC4C-51EA-40D4-B75B-0C222A5A5449}" type="parTrans" cxnId="{F7B7E2E3-529B-450A-9904-68F108BE0F4A}">
      <dgm:prSet/>
      <dgm:spPr/>
      <dgm:t>
        <a:bodyPr/>
        <a:lstStyle/>
        <a:p>
          <a:endParaRPr lang="tr-TR" sz="2000" b="0">
            <a:solidFill>
              <a:schemeClr val="accent6">
                <a:lumMod val="50000"/>
              </a:schemeClr>
            </a:solidFill>
          </a:endParaRPr>
        </a:p>
      </dgm:t>
    </dgm:pt>
    <dgm:pt modelId="{5E36F3B3-4B03-4CB8-BA16-BEA5A4F7A7A0}" type="sibTrans" cxnId="{F7B7E2E3-529B-450A-9904-68F108BE0F4A}">
      <dgm:prSet/>
      <dgm:spPr/>
      <dgm:t>
        <a:bodyPr/>
        <a:lstStyle/>
        <a:p>
          <a:endParaRPr lang="tr-TR" sz="2000" b="0">
            <a:solidFill>
              <a:schemeClr val="accent6">
                <a:lumMod val="50000"/>
              </a:schemeClr>
            </a:solidFill>
          </a:endParaRPr>
        </a:p>
      </dgm:t>
    </dgm:pt>
    <dgm:pt modelId="{D4033DA5-1737-4ABC-B5E8-129B9A4BC2F5}">
      <dgm:prSet phldrT="[Text]" custT="1"/>
      <dgm:spPr/>
      <dgm:t>
        <a:bodyPr/>
        <a:lstStyle/>
        <a:p>
          <a:r>
            <a:rPr lang="tr-TR" sz="1600" dirty="0" smtClean="0">
              <a:effectLst>
                <a:outerShdw blurRad="38100" dist="38100" dir="2700000" algn="tl">
                  <a:srgbClr val="000000">
                    <a:alpha val="43137"/>
                  </a:srgbClr>
                </a:outerShdw>
              </a:effectLst>
              <a:latin typeface="+mj-lt"/>
            </a:rPr>
            <a:t>1. Avrupa için dijital gündem </a:t>
          </a:r>
          <a:r>
            <a:rPr lang="tr-TR" sz="1600" dirty="0" smtClean="0">
              <a:latin typeface="+mj-lt"/>
            </a:rPr>
            <a:t>(</a:t>
          </a:r>
          <a:r>
            <a:rPr lang="tr-TR" sz="1600" dirty="0" err="1" smtClean="0">
              <a:latin typeface="+mj-lt"/>
            </a:rPr>
            <a:t>Digital</a:t>
          </a:r>
          <a:r>
            <a:rPr lang="tr-TR" sz="1600" dirty="0" smtClean="0">
              <a:latin typeface="+mj-lt"/>
            </a:rPr>
            <a:t> </a:t>
          </a:r>
          <a:r>
            <a:rPr lang="tr-TR" sz="1600" dirty="0" err="1" smtClean="0">
              <a:latin typeface="+mj-lt"/>
            </a:rPr>
            <a:t>agenda</a:t>
          </a:r>
          <a:r>
            <a:rPr lang="tr-TR" sz="1600" dirty="0" smtClean="0">
              <a:latin typeface="+mj-lt"/>
            </a:rPr>
            <a:t> </a:t>
          </a:r>
          <a:r>
            <a:rPr lang="tr-TR" sz="1600" dirty="0" err="1" smtClean="0">
              <a:latin typeface="+mj-lt"/>
            </a:rPr>
            <a:t>for</a:t>
          </a:r>
          <a:r>
            <a:rPr lang="tr-TR" sz="1600" dirty="0" smtClean="0">
              <a:latin typeface="+mj-lt"/>
            </a:rPr>
            <a:t> </a:t>
          </a:r>
          <a:r>
            <a:rPr lang="tr-TR" sz="1600" dirty="0" err="1" smtClean="0">
              <a:latin typeface="+mj-lt"/>
            </a:rPr>
            <a:t>Europe</a:t>
          </a:r>
          <a:r>
            <a:rPr lang="tr-TR" sz="1600" dirty="0" smtClean="0">
              <a:latin typeface="+mj-lt"/>
            </a:rPr>
            <a:t>)</a:t>
          </a:r>
          <a:endParaRPr lang="tr-TR" sz="1600" b="0" dirty="0">
            <a:latin typeface="+mj-lt"/>
          </a:endParaRPr>
        </a:p>
      </dgm:t>
    </dgm:pt>
    <dgm:pt modelId="{37839F21-49EC-4DF8-B5FF-0B1835FD8F40}" type="parTrans" cxnId="{0E1D22B4-DCE7-42F0-A2E7-983A1EB7094A}">
      <dgm:prSet/>
      <dgm:spPr/>
      <dgm:t>
        <a:bodyPr/>
        <a:lstStyle/>
        <a:p>
          <a:endParaRPr lang="tr-TR" sz="2000" b="0">
            <a:solidFill>
              <a:schemeClr val="accent6">
                <a:lumMod val="50000"/>
              </a:schemeClr>
            </a:solidFill>
          </a:endParaRPr>
        </a:p>
      </dgm:t>
    </dgm:pt>
    <dgm:pt modelId="{925BD7D6-3F2C-47D9-BBAE-D20B5B90C8AE}" type="sibTrans" cxnId="{0E1D22B4-DCE7-42F0-A2E7-983A1EB7094A}">
      <dgm:prSet/>
      <dgm:spPr/>
      <dgm:t>
        <a:bodyPr/>
        <a:lstStyle/>
        <a:p>
          <a:endParaRPr lang="tr-TR" sz="2000" b="0">
            <a:solidFill>
              <a:schemeClr val="accent6">
                <a:lumMod val="50000"/>
              </a:schemeClr>
            </a:solidFill>
          </a:endParaRPr>
        </a:p>
      </dgm:t>
    </dgm:pt>
    <dgm:pt modelId="{AC44BB0E-90DB-48B0-9C66-D9F08FBD2637}">
      <dgm:prSet phldrT="[Text]" custT="1"/>
      <dgm:spPr/>
      <dgm:t>
        <a:bodyPr/>
        <a:lstStyle/>
        <a:p>
          <a:r>
            <a:rPr lang="en-US" sz="2400" b="0" dirty="0" smtClean="0"/>
            <a:t>KAPSAYICI BÜYÜME</a:t>
          </a:r>
          <a:endParaRPr lang="tr-TR" sz="2400" b="0" dirty="0"/>
        </a:p>
      </dgm:t>
    </dgm:pt>
    <dgm:pt modelId="{B95C7224-91AF-4C01-99F8-E438C15AA254}" type="parTrans" cxnId="{7383E371-E46A-4E38-8DC4-7AC2452C5A13}">
      <dgm:prSet/>
      <dgm:spPr/>
      <dgm:t>
        <a:bodyPr/>
        <a:lstStyle/>
        <a:p>
          <a:endParaRPr lang="tr-TR" sz="2000" b="0">
            <a:solidFill>
              <a:schemeClr val="accent6">
                <a:lumMod val="50000"/>
              </a:schemeClr>
            </a:solidFill>
          </a:endParaRPr>
        </a:p>
      </dgm:t>
    </dgm:pt>
    <dgm:pt modelId="{3E5C3A39-90DA-463B-A185-B3FD3EA053FE}" type="sibTrans" cxnId="{7383E371-E46A-4E38-8DC4-7AC2452C5A13}">
      <dgm:prSet/>
      <dgm:spPr/>
      <dgm:t>
        <a:bodyPr/>
        <a:lstStyle/>
        <a:p>
          <a:endParaRPr lang="tr-TR" sz="2000" b="0">
            <a:solidFill>
              <a:schemeClr val="accent6">
                <a:lumMod val="50000"/>
              </a:schemeClr>
            </a:solidFill>
          </a:endParaRPr>
        </a:p>
      </dgm:t>
    </dgm:pt>
    <dgm:pt modelId="{C45B7A01-9FB8-4071-9714-31AA767DCAF6}">
      <dgm:prSet phldrT="[Text]" custT="1"/>
      <dgm:spPr/>
      <dgm:t>
        <a:bodyPr/>
        <a:lstStyle/>
        <a:p>
          <a:r>
            <a:rPr lang="tr-TR" sz="1600" b="1" dirty="0" smtClean="0">
              <a:effectLst>
                <a:outerShdw blurRad="38100" dist="38100" dir="2700000" algn="tl">
                  <a:srgbClr val="000000">
                    <a:alpha val="43137"/>
                  </a:srgbClr>
                </a:outerShdw>
              </a:effectLst>
              <a:latin typeface="+mj-lt"/>
            </a:rPr>
            <a:t>6. Yeni beceriler ve işler için gündem </a:t>
          </a:r>
          <a:r>
            <a:rPr lang="tr-TR" sz="1600" dirty="0" smtClean="0">
              <a:latin typeface="+mj-lt"/>
            </a:rPr>
            <a:t>(An </a:t>
          </a:r>
          <a:r>
            <a:rPr lang="tr-TR" sz="1600" dirty="0" err="1" smtClean="0">
              <a:latin typeface="+mj-lt"/>
            </a:rPr>
            <a:t>agenda</a:t>
          </a:r>
          <a:r>
            <a:rPr lang="tr-TR" sz="1600" dirty="0" smtClean="0">
              <a:latin typeface="+mj-lt"/>
            </a:rPr>
            <a:t> </a:t>
          </a:r>
          <a:r>
            <a:rPr lang="tr-TR" sz="1600" dirty="0" err="1" smtClean="0">
              <a:latin typeface="+mj-lt"/>
            </a:rPr>
            <a:t>for</a:t>
          </a:r>
          <a:r>
            <a:rPr lang="tr-TR" sz="1600" dirty="0" smtClean="0">
              <a:latin typeface="+mj-lt"/>
            </a:rPr>
            <a:t> </a:t>
          </a:r>
          <a:r>
            <a:rPr lang="tr-TR" sz="1600" dirty="0" err="1" smtClean="0">
              <a:latin typeface="+mj-lt"/>
            </a:rPr>
            <a:t>new</a:t>
          </a:r>
          <a:r>
            <a:rPr lang="tr-TR" sz="1600" dirty="0" smtClean="0">
              <a:latin typeface="+mj-lt"/>
            </a:rPr>
            <a:t> </a:t>
          </a:r>
          <a:r>
            <a:rPr lang="tr-TR" sz="1600" dirty="0" err="1" smtClean="0">
              <a:latin typeface="+mj-lt"/>
            </a:rPr>
            <a:t>skills</a:t>
          </a:r>
          <a:r>
            <a:rPr lang="tr-TR" sz="1600" dirty="0" smtClean="0">
              <a:latin typeface="+mj-lt"/>
            </a:rPr>
            <a:t> </a:t>
          </a:r>
          <a:r>
            <a:rPr lang="tr-TR" sz="1600" dirty="0" err="1" smtClean="0">
              <a:latin typeface="+mj-lt"/>
            </a:rPr>
            <a:t>and</a:t>
          </a:r>
          <a:r>
            <a:rPr lang="tr-TR" sz="1600" dirty="0" smtClean="0">
              <a:latin typeface="+mj-lt"/>
            </a:rPr>
            <a:t> </a:t>
          </a:r>
          <a:r>
            <a:rPr lang="tr-TR" sz="1600" dirty="0" err="1" smtClean="0">
              <a:latin typeface="+mj-lt"/>
            </a:rPr>
            <a:t>jobs</a:t>
          </a:r>
          <a:r>
            <a:rPr lang="tr-TR" sz="1600" dirty="0" smtClean="0">
              <a:latin typeface="+mj-lt"/>
            </a:rPr>
            <a:t>)</a:t>
          </a:r>
          <a:endParaRPr lang="tr-TR" sz="1600" b="0" dirty="0">
            <a:latin typeface="+mj-lt"/>
          </a:endParaRPr>
        </a:p>
      </dgm:t>
    </dgm:pt>
    <dgm:pt modelId="{75EE134B-7C90-499E-BAA6-A650EE93AEDE}" type="parTrans" cxnId="{623D07E3-EA3F-473D-9CC8-4801BBC7D952}">
      <dgm:prSet/>
      <dgm:spPr/>
      <dgm:t>
        <a:bodyPr/>
        <a:lstStyle/>
        <a:p>
          <a:endParaRPr lang="tr-TR" sz="2000" b="0">
            <a:solidFill>
              <a:schemeClr val="accent6">
                <a:lumMod val="50000"/>
              </a:schemeClr>
            </a:solidFill>
          </a:endParaRPr>
        </a:p>
      </dgm:t>
    </dgm:pt>
    <dgm:pt modelId="{16599230-B7CE-4C08-9F10-7A09FDC5EB01}" type="sibTrans" cxnId="{623D07E3-EA3F-473D-9CC8-4801BBC7D952}">
      <dgm:prSet/>
      <dgm:spPr/>
      <dgm:t>
        <a:bodyPr/>
        <a:lstStyle/>
        <a:p>
          <a:endParaRPr lang="tr-TR" sz="2000" b="0">
            <a:solidFill>
              <a:schemeClr val="accent6">
                <a:lumMod val="50000"/>
              </a:schemeClr>
            </a:solidFill>
          </a:endParaRPr>
        </a:p>
      </dgm:t>
    </dgm:pt>
    <dgm:pt modelId="{1F164DAC-C652-4632-B529-D940D4BBDFB0}">
      <dgm:prSet phldrT="[Text]" custT="1"/>
      <dgm:spPr/>
      <dgm:t>
        <a:bodyPr/>
        <a:lstStyle/>
        <a:p>
          <a:r>
            <a:rPr lang="en-US" sz="2400" b="0" dirty="0" smtClean="0"/>
            <a:t>SÜRDÜRÜLEBİLİR BÜYÜME</a:t>
          </a:r>
          <a:endParaRPr lang="tr-TR" sz="2400" b="0" dirty="0"/>
        </a:p>
      </dgm:t>
    </dgm:pt>
    <dgm:pt modelId="{DABF783F-FF71-4C3B-B935-2DD4C5E26BC4}" type="parTrans" cxnId="{E6961FE6-F43F-4987-B2E4-7D539C55AD79}">
      <dgm:prSet/>
      <dgm:spPr/>
      <dgm:t>
        <a:bodyPr/>
        <a:lstStyle/>
        <a:p>
          <a:endParaRPr lang="tr-TR" sz="2000" b="0">
            <a:solidFill>
              <a:schemeClr val="accent6">
                <a:lumMod val="50000"/>
              </a:schemeClr>
            </a:solidFill>
          </a:endParaRPr>
        </a:p>
      </dgm:t>
    </dgm:pt>
    <dgm:pt modelId="{185322EA-D604-449D-9A55-6545249E0DC0}" type="sibTrans" cxnId="{E6961FE6-F43F-4987-B2E4-7D539C55AD79}">
      <dgm:prSet/>
      <dgm:spPr/>
      <dgm:t>
        <a:bodyPr/>
        <a:lstStyle/>
        <a:p>
          <a:endParaRPr lang="tr-TR" sz="2000" b="0">
            <a:solidFill>
              <a:schemeClr val="accent6">
                <a:lumMod val="50000"/>
              </a:schemeClr>
            </a:solidFill>
          </a:endParaRPr>
        </a:p>
      </dgm:t>
    </dgm:pt>
    <dgm:pt modelId="{A05C4040-2968-4F69-95B5-07B7E84BB01E}">
      <dgm:prSet phldrT="[Text]" custT="1"/>
      <dgm:spPr/>
      <dgm:t>
        <a:bodyPr/>
        <a:lstStyle/>
        <a:p>
          <a:r>
            <a:rPr lang="tr-TR" sz="1600" dirty="0" smtClean="0">
              <a:effectLst>
                <a:outerShdw blurRad="38100" dist="38100" dir="2700000" algn="tl">
                  <a:srgbClr val="000000">
                    <a:alpha val="43137"/>
                  </a:srgbClr>
                </a:outerShdw>
              </a:effectLst>
              <a:latin typeface="+mj-lt"/>
            </a:rPr>
            <a:t>4. Kaynakları verimli kullanan Avrupa </a:t>
          </a:r>
          <a:r>
            <a:rPr lang="tr-TR" sz="1600" dirty="0" smtClean="0">
              <a:latin typeface="+mj-lt"/>
            </a:rPr>
            <a:t>(</a:t>
          </a:r>
          <a:r>
            <a:rPr lang="tr-TR" sz="1600" dirty="0" err="1" smtClean="0">
              <a:latin typeface="+mj-lt"/>
            </a:rPr>
            <a:t>Resource</a:t>
          </a:r>
          <a:r>
            <a:rPr lang="tr-TR" sz="1600" dirty="0" smtClean="0">
              <a:latin typeface="+mj-lt"/>
            </a:rPr>
            <a:t> </a:t>
          </a:r>
          <a:r>
            <a:rPr lang="tr-TR" sz="1600" dirty="0" err="1" smtClean="0">
              <a:latin typeface="+mj-lt"/>
            </a:rPr>
            <a:t>efficient</a:t>
          </a:r>
          <a:r>
            <a:rPr lang="tr-TR" sz="1600" dirty="0" smtClean="0">
              <a:latin typeface="+mj-lt"/>
            </a:rPr>
            <a:t> </a:t>
          </a:r>
          <a:r>
            <a:rPr lang="tr-TR" sz="1600" dirty="0" err="1" smtClean="0">
              <a:latin typeface="+mj-lt"/>
            </a:rPr>
            <a:t>Europe</a:t>
          </a:r>
          <a:r>
            <a:rPr lang="tr-TR" sz="1600" dirty="0" smtClean="0">
              <a:latin typeface="+mj-lt"/>
            </a:rPr>
            <a:t>)</a:t>
          </a:r>
          <a:endParaRPr lang="tr-TR" sz="1600" b="0" dirty="0">
            <a:latin typeface="+mj-lt"/>
          </a:endParaRPr>
        </a:p>
      </dgm:t>
    </dgm:pt>
    <dgm:pt modelId="{C3A532C2-6D06-4422-B241-C50BCA107AF2}" type="parTrans" cxnId="{08251622-C2BF-444A-8477-72A479AF5C52}">
      <dgm:prSet/>
      <dgm:spPr/>
      <dgm:t>
        <a:bodyPr/>
        <a:lstStyle/>
        <a:p>
          <a:endParaRPr lang="tr-TR" sz="2000" b="0">
            <a:solidFill>
              <a:schemeClr val="accent6">
                <a:lumMod val="50000"/>
              </a:schemeClr>
            </a:solidFill>
          </a:endParaRPr>
        </a:p>
      </dgm:t>
    </dgm:pt>
    <dgm:pt modelId="{9220396E-015D-47A1-BD7A-0F1704698683}" type="sibTrans" cxnId="{08251622-C2BF-444A-8477-72A479AF5C52}">
      <dgm:prSet/>
      <dgm:spPr/>
      <dgm:t>
        <a:bodyPr/>
        <a:lstStyle/>
        <a:p>
          <a:endParaRPr lang="tr-TR" sz="2000" b="0">
            <a:solidFill>
              <a:schemeClr val="accent6">
                <a:lumMod val="50000"/>
              </a:schemeClr>
            </a:solidFill>
          </a:endParaRPr>
        </a:p>
      </dgm:t>
    </dgm:pt>
    <dgm:pt modelId="{418AF83B-9D1B-4BB7-BF82-35175D974A05}">
      <dgm:prSet custT="1"/>
      <dgm:spPr/>
      <dgm:t>
        <a:bodyPr/>
        <a:lstStyle/>
        <a:p>
          <a:r>
            <a:rPr lang="tr-TR" sz="1600" dirty="0" smtClean="0">
              <a:latin typeface="+mj-lt"/>
            </a:rPr>
            <a:t>2</a:t>
          </a:r>
          <a:r>
            <a:rPr lang="tr-TR" sz="1600" dirty="0" smtClean="0">
              <a:effectLst>
                <a:outerShdw blurRad="38100" dist="38100" dir="2700000" algn="tl">
                  <a:srgbClr val="000000">
                    <a:alpha val="43137"/>
                  </a:srgbClr>
                </a:outerShdw>
              </a:effectLst>
              <a:latin typeface="+mj-lt"/>
            </a:rPr>
            <a:t>. </a:t>
          </a:r>
          <a:r>
            <a:rPr lang="tr-TR" sz="1600" b="1" dirty="0" smtClean="0">
              <a:effectLst>
                <a:outerShdw blurRad="38100" dist="38100" dir="2700000" algn="tl">
                  <a:srgbClr val="000000">
                    <a:alpha val="43137"/>
                  </a:srgbClr>
                </a:outerShdw>
              </a:effectLst>
              <a:latin typeface="+mj-lt"/>
            </a:rPr>
            <a:t>Yenilikçilik Birliği </a:t>
          </a:r>
          <a:r>
            <a:rPr lang="tr-TR" sz="1600" dirty="0" smtClean="0">
              <a:latin typeface="+mj-lt"/>
            </a:rPr>
            <a:t>(</a:t>
          </a:r>
          <a:r>
            <a:rPr lang="tr-TR" sz="1600" dirty="0" err="1" smtClean="0">
              <a:latin typeface="+mj-lt"/>
            </a:rPr>
            <a:t>Innovation</a:t>
          </a:r>
          <a:r>
            <a:rPr lang="tr-TR" sz="1600" dirty="0" smtClean="0">
              <a:latin typeface="+mj-lt"/>
            </a:rPr>
            <a:t> </a:t>
          </a:r>
          <a:r>
            <a:rPr lang="tr-TR" sz="1600" dirty="0" err="1" smtClean="0">
              <a:latin typeface="+mj-lt"/>
            </a:rPr>
            <a:t>Union</a:t>
          </a:r>
          <a:r>
            <a:rPr lang="tr-TR" sz="1600" dirty="0" smtClean="0">
              <a:latin typeface="+mj-lt"/>
            </a:rPr>
            <a:t>)</a:t>
          </a:r>
          <a:endParaRPr lang="tr-TR" sz="1600" dirty="0">
            <a:latin typeface="+mj-lt"/>
          </a:endParaRPr>
        </a:p>
      </dgm:t>
    </dgm:pt>
    <dgm:pt modelId="{2F76FF9F-785D-4337-A2D1-19555AA021FC}" type="parTrans" cxnId="{1A57AA0B-FD62-4F27-BB37-F1BB4D9D0B9D}">
      <dgm:prSet/>
      <dgm:spPr/>
      <dgm:t>
        <a:bodyPr/>
        <a:lstStyle/>
        <a:p>
          <a:endParaRPr lang="tr-TR" sz="2000"/>
        </a:p>
      </dgm:t>
    </dgm:pt>
    <dgm:pt modelId="{820F63A4-580C-4660-BC00-3A0A790D6773}" type="sibTrans" cxnId="{1A57AA0B-FD62-4F27-BB37-F1BB4D9D0B9D}">
      <dgm:prSet/>
      <dgm:spPr/>
      <dgm:t>
        <a:bodyPr/>
        <a:lstStyle/>
        <a:p>
          <a:endParaRPr lang="tr-TR" sz="2000"/>
        </a:p>
      </dgm:t>
    </dgm:pt>
    <dgm:pt modelId="{EC8A319B-46FB-4572-9499-BCDDB9461E6B}">
      <dgm:prSet custT="1"/>
      <dgm:spPr/>
      <dgm:t>
        <a:bodyPr/>
        <a:lstStyle/>
        <a:p>
          <a:r>
            <a:rPr lang="tr-TR" sz="1600" b="0" dirty="0" smtClean="0">
              <a:effectLst>
                <a:outerShdw blurRad="38100" dist="38100" dir="2700000" algn="tl">
                  <a:srgbClr val="000000">
                    <a:alpha val="43137"/>
                  </a:srgbClr>
                </a:outerShdw>
              </a:effectLst>
              <a:latin typeface="+mj-lt"/>
            </a:rPr>
            <a:t>5. Küreselleşme çağı için sanayi politikası </a:t>
          </a:r>
          <a:r>
            <a:rPr lang="tr-TR" sz="1600" b="0" dirty="0" smtClean="0">
              <a:latin typeface="+mj-lt"/>
            </a:rPr>
            <a:t>(An </a:t>
          </a:r>
          <a:r>
            <a:rPr lang="tr-TR" sz="1600" b="0" dirty="0" err="1" smtClean="0">
              <a:latin typeface="+mj-lt"/>
            </a:rPr>
            <a:t>industrial</a:t>
          </a:r>
          <a:r>
            <a:rPr lang="tr-TR" sz="1600" b="0" dirty="0" smtClean="0">
              <a:latin typeface="+mj-lt"/>
            </a:rPr>
            <a:t> </a:t>
          </a:r>
          <a:r>
            <a:rPr lang="tr-TR" sz="1600" b="0" dirty="0" err="1" smtClean="0">
              <a:latin typeface="+mj-lt"/>
            </a:rPr>
            <a:t>policy</a:t>
          </a:r>
          <a:r>
            <a:rPr lang="tr-TR" sz="1600" b="0" dirty="0" smtClean="0">
              <a:latin typeface="+mj-lt"/>
            </a:rPr>
            <a:t> </a:t>
          </a:r>
          <a:r>
            <a:rPr lang="tr-TR" sz="1600" b="0" dirty="0" err="1" smtClean="0">
              <a:latin typeface="+mj-lt"/>
            </a:rPr>
            <a:t>for</a:t>
          </a:r>
          <a:r>
            <a:rPr lang="tr-TR" sz="1600" b="0" dirty="0" smtClean="0">
              <a:latin typeface="+mj-lt"/>
            </a:rPr>
            <a:t> </a:t>
          </a:r>
          <a:r>
            <a:rPr lang="tr-TR" sz="1600" b="0" dirty="0" err="1" smtClean="0">
              <a:latin typeface="+mj-lt"/>
            </a:rPr>
            <a:t>the</a:t>
          </a:r>
          <a:r>
            <a:rPr lang="tr-TR" sz="1600" b="0" dirty="0" smtClean="0">
              <a:latin typeface="+mj-lt"/>
            </a:rPr>
            <a:t> </a:t>
          </a:r>
          <a:r>
            <a:rPr lang="tr-TR" sz="1600" b="0" dirty="0" err="1" smtClean="0">
              <a:latin typeface="+mj-lt"/>
            </a:rPr>
            <a:t>globalisation</a:t>
          </a:r>
          <a:r>
            <a:rPr lang="tr-TR" sz="1600" b="0" dirty="0" smtClean="0">
              <a:latin typeface="+mj-lt"/>
            </a:rPr>
            <a:t> </a:t>
          </a:r>
          <a:r>
            <a:rPr lang="tr-TR" sz="1600" b="0" dirty="0" err="1" smtClean="0">
              <a:latin typeface="+mj-lt"/>
            </a:rPr>
            <a:t>era</a:t>
          </a:r>
          <a:r>
            <a:rPr lang="tr-TR" sz="1600" b="0" dirty="0" smtClean="0">
              <a:latin typeface="+mj-lt"/>
            </a:rPr>
            <a:t>) </a:t>
          </a:r>
          <a:endParaRPr lang="tr-TR" sz="1600" b="0" dirty="0">
            <a:latin typeface="+mj-lt"/>
          </a:endParaRPr>
        </a:p>
      </dgm:t>
    </dgm:pt>
    <dgm:pt modelId="{0B1AD0B7-D792-4D0B-9D91-CF06F69AE127}" type="parTrans" cxnId="{782BC71D-9971-4EA8-9648-959D635C4DED}">
      <dgm:prSet/>
      <dgm:spPr/>
      <dgm:t>
        <a:bodyPr/>
        <a:lstStyle/>
        <a:p>
          <a:endParaRPr lang="tr-TR" sz="2000"/>
        </a:p>
      </dgm:t>
    </dgm:pt>
    <dgm:pt modelId="{948E5A8F-3639-4FAB-8D82-3B43404D6B92}" type="sibTrans" cxnId="{782BC71D-9971-4EA8-9648-959D635C4DED}">
      <dgm:prSet/>
      <dgm:spPr/>
      <dgm:t>
        <a:bodyPr/>
        <a:lstStyle/>
        <a:p>
          <a:endParaRPr lang="tr-TR" sz="2000"/>
        </a:p>
      </dgm:t>
    </dgm:pt>
    <dgm:pt modelId="{D8DCAC14-2DF6-4F22-B48A-029DCAA3DD88}">
      <dgm:prSet custT="1"/>
      <dgm:spPr/>
      <dgm:t>
        <a:bodyPr/>
        <a:lstStyle/>
        <a:p>
          <a:r>
            <a:rPr lang="tr-TR" sz="1600" dirty="0" smtClean="0">
              <a:effectLst>
                <a:outerShdw blurRad="38100" dist="38100" dir="2700000" algn="tl">
                  <a:srgbClr val="000000">
                    <a:alpha val="43137"/>
                  </a:srgbClr>
                </a:outerShdw>
              </a:effectLst>
              <a:latin typeface="+mj-lt"/>
            </a:rPr>
            <a:t>7. Yoksulluğa karşı Avrupa platformu</a:t>
          </a:r>
          <a:r>
            <a:rPr lang="tr-TR" sz="1600" dirty="0" smtClean="0">
              <a:latin typeface="+mj-lt"/>
            </a:rPr>
            <a:t> (</a:t>
          </a:r>
          <a:r>
            <a:rPr lang="tr-TR" sz="1600" dirty="0" err="1" smtClean="0">
              <a:latin typeface="+mj-lt"/>
            </a:rPr>
            <a:t>European</a:t>
          </a:r>
          <a:r>
            <a:rPr lang="tr-TR" sz="1600" dirty="0" smtClean="0">
              <a:latin typeface="+mj-lt"/>
            </a:rPr>
            <a:t> platform </a:t>
          </a:r>
          <a:r>
            <a:rPr lang="tr-TR" sz="1600" dirty="0" err="1" smtClean="0">
              <a:latin typeface="+mj-lt"/>
            </a:rPr>
            <a:t>against</a:t>
          </a:r>
          <a:r>
            <a:rPr lang="tr-TR" sz="1600" dirty="0" smtClean="0">
              <a:latin typeface="+mj-lt"/>
            </a:rPr>
            <a:t> </a:t>
          </a:r>
          <a:r>
            <a:rPr lang="tr-TR" sz="1600" dirty="0" err="1" smtClean="0">
              <a:latin typeface="+mj-lt"/>
            </a:rPr>
            <a:t>poverty</a:t>
          </a:r>
          <a:r>
            <a:rPr lang="tr-TR" sz="1600" dirty="0" smtClean="0">
              <a:latin typeface="+mj-lt"/>
            </a:rPr>
            <a:t>)</a:t>
          </a:r>
          <a:endParaRPr lang="tr-TR" sz="1600" dirty="0">
            <a:latin typeface="+mj-lt"/>
          </a:endParaRPr>
        </a:p>
      </dgm:t>
    </dgm:pt>
    <dgm:pt modelId="{6C6C9855-F7B3-4C16-AD57-546AABE70234}" type="parTrans" cxnId="{B601383C-4FE0-4B47-B30B-8AA0AA13D234}">
      <dgm:prSet/>
      <dgm:spPr/>
      <dgm:t>
        <a:bodyPr/>
        <a:lstStyle/>
        <a:p>
          <a:endParaRPr lang="tr-TR" sz="2000"/>
        </a:p>
      </dgm:t>
    </dgm:pt>
    <dgm:pt modelId="{8287437E-FD45-4166-987C-4EF071C89D91}" type="sibTrans" cxnId="{B601383C-4FE0-4B47-B30B-8AA0AA13D234}">
      <dgm:prSet/>
      <dgm:spPr/>
      <dgm:t>
        <a:bodyPr/>
        <a:lstStyle/>
        <a:p>
          <a:endParaRPr lang="tr-TR" sz="2000"/>
        </a:p>
      </dgm:t>
    </dgm:pt>
    <dgm:pt modelId="{E965F2DC-2DB7-4973-8A08-3DEFC728868C}">
      <dgm:prSet custT="1"/>
      <dgm:spPr/>
      <dgm:t>
        <a:bodyPr/>
        <a:lstStyle/>
        <a:p>
          <a:r>
            <a:rPr lang="tr-TR" sz="1600" b="1" dirty="0" smtClean="0">
              <a:effectLst>
                <a:outerShdw blurRad="38100" dist="38100" dir="2700000" algn="tl">
                  <a:srgbClr val="000000">
                    <a:alpha val="43137"/>
                  </a:srgbClr>
                </a:outerShdw>
              </a:effectLst>
              <a:latin typeface="+mj-lt"/>
            </a:rPr>
            <a:t>3. Gençlik hamlesi </a:t>
          </a:r>
          <a:r>
            <a:rPr lang="tr-TR" sz="1600" dirty="0" smtClean="0">
              <a:latin typeface="+mj-lt"/>
            </a:rPr>
            <a:t>(</a:t>
          </a:r>
          <a:r>
            <a:rPr lang="tr-TR" sz="1600" dirty="0" err="1" smtClean="0">
              <a:latin typeface="+mj-lt"/>
            </a:rPr>
            <a:t>Youth</a:t>
          </a:r>
          <a:r>
            <a:rPr lang="tr-TR" sz="1600" dirty="0" smtClean="0">
              <a:latin typeface="+mj-lt"/>
            </a:rPr>
            <a:t> on </a:t>
          </a:r>
          <a:r>
            <a:rPr lang="tr-TR" sz="1600" dirty="0" err="1" smtClean="0">
              <a:latin typeface="+mj-lt"/>
            </a:rPr>
            <a:t>the</a:t>
          </a:r>
          <a:r>
            <a:rPr lang="tr-TR" sz="1600" dirty="0" smtClean="0">
              <a:latin typeface="+mj-lt"/>
            </a:rPr>
            <a:t> </a:t>
          </a:r>
          <a:r>
            <a:rPr lang="tr-TR" sz="1600" dirty="0" err="1" smtClean="0">
              <a:latin typeface="+mj-lt"/>
            </a:rPr>
            <a:t>move</a:t>
          </a:r>
          <a:r>
            <a:rPr lang="tr-TR" sz="1600" dirty="0" smtClean="0">
              <a:latin typeface="+mj-lt"/>
            </a:rPr>
            <a:t>)</a:t>
          </a:r>
        </a:p>
      </dgm:t>
    </dgm:pt>
    <dgm:pt modelId="{CAC9B7A1-EF72-40EF-AB7A-FF0E96193E6A}" type="sibTrans" cxnId="{F925673B-CB89-4EB2-AB5E-94E3B381EC5B}">
      <dgm:prSet/>
      <dgm:spPr/>
      <dgm:t>
        <a:bodyPr/>
        <a:lstStyle/>
        <a:p>
          <a:endParaRPr lang="tr-TR" sz="2000"/>
        </a:p>
      </dgm:t>
    </dgm:pt>
    <dgm:pt modelId="{D66208AD-E74B-4288-859D-131C565F568B}" type="parTrans" cxnId="{F925673B-CB89-4EB2-AB5E-94E3B381EC5B}">
      <dgm:prSet/>
      <dgm:spPr/>
      <dgm:t>
        <a:bodyPr/>
        <a:lstStyle/>
        <a:p>
          <a:endParaRPr lang="tr-TR" sz="2000"/>
        </a:p>
      </dgm:t>
    </dgm:pt>
    <dgm:pt modelId="{F9EBFF97-31BF-41EB-93E9-65F5BC81AE5C}" type="pres">
      <dgm:prSet presAssocID="{3C6FABD6-F5F2-4F92-8BAB-CC308CAAE07D}" presName="Name0" presStyleCnt="0">
        <dgm:presLayoutVars>
          <dgm:dir/>
          <dgm:animLvl val="lvl"/>
          <dgm:resizeHandles val="exact"/>
        </dgm:presLayoutVars>
      </dgm:prSet>
      <dgm:spPr/>
      <dgm:t>
        <a:bodyPr/>
        <a:lstStyle/>
        <a:p>
          <a:endParaRPr lang="tr-TR"/>
        </a:p>
      </dgm:t>
    </dgm:pt>
    <dgm:pt modelId="{CB78D848-C358-4EC6-A000-94B0977BBD67}" type="pres">
      <dgm:prSet presAssocID="{C0C65AD9-2557-4454-AC19-8F18F95F3231}" presName="linNode" presStyleCnt="0"/>
      <dgm:spPr/>
      <dgm:t>
        <a:bodyPr/>
        <a:lstStyle/>
        <a:p>
          <a:endParaRPr lang="tr-TR"/>
        </a:p>
      </dgm:t>
    </dgm:pt>
    <dgm:pt modelId="{87D08CB5-E7AD-492E-B07C-E861791C3931}" type="pres">
      <dgm:prSet presAssocID="{C0C65AD9-2557-4454-AC19-8F18F95F3231}" presName="parentText" presStyleLbl="node1" presStyleIdx="0" presStyleCnt="3">
        <dgm:presLayoutVars>
          <dgm:chMax val="1"/>
          <dgm:bulletEnabled val="1"/>
        </dgm:presLayoutVars>
      </dgm:prSet>
      <dgm:spPr/>
      <dgm:t>
        <a:bodyPr/>
        <a:lstStyle/>
        <a:p>
          <a:endParaRPr lang="tr-TR"/>
        </a:p>
      </dgm:t>
    </dgm:pt>
    <dgm:pt modelId="{B375CCB5-68CB-4879-8D01-10982504DBB7}" type="pres">
      <dgm:prSet presAssocID="{C0C65AD9-2557-4454-AC19-8F18F95F3231}" presName="descendantText" presStyleLbl="alignAccFollowNode1" presStyleIdx="0" presStyleCnt="3" custLinFactNeighborX="-1611" custLinFactNeighborY="-1897">
        <dgm:presLayoutVars>
          <dgm:bulletEnabled val="1"/>
        </dgm:presLayoutVars>
      </dgm:prSet>
      <dgm:spPr/>
      <dgm:t>
        <a:bodyPr/>
        <a:lstStyle/>
        <a:p>
          <a:endParaRPr lang="tr-TR"/>
        </a:p>
      </dgm:t>
    </dgm:pt>
    <dgm:pt modelId="{64AB97E4-63E2-4DFA-BBF8-5B5DE2173A38}" type="pres">
      <dgm:prSet presAssocID="{5E36F3B3-4B03-4CB8-BA16-BEA5A4F7A7A0}" presName="sp" presStyleCnt="0"/>
      <dgm:spPr/>
      <dgm:t>
        <a:bodyPr/>
        <a:lstStyle/>
        <a:p>
          <a:endParaRPr lang="tr-TR"/>
        </a:p>
      </dgm:t>
    </dgm:pt>
    <dgm:pt modelId="{421214BB-0F48-4699-8983-80E0C6FF61A7}" type="pres">
      <dgm:prSet presAssocID="{AC44BB0E-90DB-48B0-9C66-D9F08FBD2637}" presName="linNode" presStyleCnt="0"/>
      <dgm:spPr/>
      <dgm:t>
        <a:bodyPr/>
        <a:lstStyle/>
        <a:p>
          <a:endParaRPr lang="tr-TR"/>
        </a:p>
      </dgm:t>
    </dgm:pt>
    <dgm:pt modelId="{CD931861-DC0C-47E9-ACB8-CBC32D7CAE73}" type="pres">
      <dgm:prSet presAssocID="{AC44BB0E-90DB-48B0-9C66-D9F08FBD2637}" presName="parentText" presStyleLbl="node1" presStyleIdx="1" presStyleCnt="3" custLinFactY="10156" custLinFactNeighborY="100000">
        <dgm:presLayoutVars>
          <dgm:chMax val="1"/>
          <dgm:bulletEnabled val="1"/>
        </dgm:presLayoutVars>
      </dgm:prSet>
      <dgm:spPr/>
      <dgm:t>
        <a:bodyPr/>
        <a:lstStyle/>
        <a:p>
          <a:endParaRPr lang="tr-TR"/>
        </a:p>
      </dgm:t>
    </dgm:pt>
    <dgm:pt modelId="{DFC30AA5-7234-449C-9CE7-8D24A3A4977A}" type="pres">
      <dgm:prSet presAssocID="{AC44BB0E-90DB-48B0-9C66-D9F08FBD2637}" presName="descendantText" presStyleLbl="alignAccFollowNode1" presStyleIdx="1" presStyleCnt="3" custLinFactY="36527" custLinFactNeighborY="100000">
        <dgm:presLayoutVars>
          <dgm:bulletEnabled val="1"/>
        </dgm:presLayoutVars>
      </dgm:prSet>
      <dgm:spPr/>
      <dgm:t>
        <a:bodyPr/>
        <a:lstStyle/>
        <a:p>
          <a:endParaRPr lang="tr-TR"/>
        </a:p>
      </dgm:t>
    </dgm:pt>
    <dgm:pt modelId="{39D21E54-4DF2-4EB7-9065-AF74A8ABE818}" type="pres">
      <dgm:prSet presAssocID="{3E5C3A39-90DA-463B-A185-B3FD3EA053FE}" presName="sp" presStyleCnt="0"/>
      <dgm:spPr/>
      <dgm:t>
        <a:bodyPr/>
        <a:lstStyle/>
        <a:p>
          <a:endParaRPr lang="tr-TR"/>
        </a:p>
      </dgm:t>
    </dgm:pt>
    <dgm:pt modelId="{F650EBD6-3483-4C64-850E-F11EC36A3AC8}" type="pres">
      <dgm:prSet presAssocID="{1F164DAC-C652-4632-B529-D940D4BBDFB0}" presName="linNode" presStyleCnt="0"/>
      <dgm:spPr/>
      <dgm:t>
        <a:bodyPr/>
        <a:lstStyle/>
        <a:p>
          <a:endParaRPr lang="tr-TR"/>
        </a:p>
      </dgm:t>
    </dgm:pt>
    <dgm:pt modelId="{852968CA-3D82-4B78-988C-EF99AEDCFD44}" type="pres">
      <dgm:prSet presAssocID="{1F164DAC-C652-4632-B529-D940D4BBDFB0}" presName="parentText" presStyleLbl="node1" presStyleIdx="2" presStyleCnt="3" custLinFactY="-5126" custLinFactNeighborY="-100000">
        <dgm:presLayoutVars>
          <dgm:chMax val="1"/>
          <dgm:bulletEnabled val="1"/>
        </dgm:presLayoutVars>
      </dgm:prSet>
      <dgm:spPr/>
      <dgm:t>
        <a:bodyPr/>
        <a:lstStyle/>
        <a:p>
          <a:endParaRPr lang="tr-TR"/>
        </a:p>
      </dgm:t>
    </dgm:pt>
    <dgm:pt modelId="{AA7028ED-3635-4BB8-9E69-0B0379E48C49}" type="pres">
      <dgm:prSet presAssocID="{1F164DAC-C652-4632-B529-D940D4BBDFB0}" presName="descendantText" presStyleLbl="alignAccFollowNode1" presStyleIdx="2" presStyleCnt="3" custLinFactY="-29733" custLinFactNeighborY="-100000">
        <dgm:presLayoutVars>
          <dgm:bulletEnabled val="1"/>
        </dgm:presLayoutVars>
      </dgm:prSet>
      <dgm:spPr/>
      <dgm:t>
        <a:bodyPr/>
        <a:lstStyle/>
        <a:p>
          <a:endParaRPr lang="tr-TR"/>
        </a:p>
      </dgm:t>
    </dgm:pt>
  </dgm:ptLst>
  <dgm:cxnLst>
    <dgm:cxn modelId="{0BBA7DE5-242E-4DF6-90A9-D964596C9A1E}" type="presOf" srcId="{3C6FABD6-F5F2-4F92-8BAB-CC308CAAE07D}" destId="{F9EBFF97-31BF-41EB-93E9-65F5BC81AE5C}" srcOrd="0" destOrd="0" presId="urn:microsoft.com/office/officeart/2005/8/layout/vList5"/>
    <dgm:cxn modelId="{1A57AA0B-FD62-4F27-BB37-F1BB4D9D0B9D}" srcId="{C0C65AD9-2557-4454-AC19-8F18F95F3231}" destId="{418AF83B-9D1B-4BB7-BF82-35175D974A05}" srcOrd="1" destOrd="0" parTransId="{2F76FF9F-785D-4337-A2D1-19555AA021FC}" sibTransId="{820F63A4-580C-4660-BC00-3A0A790D6773}"/>
    <dgm:cxn modelId="{5C254A25-05D5-427E-BBF3-82EDBF4DE48A}" type="presOf" srcId="{EC8A319B-46FB-4572-9499-BCDDB9461E6B}" destId="{AA7028ED-3635-4BB8-9E69-0B0379E48C49}" srcOrd="0" destOrd="1" presId="urn:microsoft.com/office/officeart/2005/8/layout/vList5"/>
    <dgm:cxn modelId="{057B22A0-E072-40B8-80B8-980BD6DADC37}" type="presOf" srcId="{A05C4040-2968-4F69-95B5-07B7E84BB01E}" destId="{AA7028ED-3635-4BB8-9E69-0B0379E48C49}" srcOrd="0" destOrd="0" presId="urn:microsoft.com/office/officeart/2005/8/layout/vList5"/>
    <dgm:cxn modelId="{EE961418-9F3E-47A3-A946-0E17C86FE73B}" type="presOf" srcId="{AC44BB0E-90DB-48B0-9C66-D9F08FBD2637}" destId="{CD931861-DC0C-47E9-ACB8-CBC32D7CAE73}" srcOrd="0" destOrd="0" presId="urn:microsoft.com/office/officeart/2005/8/layout/vList5"/>
    <dgm:cxn modelId="{623D07E3-EA3F-473D-9CC8-4801BBC7D952}" srcId="{AC44BB0E-90DB-48B0-9C66-D9F08FBD2637}" destId="{C45B7A01-9FB8-4071-9714-31AA767DCAF6}" srcOrd="0" destOrd="0" parTransId="{75EE134B-7C90-499E-BAA6-A650EE93AEDE}" sibTransId="{16599230-B7CE-4C08-9F10-7A09FDC5EB01}"/>
    <dgm:cxn modelId="{AEB0BAEE-2506-4FD2-BE37-FA2091E13C5B}" type="presOf" srcId="{C45B7A01-9FB8-4071-9714-31AA767DCAF6}" destId="{DFC30AA5-7234-449C-9CE7-8D24A3A4977A}" srcOrd="0" destOrd="0" presId="urn:microsoft.com/office/officeart/2005/8/layout/vList5"/>
    <dgm:cxn modelId="{F7B7E2E3-529B-450A-9904-68F108BE0F4A}" srcId="{3C6FABD6-F5F2-4F92-8BAB-CC308CAAE07D}" destId="{C0C65AD9-2557-4454-AC19-8F18F95F3231}" srcOrd="0" destOrd="0" parTransId="{7F55BC4C-51EA-40D4-B75B-0C222A5A5449}" sibTransId="{5E36F3B3-4B03-4CB8-BA16-BEA5A4F7A7A0}"/>
    <dgm:cxn modelId="{7B54D0EF-0495-4C3A-BE1F-609D060BF951}" type="presOf" srcId="{D4033DA5-1737-4ABC-B5E8-129B9A4BC2F5}" destId="{B375CCB5-68CB-4879-8D01-10982504DBB7}" srcOrd="0" destOrd="0" presId="urn:microsoft.com/office/officeart/2005/8/layout/vList5"/>
    <dgm:cxn modelId="{7383E371-E46A-4E38-8DC4-7AC2452C5A13}" srcId="{3C6FABD6-F5F2-4F92-8BAB-CC308CAAE07D}" destId="{AC44BB0E-90DB-48B0-9C66-D9F08FBD2637}" srcOrd="1" destOrd="0" parTransId="{B95C7224-91AF-4C01-99F8-E438C15AA254}" sibTransId="{3E5C3A39-90DA-463B-A185-B3FD3EA053FE}"/>
    <dgm:cxn modelId="{08251622-C2BF-444A-8477-72A479AF5C52}" srcId="{1F164DAC-C652-4632-B529-D940D4BBDFB0}" destId="{A05C4040-2968-4F69-95B5-07B7E84BB01E}" srcOrd="0" destOrd="0" parTransId="{C3A532C2-6D06-4422-B241-C50BCA107AF2}" sibTransId="{9220396E-015D-47A1-BD7A-0F1704698683}"/>
    <dgm:cxn modelId="{B601383C-4FE0-4B47-B30B-8AA0AA13D234}" srcId="{AC44BB0E-90DB-48B0-9C66-D9F08FBD2637}" destId="{D8DCAC14-2DF6-4F22-B48A-029DCAA3DD88}" srcOrd="1" destOrd="0" parTransId="{6C6C9855-F7B3-4C16-AD57-546AABE70234}" sibTransId="{8287437E-FD45-4166-987C-4EF071C89D91}"/>
    <dgm:cxn modelId="{0B4161FC-C3ED-466A-A0E2-58E11867A185}" type="presOf" srcId="{418AF83B-9D1B-4BB7-BF82-35175D974A05}" destId="{B375CCB5-68CB-4879-8D01-10982504DBB7}" srcOrd="0" destOrd="1" presId="urn:microsoft.com/office/officeart/2005/8/layout/vList5"/>
    <dgm:cxn modelId="{EED66A2B-7F28-42A4-8923-B8158C272A92}" type="presOf" srcId="{1F164DAC-C652-4632-B529-D940D4BBDFB0}" destId="{852968CA-3D82-4B78-988C-EF99AEDCFD44}" srcOrd="0" destOrd="0" presId="urn:microsoft.com/office/officeart/2005/8/layout/vList5"/>
    <dgm:cxn modelId="{C2618F42-457C-45EF-B1EE-E10D415CC5AE}" type="presOf" srcId="{E965F2DC-2DB7-4973-8A08-3DEFC728868C}" destId="{B375CCB5-68CB-4879-8D01-10982504DBB7}" srcOrd="0" destOrd="2" presId="urn:microsoft.com/office/officeart/2005/8/layout/vList5"/>
    <dgm:cxn modelId="{E6961FE6-F43F-4987-B2E4-7D539C55AD79}" srcId="{3C6FABD6-F5F2-4F92-8BAB-CC308CAAE07D}" destId="{1F164DAC-C652-4632-B529-D940D4BBDFB0}" srcOrd="2" destOrd="0" parTransId="{DABF783F-FF71-4C3B-B935-2DD4C5E26BC4}" sibTransId="{185322EA-D604-449D-9A55-6545249E0DC0}"/>
    <dgm:cxn modelId="{88C41823-5B35-4F33-9CD8-1CABF39B0667}" type="presOf" srcId="{D8DCAC14-2DF6-4F22-B48A-029DCAA3DD88}" destId="{DFC30AA5-7234-449C-9CE7-8D24A3A4977A}" srcOrd="0" destOrd="1" presId="urn:microsoft.com/office/officeart/2005/8/layout/vList5"/>
    <dgm:cxn modelId="{0E1D22B4-DCE7-42F0-A2E7-983A1EB7094A}" srcId="{C0C65AD9-2557-4454-AC19-8F18F95F3231}" destId="{D4033DA5-1737-4ABC-B5E8-129B9A4BC2F5}" srcOrd="0" destOrd="0" parTransId="{37839F21-49EC-4DF8-B5FF-0B1835FD8F40}" sibTransId="{925BD7D6-3F2C-47D9-BBAE-D20B5B90C8AE}"/>
    <dgm:cxn modelId="{20446670-AD23-4709-AD9D-3E6065E1DF20}" type="presOf" srcId="{C0C65AD9-2557-4454-AC19-8F18F95F3231}" destId="{87D08CB5-E7AD-492E-B07C-E861791C3931}" srcOrd="0" destOrd="0" presId="urn:microsoft.com/office/officeart/2005/8/layout/vList5"/>
    <dgm:cxn modelId="{782BC71D-9971-4EA8-9648-959D635C4DED}" srcId="{1F164DAC-C652-4632-B529-D940D4BBDFB0}" destId="{EC8A319B-46FB-4572-9499-BCDDB9461E6B}" srcOrd="1" destOrd="0" parTransId="{0B1AD0B7-D792-4D0B-9D91-CF06F69AE127}" sibTransId="{948E5A8F-3639-4FAB-8D82-3B43404D6B92}"/>
    <dgm:cxn modelId="{F925673B-CB89-4EB2-AB5E-94E3B381EC5B}" srcId="{C0C65AD9-2557-4454-AC19-8F18F95F3231}" destId="{E965F2DC-2DB7-4973-8A08-3DEFC728868C}" srcOrd="2" destOrd="0" parTransId="{D66208AD-E74B-4288-859D-131C565F568B}" sibTransId="{CAC9B7A1-EF72-40EF-AB7A-FF0E96193E6A}"/>
    <dgm:cxn modelId="{D800BFAB-DDA8-46C7-A98E-B753B49415C9}" type="presParOf" srcId="{F9EBFF97-31BF-41EB-93E9-65F5BC81AE5C}" destId="{CB78D848-C358-4EC6-A000-94B0977BBD67}" srcOrd="0" destOrd="0" presId="urn:microsoft.com/office/officeart/2005/8/layout/vList5"/>
    <dgm:cxn modelId="{C6EBFEB0-7075-44FB-ACDE-ABA578097BAA}" type="presParOf" srcId="{CB78D848-C358-4EC6-A000-94B0977BBD67}" destId="{87D08CB5-E7AD-492E-B07C-E861791C3931}" srcOrd="0" destOrd="0" presId="urn:microsoft.com/office/officeart/2005/8/layout/vList5"/>
    <dgm:cxn modelId="{FCE5FDB5-1333-414C-98A6-C71FB63E503B}" type="presParOf" srcId="{CB78D848-C358-4EC6-A000-94B0977BBD67}" destId="{B375CCB5-68CB-4879-8D01-10982504DBB7}" srcOrd="1" destOrd="0" presId="urn:microsoft.com/office/officeart/2005/8/layout/vList5"/>
    <dgm:cxn modelId="{791CF408-3177-44DF-AEEA-BAD03C9B113F}" type="presParOf" srcId="{F9EBFF97-31BF-41EB-93E9-65F5BC81AE5C}" destId="{64AB97E4-63E2-4DFA-BBF8-5B5DE2173A38}" srcOrd="1" destOrd="0" presId="urn:microsoft.com/office/officeart/2005/8/layout/vList5"/>
    <dgm:cxn modelId="{5D64E1E7-7A22-4B05-8608-755BA4F28A2A}" type="presParOf" srcId="{F9EBFF97-31BF-41EB-93E9-65F5BC81AE5C}" destId="{421214BB-0F48-4699-8983-80E0C6FF61A7}" srcOrd="2" destOrd="0" presId="urn:microsoft.com/office/officeart/2005/8/layout/vList5"/>
    <dgm:cxn modelId="{41028F88-1129-4BEF-AE18-45496E939C7C}" type="presParOf" srcId="{421214BB-0F48-4699-8983-80E0C6FF61A7}" destId="{CD931861-DC0C-47E9-ACB8-CBC32D7CAE73}" srcOrd="0" destOrd="0" presId="urn:microsoft.com/office/officeart/2005/8/layout/vList5"/>
    <dgm:cxn modelId="{8BBBBD29-2048-4CE0-951B-F592DAB847D8}" type="presParOf" srcId="{421214BB-0F48-4699-8983-80E0C6FF61A7}" destId="{DFC30AA5-7234-449C-9CE7-8D24A3A4977A}" srcOrd="1" destOrd="0" presId="urn:microsoft.com/office/officeart/2005/8/layout/vList5"/>
    <dgm:cxn modelId="{17BB58C4-841A-4B9D-AA07-30A1D91EEF84}" type="presParOf" srcId="{F9EBFF97-31BF-41EB-93E9-65F5BC81AE5C}" destId="{39D21E54-4DF2-4EB7-9065-AF74A8ABE818}" srcOrd="3" destOrd="0" presId="urn:microsoft.com/office/officeart/2005/8/layout/vList5"/>
    <dgm:cxn modelId="{27F9AF20-6AF5-4553-81D3-25973C7490B4}" type="presParOf" srcId="{F9EBFF97-31BF-41EB-93E9-65F5BC81AE5C}" destId="{F650EBD6-3483-4C64-850E-F11EC36A3AC8}" srcOrd="4" destOrd="0" presId="urn:microsoft.com/office/officeart/2005/8/layout/vList5"/>
    <dgm:cxn modelId="{7EC3C6B1-B428-4FFA-A1D3-0D532DC653DF}" type="presParOf" srcId="{F650EBD6-3483-4C64-850E-F11EC36A3AC8}" destId="{852968CA-3D82-4B78-988C-EF99AEDCFD44}" srcOrd="0" destOrd="0" presId="urn:microsoft.com/office/officeart/2005/8/layout/vList5"/>
    <dgm:cxn modelId="{A936136A-3DDF-42C1-946B-0E334CADD8EF}" type="presParOf" srcId="{F650EBD6-3483-4C64-850E-F11EC36A3AC8}" destId="{AA7028ED-3635-4BB8-9E69-0B0379E48C4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B7990-D816-456D-922B-C15924F5BFD3}" type="doc">
      <dgm:prSet loTypeId="urn:microsoft.com/office/officeart/2005/8/layout/list1" loCatId="list" qsTypeId="urn:microsoft.com/office/officeart/2005/8/quickstyle/3d4" qsCatId="3D" csTypeId="urn:microsoft.com/office/officeart/2005/8/colors/accent6_5" csCatId="accent6" phldr="1"/>
      <dgm:spPr/>
      <dgm:t>
        <a:bodyPr/>
        <a:lstStyle/>
        <a:p>
          <a:endParaRPr lang="tr-TR"/>
        </a:p>
      </dgm:t>
    </dgm:pt>
    <dgm:pt modelId="{813B50A8-A633-4C67-9321-E9DFA4980E29}">
      <dgm:prSet phldrT="[Text]" custT="1"/>
      <dgm:spPr>
        <a:solidFill>
          <a:srgbClr val="002A7E">
            <a:alpha val="90000"/>
          </a:srgbClr>
        </a:solidFill>
      </dgm:spPr>
      <dgm:t>
        <a:bodyPr/>
        <a:lstStyle/>
        <a:p>
          <a:r>
            <a:rPr lang="tr-TR" sz="1600" b="1" dirty="0" smtClean="0">
              <a:latin typeface="Cambria" pitchFamily="18" charset="0"/>
            </a:rPr>
            <a:t>İstihdam:</a:t>
          </a:r>
          <a:endParaRPr lang="tr-TR" sz="1600" b="1" dirty="0"/>
        </a:p>
      </dgm:t>
    </dgm:pt>
    <dgm:pt modelId="{DA3A44C7-01FA-43D4-B5C1-A7D181CA89E8}" type="parTrans" cxnId="{F8F5DB11-8E70-4E38-A7E3-1B4DCFE89A62}">
      <dgm:prSet/>
      <dgm:spPr/>
      <dgm:t>
        <a:bodyPr/>
        <a:lstStyle/>
        <a:p>
          <a:endParaRPr lang="tr-TR" sz="2400" b="1"/>
        </a:p>
      </dgm:t>
    </dgm:pt>
    <dgm:pt modelId="{34D374CC-5210-4B20-BCBE-C68985C20B6D}" type="sibTrans" cxnId="{F8F5DB11-8E70-4E38-A7E3-1B4DCFE89A62}">
      <dgm:prSet/>
      <dgm:spPr/>
      <dgm:t>
        <a:bodyPr/>
        <a:lstStyle/>
        <a:p>
          <a:endParaRPr lang="tr-TR" sz="2400" b="1"/>
        </a:p>
      </dgm:t>
    </dgm:pt>
    <dgm:pt modelId="{36D0DBC2-2390-4BB5-87CD-4D3A155ABD94}">
      <dgm:prSet phldrT="[Text]" custT="1"/>
      <dgm:spPr>
        <a:solidFill>
          <a:srgbClr val="002A7E">
            <a:alpha val="60000"/>
          </a:srgbClr>
        </a:solidFill>
      </dgm:spPr>
      <dgm:t>
        <a:bodyPr/>
        <a:lstStyle/>
        <a:p>
          <a:r>
            <a:rPr lang="tr-TR" sz="1600" b="1" dirty="0" smtClean="0">
              <a:latin typeface="Cambria" pitchFamily="18" charset="0"/>
            </a:rPr>
            <a:t>Eğitim:</a:t>
          </a:r>
          <a:endParaRPr lang="tr-TR" sz="1600" b="1" dirty="0"/>
        </a:p>
      </dgm:t>
    </dgm:pt>
    <dgm:pt modelId="{5E8F6AB6-3596-4D8D-94DA-D096E86AF919}" type="parTrans" cxnId="{480AA536-6DF4-4543-9499-B63C384C09C4}">
      <dgm:prSet/>
      <dgm:spPr/>
      <dgm:t>
        <a:bodyPr/>
        <a:lstStyle/>
        <a:p>
          <a:endParaRPr lang="tr-TR" sz="2400" b="1"/>
        </a:p>
      </dgm:t>
    </dgm:pt>
    <dgm:pt modelId="{4E65429D-1B34-464A-BC43-6A7E717D1A65}" type="sibTrans" cxnId="{480AA536-6DF4-4543-9499-B63C384C09C4}">
      <dgm:prSet/>
      <dgm:spPr/>
      <dgm:t>
        <a:bodyPr/>
        <a:lstStyle/>
        <a:p>
          <a:endParaRPr lang="tr-TR" sz="2400" b="1"/>
        </a:p>
      </dgm:t>
    </dgm:pt>
    <dgm:pt modelId="{D345B7E9-75B6-4E0F-93D4-22D44E75C8C4}">
      <dgm:prSet phldrT="[Text]" custT="1"/>
      <dgm:spPr>
        <a:solidFill>
          <a:srgbClr val="002A7E">
            <a:alpha val="50000"/>
          </a:srgbClr>
        </a:solidFill>
      </dgm:spPr>
      <dgm:t>
        <a:bodyPr/>
        <a:lstStyle/>
        <a:p>
          <a:r>
            <a:rPr lang="tr-TR" sz="1600" b="1" dirty="0" smtClean="0">
              <a:latin typeface="Cambria" pitchFamily="18" charset="0"/>
            </a:rPr>
            <a:t>Yoksulluk/Sosyal dışlanma</a:t>
          </a:r>
          <a:endParaRPr lang="tr-TR" sz="1600" b="1" dirty="0"/>
        </a:p>
      </dgm:t>
    </dgm:pt>
    <dgm:pt modelId="{D13AC3D4-A491-415D-A00E-97FE1BDC770E}" type="parTrans" cxnId="{E09268DA-CA93-4209-8333-DAD87C6411B9}">
      <dgm:prSet/>
      <dgm:spPr/>
      <dgm:t>
        <a:bodyPr/>
        <a:lstStyle/>
        <a:p>
          <a:endParaRPr lang="tr-TR" sz="2400" b="1"/>
        </a:p>
      </dgm:t>
    </dgm:pt>
    <dgm:pt modelId="{F8ED0408-D4E3-4335-8719-E62B1629E8D8}" type="sibTrans" cxnId="{E09268DA-CA93-4209-8333-DAD87C6411B9}">
      <dgm:prSet/>
      <dgm:spPr/>
      <dgm:t>
        <a:bodyPr/>
        <a:lstStyle/>
        <a:p>
          <a:endParaRPr lang="tr-TR" sz="2400" b="1"/>
        </a:p>
      </dgm:t>
    </dgm:pt>
    <dgm:pt modelId="{AAFD0840-455F-4D1F-B7CC-B76CAD6392EE}">
      <dgm:prSet custT="1"/>
      <dgm:spPr/>
      <dgm:t>
        <a:bodyPr/>
        <a:lstStyle/>
        <a:p>
          <a:r>
            <a:rPr lang="tr-TR" sz="1600" b="1" dirty="0" smtClean="0">
              <a:latin typeface="Cambria" pitchFamily="18" charset="0"/>
            </a:rPr>
            <a:t>20 milyon insanın yoksulluktan ve sosyal dışlanmadan kurtarılması.</a:t>
          </a:r>
          <a:endParaRPr lang="tr-TR" sz="1600" b="1" dirty="0"/>
        </a:p>
      </dgm:t>
    </dgm:pt>
    <dgm:pt modelId="{1EB254D4-1CFD-4F91-861F-CCA455DBE7CB}" type="parTrans" cxnId="{204EAC0E-3A7E-451D-8034-B4529E77CB71}">
      <dgm:prSet/>
      <dgm:spPr/>
      <dgm:t>
        <a:bodyPr/>
        <a:lstStyle/>
        <a:p>
          <a:endParaRPr lang="tr-TR" sz="2400" b="1"/>
        </a:p>
      </dgm:t>
    </dgm:pt>
    <dgm:pt modelId="{A2E8E80D-8030-424D-9C6A-545D5B0C58E2}" type="sibTrans" cxnId="{204EAC0E-3A7E-451D-8034-B4529E77CB71}">
      <dgm:prSet/>
      <dgm:spPr/>
      <dgm:t>
        <a:bodyPr/>
        <a:lstStyle/>
        <a:p>
          <a:endParaRPr lang="tr-TR" sz="2400" b="1"/>
        </a:p>
      </dgm:t>
    </dgm:pt>
    <dgm:pt modelId="{72AC1F70-8B54-402F-8E51-3B0A7A3CD524}">
      <dgm:prSet custT="1"/>
      <dgm:spPr/>
      <dgm:t>
        <a:bodyPr/>
        <a:lstStyle/>
        <a:p>
          <a:r>
            <a:rPr lang="tr-TR" sz="1600" b="1" dirty="0" smtClean="0">
              <a:latin typeface="Cambria" pitchFamily="18" charset="0"/>
            </a:rPr>
            <a:t>20-64 yaş arası nüfusun istihdam oranının %69’dan %75’e çıkarılması, </a:t>
          </a:r>
          <a:endParaRPr lang="tr-TR" sz="1600" b="1" dirty="0"/>
        </a:p>
      </dgm:t>
    </dgm:pt>
    <dgm:pt modelId="{7DC1D727-FED1-4654-A869-DFC660911E7E}" type="parTrans" cxnId="{33699E84-546B-42D8-BC33-63AC7B0BD643}">
      <dgm:prSet/>
      <dgm:spPr/>
      <dgm:t>
        <a:bodyPr/>
        <a:lstStyle/>
        <a:p>
          <a:endParaRPr lang="tr-TR" sz="2400" b="1"/>
        </a:p>
      </dgm:t>
    </dgm:pt>
    <dgm:pt modelId="{92A6927F-FB9C-4341-A755-58A4D17C0C7C}" type="sibTrans" cxnId="{33699E84-546B-42D8-BC33-63AC7B0BD643}">
      <dgm:prSet/>
      <dgm:spPr/>
      <dgm:t>
        <a:bodyPr/>
        <a:lstStyle/>
        <a:p>
          <a:endParaRPr lang="tr-TR" sz="2400" b="1"/>
        </a:p>
      </dgm:t>
    </dgm:pt>
    <dgm:pt modelId="{BC3D1F56-7C95-4A48-BC1D-BAC9F8904286}">
      <dgm:prSet custT="1"/>
      <dgm:spPr>
        <a:solidFill>
          <a:srgbClr val="002A7E">
            <a:alpha val="80000"/>
          </a:srgbClr>
        </a:solidFill>
      </dgm:spPr>
      <dgm:t>
        <a:bodyPr/>
        <a:lstStyle/>
        <a:p>
          <a:r>
            <a:rPr lang="tr-TR" sz="1600" b="1" dirty="0" smtClean="0">
              <a:latin typeface="Cambria" pitchFamily="18" charset="0"/>
            </a:rPr>
            <a:t>Ar-</a:t>
          </a:r>
          <a:r>
            <a:rPr lang="tr-TR" sz="1600" b="1" dirty="0" err="1" smtClean="0">
              <a:latin typeface="Cambria" pitchFamily="18" charset="0"/>
            </a:rPr>
            <a:t>Ge</a:t>
          </a:r>
          <a:r>
            <a:rPr lang="tr-TR" sz="1600" b="1" dirty="0" smtClean="0">
              <a:latin typeface="Cambria" pitchFamily="18" charset="0"/>
            </a:rPr>
            <a:t>/</a:t>
          </a:r>
          <a:r>
            <a:rPr lang="tr-TR" sz="1600" b="1" dirty="0" err="1" smtClean="0">
              <a:latin typeface="Cambria" pitchFamily="18" charset="0"/>
            </a:rPr>
            <a:t>İnovasyon</a:t>
          </a:r>
          <a:endParaRPr lang="tr-TR" sz="1600" b="1" dirty="0"/>
        </a:p>
      </dgm:t>
    </dgm:pt>
    <dgm:pt modelId="{E7051226-981D-4B95-8F7C-A5FBE5370B5B}" type="parTrans" cxnId="{E34A182D-87C5-45FB-B5A5-6177FC0A6EAA}">
      <dgm:prSet/>
      <dgm:spPr/>
      <dgm:t>
        <a:bodyPr/>
        <a:lstStyle/>
        <a:p>
          <a:endParaRPr lang="tr-TR" sz="2400" b="1"/>
        </a:p>
      </dgm:t>
    </dgm:pt>
    <dgm:pt modelId="{B82AF9D0-1B12-48D1-BC9D-83973DB13482}" type="sibTrans" cxnId="{E34A182D-87C5-45FB-B5A5-6177FC0A6EAA}">
      <dgm:prSet/>
      <dgm:spPr/>
      <dgm:t>
        <a:bodyPr/>
        <a:lstStyle/>
        <a:p>
          <a:endParaRPr lang="tr-TR" sz="2400" b="1"/>
        </a:p>
      </dgm:t>
    </dgm:pt>
    <dgm:pt modelId="{7FFCBE59-FB88-4E01-A07F-6E046CC3C3FB}">
      <dgm:prSet custT="1"/>
      <dgm:spPr/>
      <dgm:t>
        <a:bodyPr/>
        <a:lstStyle/>
        <a:p>
          <a:r>
            <a:rPr lang="tr-TR" sz="1600" b="1" dirty="0" smtClean="0">
              <a:latin typeface="Cambria" pitchFamily="18" charset="0"/>
            </a:rPr>
            <a:t>Avrupa Birliği </a:t>
          </a:r>
          <a:r>
            <a:rPr lang="tr-TR" sz="1600" b="1" dirty="0" err="1" smtClean="0">
              <a:latin typeface="Cambria" pitchFamily="18" charset="0"/>
            </a:rPr>
            <a:t>GSYH’sinden</a:t>
          </a:r>
          <a:r>
            <a:rPr lang="tr-TR" sz="1600" b="1" dirty="0" smtClean="0">
              <a:latin typeface="Cambria" pitchFamily="18" charset="0"/>
            </a:rPr>
            <a:t> Ar-</a:t>
          </a:r>
          <a:r>
            <a:rPr lang="tr-TR" sz="1600" b="1" dirty="0" err="1" smtClean="0">
              <a:latin typeface="Cambria" pitchFamily="18" charset="0"/>
            </a:rPr>
            <a:t>Ge</a:t>
          </a:r>
          <a:r>
            <a:rPr lang="tr-TR" sz="1600" b="1" dirty="0" smtClean="0">
              <a:latin typeface="Cambria" pitchFamily="18" charset="0"/>
            </a:rPr>
            <a:t> ve </a:t>
          </a:r>
          <a:r>
            <a:rPr lang="tr-TR" sz="1600" b="1" dirty="0" err="1" smtClean="0">
              <a:latin typeface="Cambria" pitchFamily="18" charset="0"/>
            </a:rPr>
            <a:t>inovasyona</a:t>
          </a:r>
          <a:r>
            <a:rPr lang="tr-TR" sz="1600" b="1" dirty="0" smtClean="0">
              <a:latin typeface="Cambria" pitchFamily="18" charset="0"/>
            </a:rPr>
            <a:t> ayrılan payın mevcut %2 oranından %3’e çıkarılması (kamu ve özel sektör toplamı), </a:t>
          </a:r>
          <a:endParaRPr lang="tr-TR" sz="1600" b="1" dirty="0"/>
        </a:p>
      </dgm:t>
    </dgm:pt>
    <dgm:pt modelId="{3C8B2151-3098-4FE5-AD4D-D9484D964D7C}" type="parTrans" cxnId="{F65E517A-2A3F-44B3-9B13-B476B34C82C5}">
      <dgm:prSet/>
      <dgm:spPr/>
      <dgm:t>
        <a:bodyPr/>
        <a:lstStyle/>
        <a:p>
          <a:endParaRPr lang="tr-TR" sz="2400" b="1"/>
        </a:p>
      </dgm:t>
    </dgm:pt>
    <dgm:pt modelId="{A662EF2E-B939-437E-8FFD-2F3250FC15EB}" type="sibTrans" cxnId="{F65E517A-2A3F-44B3-9B13-B476B34C82C5}">
      <dgm:prSet/>
      <dgm:spPr/>
      <dgm:t>
        <a:bodyPr/>
        <a:lstStyle/>
        <a:p>
          <a:endParaRPr lang="tr-TR" sz="2400" b="1"/>
        </a:p>
      </dgm:t>
    </dgm:pt>
    <dgm:pt modelId="{0E7DF5D3-6C48-4A9C-8F9B-B16C10781ECA}">
      <dgm:prSet custT="1"/>
      <dgm:spPr>
        <a:solidFill>
          <a:srgbClr val="002A7E">
            <a:alpha val="70000"/>
          </a:srgbClr>
        </a:solidFill>
      </dgm:spPr>
      <dgm:t>
        <a:bodyPr/>
        <a:lstStyle/>
        <a:p>
          <a:r>
            <a:rPr lang="tr-TR" sz="1600" b="1" dirty="0" smtClean="0">
              <a:latin typeface="Cambria" pitchFamily="18" charset="0"/>
            </a:rPr>
            <a:t>İklim değişikliği/Enerji</a:t>
          </a:r>
          <a:endParaRPr lang="tr-TR" sz="1600" b="1" dirty="0"/>
        </a:p>
      </dgm:t>
    </dgm:pt>
    <dgm:pt modelId="{EDAEE9FC-90A4-447E-A881-4BD222644082}" type="parTrans" cxnId="{24F9F69A-4A92-43AE-986C-1CE8FA7B8A63}">
      <dgm:prSet/>
      <dgm:spPr/>
      <dgm:t>
        <a:bodyPr/>
        <a:lstStyle/>
        <a:p>
          <a:endParaRPr lang="tr-TR" sz="2400" b="1"/>
        </a:p>
      </dgm:t>
    </dgm:pt>
    <dgm:pt modelId="{025706F9-01F3-4854-9F21-A450209D1AE9}" type="sibTrans" cxnId="{24F9F69A-4A92-43AE-986C-1CE8FA7B8A63}">
      <dgm:prSet/>
      <dgm:spPr/>
      <dgm:t>
        <a:bodyPr/>
        <a:lstStyle/>
        <a:p>
          <a:endParaRPr lang="tr-TR" sz="2400" b="1"/>
        </a:p>
      </dgm:t>
    </dgm:pt>
    <dgm:pt modelId="{68981BD2-9C13-42D1-9872-9B4C165C8E6F}">
      <dgm:prSet custT="1"/>
      <dgm:spPr/>
      <dgm:t>
        <a:bodyPr/>
        <a:lstStyle/>
        <a:p>
          <a:r>
            <a:rPr lang="tr-TR" sz="1600" b="1" dirty="0" smtClean="0">
              <a:latin typeface="Cambria" pitchFamily="18" charset="0"/>
            </a:rPr>
            <a:t>Sera gazı </a:t>
          </a:r>
          <a:r>
            <a:rPr lang="tr-TR" sz="1600" b="1" dirty="0" err="1" smtClean="0">
              <a:latin typeface="Cambria" pitchFamily="18" charset="0"/>
            </a:rPr>
            <a:t>salımının</a:t>
          </a:r>
          <a:r>
            <a:rPr lang="tr-TR" sz="1600" b="1" dirty="0" smtClean="0">
              <a:latin typeface="Cambria" pitchFamily="18" charset="0"/>
            </a:rPr>
            <a:t> 1990 yılına kıyasla en az %20, şartlar elverişli ise %30 oranında azaltılması, AB’nin enerji tüketiminde yenilenebilir enerjinin payının %20’ye yükseltilmesi ve %20 oranında enerji verimliliği sağlanması</a:t>
          </a:r>
          <a:endParaRPr lang="tr-TR" sz="1600" b="1" dirty="0"/>
        </a:p>
      </dgm:t>
    </dgm:pt>
    <dgm:pt modelId="{780FB54D-3D86-4F49-91EB-9BCDB7E352C8}" type="parTrans" cxnId="{BB3B3A46-5DB4-4490-BB8C-B117F4771B2E}">
      <dgm:prSet/>
      <dgm:spPr/>
      <dgm:t>
        <a:bodyPr/>
        <a:lstStyle/>
        <a:p>
          <a:endParaRPr lang="tr-TR" sz="2400" b="1"/>
        </a:p>
      </dgm:t>
    </dgm:pt>
    <dgm:pt modelId="{7D918127-656F-44D4-9EF7-A8CD6264AC21}" type="sibTrans" cxnId="{BB3B3A46-5DB4-4490-BB8C-B117F4771B2E}">
      <dgm:prSet/>
      <dgm:spPr/>
      <dgm:t>
        <a:bodyPr/>
        <a:lstStyle/>
        <a:p>
          <a:endParaRPr lang="tr-TR" sz="2400" b="1"/>
        </a:p>
      </dgm:t>
    </dgm:pt>
    <dgm:pt modelId="{0D43D5E7-CD2A-4EA1-A8A3-E0341F021DAF}">
      <dgm:prSet custT="1"/>
      <dgm:spPr/>
      <dgm:t>
        <a:bodyPr/>
        <a:lstStyle/>
        <a:p>
          <a:r>
            <a:rPr lang="tr-TR" sz="1600" b="1" dirty="0" smtClean="0">
              <a:latin typeface="Cambria" pitchFamily="18" charset="0"/>
            </a:rPr>
            <a:t>Okulu erken bırakanların oranının %15’ten %10 seviyesine düşürülmesi, </a:t>
          </a:r>
          <a:endParaRPr lang="tr-TR" sz="1600" b="1" dirty="0"/>
        </a:p>
      </dgm:t>
    </dgm:pt>
    <dgm:pt modelId="{D14571AC-5591-4FFB-A7C2-4B22BCBF8652}" type="parTrans" cxnId="{BB6C1479-E4D8-4578-8267-89468944D570}">
      <dgm:prSet/>
      <dgm:spPr/>
      <dgm:t>
        <a:bodyPr/>
        <a:lstStyle/>
        <a:p>
          <a:endParaRPr lang="tr-TR" sz="2400" b="1"/>
        </a:p>
      </dgm:t>
    </dgm:pt>
    <dgm:pt modelId="{B76D7906-9C9F-4B21-8A55-690F6D7AA38A}" type="sibTrans" cxnId="{BB6C1479-E4D8-4578-8267-89468944D570}">
      <dgm:prSet/>
      <dgm:spPr/>
      <dgm:t>
        <a:bodyPr/>
        <a:lstStyle/>
        <a:p>
          <a:endParaRPr lang="tr-TR" sz="2400" b="1"/>
        </a:p>
      </dgm:t>
    </dgm:pt>
    <dgm:pt modelId="{3E925C93-109E-4665-ABD1-A1EB8484E667}">
      <dgm:prSet custT="1"/>
      <dgm:spPr/>
      <dgm:t>
        <a:bodyPr/>
        <a:lstStyle/>
        <a:p>
          <a:r>
            <a:rPr lang="tr-TR" sz="1600" b="1" dirty="0" smtClean="0">
              <a:latin typeface="Cambria" pitchFamily="18" charset="0"/>
            </a:rPr>
            <a:t>30-34 yaş arası yüksek öğrenim mezunu nüfus oranının %31 seviyesinden en az %40 seviyesine yükseltilmesi, </a:t>
          </a:r>
          <a:endParaRPr lang="tr-TR" sz="1600" b="1" dirty="0"/>
        </a:p>
      </dgm:t>
    </dgm:pt>
    <dgm:pt modelId="{579DD38D-FA02-4693-8DA6-6B7B86C401D7}" type="parTrans" cxnId="{C7306824-A12A-45FF-8865-AD57A19C5EA0}">
      <dgm:prSet/>
      <dgm:spPr/>
      <dgm:t>
        <a:bodyPr/>
        <a:lstStyle/>
        <a:p>
          <a:endParaRPr lang="tr-TR"/>
        </a:p>
      </dgm:t>
    </dgm:pt>
    <dgm:pt modelId="{759FC5F0-1238-4A0D-ADF7-2656720864C8}" type="sibTrans" cxnId="{C7306824-A12A-45FF-8865-AD57A19C5EA0}">
      <dgm:prSet/>
      <dgm:spPr/>
      <dgm:t>
        <a:bodyPr/>
        <a:lstStyle/>
        <a:p>
          <a:endParaRPr lang="tr-TR"/>
        </a:p>
      </dgm:t>
    </dgm:pt>
    <dgm:pt modelId="{A9F478B2-DE25-4701-8E53-BB8C253844CF}" type="pres">
      <dgm:prSet presAssocID="{400B7990-D816-456D-922B-C15924F5BFD3}" presName="linear" presStyleCnt="0">
        <dgm:presLayoutVars>
          <dgm:dir/>
          <dgm:animLvl val="lvl"/>
          <dgm:resizeHandles val="exact"/>
        </dgm:presLayoutVars>
      </dgm:prSet>
      <dgm:spPr/>
      <dgm:t>
        <a:bodyPr/>
        <a:lstStyle/>
        <a:p>
          <a:endParaRPr lang="tr-TR"/>
        </a:p>
      </dgm:t>
    </dgm:pt>
    <dgm:pt modelId="{3C69B17D-1B1C-4369-86C8-69A6FE080985}" type="pres">
      <dgm:prSet presAssocID="{813B50A8-A633-4C67-9321-E9DFA4980E29}" presName="parentLin" presStyleCnt="0"/>
      <dgm:spPr/>
    </dgm:pt>
    <dgm:pt modelId="{2A29D267-08E5-480B-89CA-5C8AD314042C}" type="pres">
      <dgm:prSet presAssocID="{813B50A8-A633-4C67-9321-E9DFA4980E29}" presName="parentLeftMargin" presStyleLbl="node1" presStyleIdx="0" presStyleCnt="5"/>
      <dgm:spPr/>
      <dgm:t>
        <a:bodyPr/>
        <a:lstStyle/>
        <a:p>
          <a:endParaRPr lang="tr-TR"/>
        </a:p>
      </dgm:t>
    </dgm:pt>
    <dgm:pt modelId="{D829650E-8618-4FED-B792-FC8D89187893}" type="pres">
      <dgm:prSet presAssocID="{813B50A8-A633-4C67-9321-E9DFA4980E29}" presName="parentText" presStyleLbl="node1" presStyleIdx="0" presStyleCnt="5">
        <dgm:presLayoutVars>
          <dgm:chMax val="0"/>
          <dgm:bulletEnabled val="1"/>
        </dgm:presLayoutVars>
      </dgm:prSet>
      <dgm:spPr/>
      <dgm:t>
        <a:bodyPr/>
        <a:lstStyle/>
        <a:p>
          <a:endParaRPr lang="tr-TR"/>
        </a:p>
      </dgm:t>
    </dgm:pt>
    <dgm:pt modelId="{7EA617F7-03D6-434A-9ACB-F9C5152C73C1}" type="pres">
      <dgm:prSet presAssocID="{813B50A8-A633-4C67-9321-E9DFA4980E29}" presName="negativeSpace" presStyleCnt="0"/>
      <dgm:spPr/>
    </dgm:pt>
    <dgm:pt modelId="{8F291601-84F6-48D0-A6E3-3DC7910588BF}" type="pres">
      <dgm:prSet presAssocID="{813B50A8-A633-4C67-9321-E9DFA4980E29}" presName="childText" presStyleLbl="conFgAcc1" presStyleIdx="0" presStyleCnt="5">
        <dgm:presLayoutVars>
          <dgm:bulletEnabled val="1"/>
        </dgm:presLayoutVars>
      </dgm:prSet>
      <dgm:spPr/>
      <dgm:t>
        <a:bodyPr/>
        <a:lstStyle/>
        <a:p>
          <a:endParaRPr lang="tr-TR"/>
        </a:p>
      </dgm:t>
    </dgm:pt>
    <dgm:pt modelId="{5A873ADE-92B0-403C-9BF9-406AA2972CD6}" type="pres">
      <dgm:prSet presAssocID="{34D374CC-5210-4B20-BCBE-C68985C20B6D}" presName="spaceBetweenRectangles" presStyleCnt="0"/>
      <dgm:spPr/>
    </dgm:pt>
    <dgm:pt modelId="{A6436FC8-42B3-4463-8831-1FE27D873A69}" type="pres">
      <dgm:prSet presAssocID="{BC3D1F56-7C95-4A48-BC1D-BAC9F8904286}" presName="parentLin" presStyleCnt="0"/>
      <dgm:spPr/>
    </dgm:pt>
    <dgm:pt modelId="{D63CB6B0-2EBA-4D68-BFC5-28531FF99B79}" type="pres">
      <dgm:prSet presAssocID="{BC3D1F56-7C95-4A48-BC1D-BAC9F8904286}" presName="parentLeftMargin" presStyleLbl="node1" presStyleIdx="0" presStyleCnt="5"/>
      <dgm:spPr/>
      <dgm:t>
        <a:bodyPr/>
        <a:lstStyle/>
        <a:p>
          <a:endParaRPr lang="tr-TR"/>
        </a:p>
      </dgm:t>
    </dgm:pt>
    <dgm:pt modelId="{BCB87DDC-B95D-4605-82E3-F609CCB5A8E3}" type="pres">
      <dgm:prSet presAssocID="{BC3D1F56-7C95-4A48-BC1D-BAC9F8904286}" presName="parentText" presStyleLbl="node1" presStyleIdx="1" presStyleCnt="5">
        <dgm:presLayoutVars>
          <dgm:chMax val="0"/>
          <dgm:bulletEnabled val="1"/>
        </dgm:presLayoutVars>
      </dgm:prSet>
      <dgm:spPr/>
      <dgm:t>
        <a:bodyPr/>
        <a:lstStyle/>
        <a:p>
          <a:endParaRPr lang="tr-TR"/>
        </a:p>
      </dgm:t>
    </dgm:pt>
    <dgm:pt modelId="{93E1F15B-6CFA-4088-8C54-47EEDEAAF14A}" type="pres">
      <dgm:prSet presAssocID="{BC3D1F56-7C95-4A48-BC1D-BAC9F8904286}" presName="negativeSpace" presStyleCnt="0"/>
      <dgm:spPr/>
    </dgm:pt>
    <dgm:pt modelId="{FA847E91-92E3-41AB-92AF-FE7F0C7F17C9}" type="pres">
      <dgm:prSet presAssocID="{BC3D1F56-7C95-4A48-BC1D-BAC9F8904286}" presName="childText" presStyleLbl="conFgAcc1" presStyleIdx="1" presStyleCnt="5">
        <dgm:presLayoutVars>
          <dgm:bulletEnabled val="1"/>
        </dgm:presLayoutVars>
      </dgm:prSet>
      <dgm:spPr/>
      <dgm:t>
        <a:bodyPr/>
        <a:lstStyle/>
        <a:p>
          <a:endParaRPr lang="tr-TR"/>
        </a:p>
      </dgm:t>
    </dgm:pt>
    <dgm:pt modelId="{DFF23043-C000-4A60-9530-0A9266D23B81}" type="pres">
      <dgm:prSet presAssocID="{B82AF9D0-1B12-48D1-BC9D-83973DB13482}" presName="spaceBetweenRectangles" presStyleCnt="0"/>
      <dgm:spPr/>
    </dgm:pt>
    <dgm:pt modelId="{766BCD23-D0A4-48BA-A45F-BBC1181E551B}" type="pres">
      <dgm:prSet presAssocID="{0E7DF5D3-6C48-4A9C-8F9B-B16C10781ECA}" presName="parentLin" presStyleCnt="0"/>
      <dgm:spPr/>
    </dgm:pt>
    <dgm:pt modelId="{FFD99384-9162-427C-9874-5DE7A4E3227F}" type="pres">
      <dgm:prSet presAssocID="{0E7DF5D3-6C48-4A9C-8F9B-B16C10781ECA}" presName="parentLeftMargin" presStyleLbl="node1" presStyleIdx="1" presStyleCnt="5"/>
      <dgm:spPr/>
      <dgm:t>
        <a:bodyPr/>
        <a:lstStyle/>
        <a:p>
          <a:endParaRPr lang="tr-TR"/>
        </a:p>
      </dgm:t>
    </dgm:pt>
    <dgm:pt modelId="{7AB4EF7E-5E41-414E-ABCF-4FF5CCF4EC0D}" type="pres">
      <dgm:prSet presAssocID="{0E7DF5D3-6C48-4A9C-8F9B-B16C10781ECA}" presName="parentText" presStyleLbl="node1" presStyleIdx="2" presStyleCnt="5">
        <dgm:presLayoutVars>
          <dgm:chMax val="0"/>
          <dgm:bulletEnabled val="1"/>
        </dgm:presLayoutVars>
      </dgm:prSet>
      <dgm:spPr/>
      <dgm:t>
        <a:bodyPr/>
        <a:lstStyle/>
        <a:p>
          <a:endParaRPr lang="tr-TR"/>
        </a:p>
      </dgm:t>
    </dgm:pt>
    <dgm:pt modelId="{949001D3-C9CF-42D2-A931-A78FCBBC6540}" type="pres">
      <dgm:prSet presAssocID="{0E7DF5D3-6C48-4A9C-8F9B-B16C10781ECA}" presName="negativeSpace" presStyleCnt="0"/>
      <dgm:spPr/>
    </dgm:pt>
    <dgm:pt modelId="{9FF27273-A8E1-407D-96A4-5047C9371001}" type="pres">
      <dgm:prSet presAssocID="{0E7DF5D3-6C48-4A9C-8F9B-B16C10781ECA}" presName="childText" presStyleLbl="conFgAcc1" presStyleIdx="2" presStyleCnt="5">
        <dgm:presLayoutVars>
          <dgm:bulletEnabled val="1"/>
        </dgm:presLayoutVars>
      </dgm:prSet>
      <dgm:spPr/>
      <dgm:t>
        <a:bodyPr/>
        <a:lstStyle/>
        <a:p>
          <a:endParaRPr lang="tr-TR"/>
        </a:p>
      </dgm:t>
    </dgm:pt>
    <dgm:pt modelId="{D701BB45-E285-4B42-AE7E-5E274037ECDB}" type="pres">
      <dgm:prSet presAssocID="{025706F9-01F3-4854-9F21-A450209D1AE9}" presName="spaceBetweenRectangles" presStyleCnt="0"/>
      <dgm:spPr/>
    </dgm:pt>
    <dgm:pt modelId="{E97D901C-76FE-47E9-BD79-32D6A7D10E11}" type="pres">
      <dgm:prSet presAssocID="{36D0DBC2-2390-4BB5-87CD-4D3A155ABD94}" presName="parentLin" presStyleCnt="0"/>
      <dgm:spPr/>
    </dgm:pt>
    <dgm:pt modelId="{5C67BEA5-D3F4-4C41-A78B-CE527E84D4B8}" type="pres">
      <dgm:prSet presAssocID="{36D0DBC2-2390-4BB5-87CD-4D3A155ABD94}" presName="parentLeftMargin" presStyleLbl="node1" presStyleIdx="2" presStyleCnt="5"/>
      <dgm:spPr/>
      <dgm:t>
        <a:bodyPr/>
        <a:lstStyle/>
        <a:p>
          <a:endParaRPr lang="tr-TR"/>
        </a:p>
      </dgm:t>
    </dgm:pt>
    <dgm:pt modelId="{B5C56B1B-22F7-440A-BB7D-641E76B96F27}" type="pres">
      <dgm:prSet presAssocID="{36D0DBC2-2390-4BB5-87CD-4D3A155ABD94}" presName="parentText" presStyleLbl="node1" presStyleIdx="3" presStyleCnt="5">
        <dgm:presLayoutVars>
          <dgm:chMax val="0"/>
          <dgm:bulletEnabled val="1"/>
        </dgm:presLayoutVars>
      </dgm:prSet>
      <dgm:spPr/>
      <dgm:t>
        <a:bodyPr/>
        <a:lstStyle/>
        <a:p>
          <a:endParaRPr lang="tr-TR"/>
        </a:p>
      </dgm:t>
    </dgm:pt>
    <dgm:pt modelId="{E7AC87DD-7C2F-446E-8789-4A8C58DD3E86}" type="pres">
      <dgm:prSet presAssocID="{36D0DBC2-2390-4BB5-87CD-4D3A155ABD94}" presName="negativeSpace" presStyleCnt="0"/>
      <dgm:spPr/>
    </dgm:pt>
    <dgm:pt modelId="{694379D6-E0EA-4E83-B83D-884FBA0FF000}" type="pres">
      <dgm:prSet presAssocID="{36D0DBC2-2390-4BB5-87CD-4D3A155ABD94}" presName="childText" presStyleLbl="conFgAcc1" presStyleIdx="3" presStyleCnt="5">
        <dgm:presLayoutVars>
          <dgm:bulletEnabled val="1"/>
        </dgm:presLayoutVars>
      </dgm:prSet>
      <dgm:spPr/>
      <dgm:t>
        <a:bodyPr/>
        <a:lstStyle/>
        <a:p>
          <a:endParaRPr lang="tr-TR"/>
        </a:p>
      </dgm:t>
    </dgm:pt>
    <dgm:pt modelId="{227BDBC3-EF9B-41B7-BEC1-7BE05ECC2D1B}" type="pres">
      <dgm:prSet presAssocID="{4E65429D-1B34-464A-BC43-6A7E717D1A65}" presName="spaceBetweenRectangles" presStyleCnt="0"/>
      <dgm:spPr/>
    </dgm:pt>
    <dgm:pt modelId="{08554718-15E0-4BE7-A108-2A5B718AA815}" type="pres">
      <dgm:prSet presAssocID="{D345B7E9-75B6-4E0F-93D4-22D44E75C8C4}" presName="parentLin" presStyleCnt="0"/>
      <dgm:spPr/>
    </dgm:pt>
    <dgm:pt modelId="{93A47D6B-7EFC-43BA-A10C-E1548E8CCF4A}" type="pres">
      <dgm:prSet presAssocID="{D345B7E9-75B6-4E0F-93D4-22D44E75C8C4}" presName="parentLeftMargin" presStyleLbl="node1" presStyleIdx="3" presStyleCnt="5"/>
      <dgm:spPr/>
      <dgm:t>
        <a:bodyPr/>
        <a:lstStyle/>
        <a:p>
          <a:endParaRPr lang="tr-TR"/>
        </a:p>
      </dgm:t>
    </dgm:pt>
    <dgm:pt modelId="{5F83137A-3679-4418-9382-62CF4270F160}" type="pres">
      <dgm:prSet presAssocID="{D345B7E9-75B6-4E0F-93D4-22D44E75C8C4}" presName="parentText" presStyleLbl="node1" presStyleIdx="4" presStyleCnt="5">
        <dgm:presLayoutVars>
          <dgm:chMax val="0"/>
          <dgm:bulletEnabled val="1"/>
        </dgm:presLayoutVars>
      </dgm:prSet>
      <dgm:spPr/>
      <dgm:t>
        <a:bodyPr/>
        <a:lstStyle/>
        <a:p>
          <a:endParaRPr lang="tr-TR"/>
        </a:p>
      </dgm:t>
    </dgm:pt>
    <dgm:pt modelId="{9DE22E06-1E1E-42EE-B64B-4BEF41DB131C}" type="pres">
      <dgm:prSet presAssocID="{D345B7E9-75B6-4E0F-93D4-22D44E75C8C4}" presName="negativeSpace" presStyleCnt="0"/>
      <dgm:spPr/>
    </dgm:pt>
    <dgm:pt modelId="{3AB81781-3564-46D5-A0B2-E3D29D70F2DF}" type="pres">
      <dgm:prSet presAssocID="{D345B7E9-75B6-4E0F-93D4-22D44E75C8C4}" presName="childText" presStyleLbl="conFgAcc1" presStyleIdx="4" presStyleCnt="5">
        <dgm:presLayoutVars>
          <dgm:bulletEnabled val="1"/>
        </dgm:presLayoutVars>
      </dgm:prSet>
      <dgm:spPr/>
      <dgm:t>
        <a:bodyPr/>
        <a:lstStyle/>
        <a:p>
          <a:endParaRPr lang="tr-TR"/>
        </a:p>
      </dgm:t>
    </dgm:pt>
  </dgm:ptLst>
  <dgm:cxnLst>
    <dgm:cxn modelId="{537C9D73-371D-41E2-A7B4-F9E06DA1D66F}" type="presOf" srcId="{BC3D1F56-7C95-4A48-BC1D-BAC9F8904286}" destId="{D63CB6B0-2EBA-4D68-BFC5-28531FF99B79}" srcOrd="0" destOrd="0" presId="urn:microsoft.com/office/officeart/2005/8/layout/list1"/>
    <dgm:cxn modelId="{7AD3E64C-2511-48CA-B426-088E5923C8ED}" type="presOf" srcId="{AAFD0840-455F-4D1F-B7CC-B76CAD6392EE}" destId="{3AB81781-3564-46D5-A0B2-E3D29D70F2DF}" srcOrd="0" destOrd="0" presId="urn:microsoft.com/office/officeart/2005/8/layout/list1"/>
    <dgm:cxn modelId="{54417C9B-8ED9-4460-B424-4BB067166814}" type="presOf" srcId="{7FFCBE59-FB88-4E01-A07F-6E046CC3C3FB}" destId="{FA847E91-92E3-41AB-92AF-FE7F0C7F17C9}" srcOrd="0" destOrd="0" presId="urn:microsoft.com/office/officeart/2005/8/layout/list1"/>
    <dgm:cxn modelId="{84B29F47-5C41-4929-ACF2-C504B9C38E5E}" type="presOf" srcId="{400B7990-D816-456D-922B-C15924F5BFD3}" destId="{A9F478B2-DE25-4701-8E53-BB8C253844CF}" srcOrd="0" destOrd="0" presId="urn:microsoft.com/office/officeart/2005/8/layout/list1"/>
    <dgm:cxn modelId="{1087B6A2-565B-4DA8-BEA4-18FA28903F91}" type="presOf" srcId="{72AC1F70-8B54-402F-8E51-3B0A7A3CD524}" destId="{8F291601-84F6-48D0-A6E3-3DC7910588BF}" srcOrd="0" destOrd="0" presId="urn:microsoft.com/office/officeart/2005/8/layout/list1"/>
    <dgm:cxn modelId="{CB3E01B8-243C-4291-B25E-A5E79211BC89}" type="presOf" srcId="{D345B7E9-75B6-4E0F-93D4-22D44E75C8C4}" destId="{5F83137A-3679-4418-9382-62CF4270F160}" srcOrd="1" destOrd="0" presId="urn:microsoft.com/office/officeart/2005/8/layout/list1"/>
    <dgm:cxn modelId="{E34A182D-87C5-45FB-B5A5-6177FC0A6EAA}" srcId="{400B7990-D816-456D-922B-C15924F5BFD3}" destId="{BC3D1F56-7C95-4A48-BC1D-BAC9F8904286}" srcOrd="1" destOrd="0" parTransId="{E7051226-981D-4B95-8F7C-A5FBE5370B5B}" sibTransId="{B82AF9D0-1B12-48D1-BC9D-83973DB13482}"/>
    <dgm:cxn modelId="{7C840C2A-6710-480F-A019-FDE3F26FF000}" type="presOf" srcId="{813B50A8-A633-4C67-9321-E9DFA4980E29}" destId="{2A29D267-08E5-480B-89CA-5C8AD314042C}" srcOrd="0" destOrd="0" presId="urn:microsoft.com/office/officeart/2005/8/layout/list1"/>
    <dgm:cxn modelId="{204EAC0E-3A7E-451D-8034-B4529E77CB71}" srcId="{D345B7E9-75B6-4E0F-93D4-22D44E75C8C4}" destId="{AAFD0840-455F-4D1F-B7CC-B76CAD6392EE}" srcOrd="0" destOrd="0" parTransId="{1EB254D4-1CFD-4F91-861F-CCA455DBE7CB}" sibTransId="{A2E8E80D-8030-424D-9C6A-545D5B0C58E2}"/>
    <dgm:cxn modelId="{C7306824-A12A-45FF-8865-AD57A19C5EA0}" srcId="{36D0DBC2-2390-4BB5-87CD-4D3A155ABD94}" destId="{3E925C93-109E-4665-ABD1-A1EB8484E667}" srcOrd="1" destOrd="0" parTransId="{579DD38D-FA02-4693-8DA6-6B7B86C401D7}" sibTransId="{759FC5F0-1238-4A0D-ADF7-2656720864C8}"/>
    <dgm:cxn modelId="{480AA536-6DF4-4543-9499-B63C384C09C4}" srcId="{400B7990-D816-456D-922B-C15924F5BFD3}" destId="{36D0DBC2-2390-4BB5-87CD-4D3A155ABD94}" srcOrd="3" destOrd="0" parTransId="{5E8F6AB6-3596-4D8D-94DA-D096E86AF919}" sibTransId="{4E65429D-1B34-464A-BC43-6A7E717D1A65}"/>
    <dgm:cxn modelId="{D9F403C7-4694-425A-8D99-69CEAAE798E8}" type="presOf" srcId="{0E7DF5D3-6C48-4A9C-8F9B-B16C10781ECA}" destId="{7AB4EF7E-5E41-414E-ABCF-4FF5CCF4EC0D}" srcOrd="1" destOrd="0" presId="urn:microsoft.com/office/officeart/2005/8/layout/list1"/>
    <dgm:cxn modelId="{F48BF80C-4256-42D6-BB96-729614C85431}" type="presOf" srcId="{0D43D5E7-CD2A-4EA1-A8A3-E0341F021DAF}" destId="{694379D6-E0EA-4E83-B83D-884FBA0FF000}" srcOrd="0" destOrd="0" presId="urn:microsoft.com/office/officeart/2005/8/layout/list1"/>
    <dgm:cxn modelId="{A51D71D4-75D8-4703-A507-9C6254EDB4E3}" type="presOf" srcId="{813B50A8-A633-4C67-9321-E9DFA4980E29}" destId="{D829650E-8618-4FED-B792-FC8D89187893}" srcOrd="1" destOrd="0" presId="urn:microsoft.com/office/officeart/2005/8/layout/list1"/>
    <dgm:cxn modelId="{646AD249-997B-4D8E-94E9-E8E4B74A7015}" type="presOf" srcId="{36D0DBC2-2390-4BB5-87CD-4D3A155ABD94}" destId="{B5C56B1B-22F7-440A-BB7D-641E76B96F27}" srcOrd="1" destOrd="0" presId="urn:microsoft.com/office/officeart/2005/8/layout/list1"/>
    <dgm:cxn modelId="{24F9F69A-4A92-43AE-986C-1CE8FA7B8A63}" srcId="{400B7990-D816-456D-922B-C15924F5BFD3}" destId="{0E7DF5D3-6C48-4A9C-8F9B-B16C10781ECA}" srcOrd="2" destOrd="0" parTransId="{EDAEE9FC-90A4-447E-A881-4BD222644082}" sibTransId="{025706F9-01F3-4854-9F21-A450209D1AE9}"/>
    <dgm:cxn modelId="{F8F5DB11-8E70-4E38-A7E3-1B4DCFE89A62}" srcId="{400B7990-D816-456D-922B-C15924F5BFD3}" destId="{813B50A8-A633-4C67-9321-E9DFA4980E29}" srcOrd="0" destOrd="0" parTransId="{DA3A44C7-01FA-43D4-B5C1-A7D181CA89E8}" sibTransId="{34D374CC-5210-4B20-BCBE-C68985C20B6D}"/>
    <dgm:cxn modelId="{E09268DA-CA93-4209-8333-DAD87C6411B9}" srcId="{400B7990-D816-456D-922B-C15924F5BFD3}" destId="{D345B7E9-75B6-4E0F-93D4-22D44E75C8C4}" srcOrd="4" destOrd="0" parTransId="{D13AC3D4-A491-415D-A00E-97FE1BDC770E}" sibTransId="{F8ED0408-D4E3-4335-8719-E62B1629E8D8}"/>
    <dgm:cxn modelId="{F43BDE9F-F191-46E4-BD29-8159047ED0A9}" type="presOf" srcId="{36D0DBC2-2390-4BB5-87CD-4D3A155ABD94}" destId="{5C67BEA5-D3F4-4C41-A78B-CE527E84D4B8}" srcOrd="0" destOrd="0" presId="urn:microsoft.com/office/officeart/2005/8/layout/list1"/>
    <dgm:cxn modelId="{F65E517A-2A3F-44B3-9B13-B476B34C82C5}" srcId="{BC3D1F56-7C95-4A48-BC1D-BAC9F8904286}" destId="{7FFCBE59-FB88-4E01-A07F-6E046CC3C3FB}" srcOrd="0" destOrd="0" parTransId="{3C8B2151-3098-4FE5-AD4D-D9484D964D7C}" sibTransId="{A662EF2E-B939-437E-8FFD-2F3250FC15EB}"/>
    <dgm:cxn modelId="{B8EA913B-B78B-4E8D-B96A-AC9423567143}" type="presOf" srcId="{3E925C93-109E-4665-ABD1-A1EB8484E667}" destId="{694379D6-E0EA-4E83-B83D-884FBA0FF000}" srcOrd="0" destOrd="1" presId="urn:microsoft.com/office/officeart/2005/8/layout/list1"/>
    <dgm:cxn modelId="{BE893F34-4EDD-4511-894C-51CE9B236CAD}" type="presOf" srcId="{D345B7E9-75B6-4E0F-93D4-22D44E75C8C4}" destId="{93A47D6B-7EFC-43BA-A10C-E1548E8CCF4A}" srcOrd="0" destOrd="0" presId="urn:microsoft.com/office/officeart/2005/8/layout/list1"/>
    <dgm:cxn modelId="{BB3B3A46-5DB4-4490-BB8C-B117F4771B2E}" srcId="{0E7DF5D3-6C48-4A9C-8F9B-B16C10781ECA}" destId="{68981BD2-9C13-42D1-9872-9B4C165C8E6F}" srcOrd="0" destOrd="0" parTransId="{780FB54D-3D86-4F49-91EB-9BCDB7E352C8}" sibTransId="{7D918127-656F-44D4-9EF7-A8CD6264AC21}"/>
    <dgm:cxn modelId="{33699E84-546B-42D8-BC33-63AC7B0BD643}" srcId="{813B50A8-A633-4C67-9321-E9DFA4980E29}" destId="{72AC1F70-8B54-402F-8E51-3B0A7A3CD524}" srcOrd="0" destOrd="0" parTransId="{7DC1D727-FED1-4654-A869-DFC660911E7E}" sibTransId="{92A6927F-FB9C-4341-A755-58A4D17C0C7C}"/>
    <dgm:cxn modelId="{13408178-460F-413A-8C78-E6635FA7D698}" type="presOf" srcId="{BC3D1F56-7C95-4A48-BC1D-BAC9F8904286}" destId="{BCB87DDC-B95D-4605-82E3-F609CCB5A8E3}" srcOrd="1" destOrd="0" presId="urn:microsoft.com/office/officeart/2005/8/layout/list1"/>
    <dgm:cxn modelId="{BB6C1479-E4D8-4578-8267-89468944D570}" srcId="{36D0DBC2-2390-4BB5-87CD-4D3A155ABD94}" destId="{0D43D5E7-CD2A-4EA1-A8A3-E0341F021DAF}" srcOrd="0" destOrd="0" parTransId="{D14571AC-5591-4FFB-A7C2-4B22BCBF8652}" sibTransId="{B76D7906-9C9F-4B21-8A55-690F6D7AA38A}"/>
    <dgm:cxn modelId="{0616C0F6-0FBD-4388-804D-2FCB62B1031F}" type="presOf" srcId="{0E7DF5D3-6C48-4A9C-8F9B-B16C10781ECA}" destId="{FFD99384-9162-427C-9874-5DE7A4E3227F}" srcOrd="0" destOrd="0" presId="urn:microsoft.com/office/officeart/2005/8/layout/list1"/>
    <dgm:cxn modelId="{F12A00C1-8BA8-49E1-ADD5-46B86C0DAC31}" type="presOf" srcId="{68981BD2-9C13-42D1-9872-9B4C165C8E6F}" destId="{9FF27273-A8E1-407D-96A4-5047C9371001}" srcOrd="0" destOrd="0" presId="urn:microsoft.com/office/officeart/2005/8/layout/list1"/>
    <dgm:cxn modelId="{6E23DBF5-40BD-4485-B6E1-FE0A057A0860}" type="presParOf" srcId="{A9F478B2-DE25-4701-8E53-BB8C253844CF}" destId="{3C69B17D-1B1C-4369-86C8-69A6FE080985}" srcOrd="0" destOrd="0" presId="urn:microsoft.com/office/officeart/2005/8/layout/list1"/>
    <dgm:cxn modelId="{B77D7386-F03F-4949-9719-8ACE079B3D2D}" type="presParOf" srcId="{3C69B17D-1B1C-4369-86C8-69A6FE080985}" destId="{2A29D267-08E5-480B-89CA-5C8AD314042C}" srcOrd="0" destOrd="0" presId="urn:microsoft.com/office/officeart/2005/8/layout/list1"/>
    <dgm:cxn modelId="{185B6C89-D65B-4F5F-A958-DC172B6A9A8E}" type="presParOf" srcId="{3C69B17D-1B1C-4369-86C8-69A6FE080985}" destId="{D829650E-8618-4FED-B792-FC8D89187893}" srcOrd="1" destOrd="0" presId="urn:microsoft.com/office/officeart/2005/8/layout/list1"/>
    <dgm:cxn modelId="{537BCB65-5F2F-4561-9DB3-96CD1FA0CC66}" type="presParOf" srcId="{A9F478B2-DE25-4701-8E53-BB8C253844CF}" destId="{7EA617F7-03D6-434A-9ACB-F9C5152C73C1}" srcOrd="1" destOrd="0" presId="urn:microsoft.com/office/officeart/2005/8/layout/list1"/>
    <dgm:cxn modelId="{6D9A96B5-353F-4615-9165-6161F5F10506}" type="presParOf" srcId="{A9F478B2-DE25-4701-8E53-BB8C253844CF}" destId="{8F291601-84F6-48D0-A6E3-3DC7910588BF}" srcOrd="2" destOrd="0" presId="urn:microsoft.com/office/officeart/2005/8/layout/list1"/>
    <dgm:cxn modelId="{E2F9F501-688E-469F-8B5B-0D91DDFECF37}" type="presParOf" srcId="{A9F478B2-DE25-4701-8E53-BB8C253844CF}" destId="{5A873ADE-92B0-403C-9BF9-406AA2972CD6}" srcOrd="3" destOrd="0" presId="urn:microsoft.com/office/officeart/2005/8/layout/list1"/>
    <dgm:cxn modelId="{15FDA5A6-089F-429F-9286-DD1E3F2A55AF}" type="presParOf" srcId="{A9F478B2-DE25-4701-8E53-BB8C253844CF}" destId="{A6436FC8-42B3-4463-8831-1FE27D873A69}" srcOrd="4" destOrd="0" presId="urn:microsoft.com/office/officeart/2005/8/layout/list1"/>
    <dgm:cxn modelId="{84D0E1C2-8AE3-40E4-AAE3-C964839E7AB2}" type="presParOf" srcId="{A6436FC8-42B3-4463-8831-1FE27D873A69}" destId="{D63CB6B0-2EBA-4D68-BFC5-28531FF99B79}" srcOrd="0" destOrd="0" presId="urn:microsoft.com/office/officeart/2005/8/layout/list1"/>
    <dgm:cxn modelId="{84757E75-EC29-46FC-845D-1E6EC05B5EB8}" type="presParOf" srcId="{A6436FC8-42B3-4463-8831-1FE27D873A69}" destId="{BCB87DDC-B95D-4605-82E3-F609CCB5A8E3}" srcOrd="1" destOrd="0" presId="urn:microsoft.com/office/officeart/2005/8/layout/list1"/>
    <dgm:cxn modelId="{87F0999E-612F-4C25-9089-B5CD80C927A3}" type="presParOf" srcId="{A9F478B2-DE25-4701-8E53-BB8C253844CF}" destId="{93E1F15B-6CFA-4088-8C54-47EEDEAAF14A}" srcOrd="5" destOrd="0" presId="urn:microsoft.com/office/officeart/2005/8/layout/list1"/>
    <dgm:cxn modelId="{45C02560-F121-4786-820C-E3064264769D}" type="presParOf" srcId="{A9F478B2-DE25-4701-8E53-BB8C253844CF}" destId="{FA847E91-92E3-41AB-92AF-FE7F0C7F17C9}" srcOrd="6" destOrd="0" presId="urn:microsoft.com/office/officeart/2005/8/layout/list1"/>
    <dgm:cxn modelId="{BF68F524-408C-4F0B-8898-52D4E8E72463}" type="presParOf" srcId="{A9F478B2-DE25-4701-8E53-BB8C253844CF}" destId="{DFF23043-C000-4A60-9530-0A9266D23B81}" srcOrd="7" destOrd="0" presId="urn:microsoft.com/office/officeart/2005/8/layout/list1"/>
    <dgm:cxn modelId="{9A8FADF1-1E31-46A0-AD7E-D976560E95C1}" type="presParOf" srcId="{A9F478B2-DE25-4701-8E53-BB8C253844CF}" destId="{766BCD23-D0A4-48BA-A45F-BBC1181E551B}" srcOrd="8" destOrd="0" presId="urn:microsoft.com/office/officeart/2005/8/layout/list1"/>
    <dgm:cxn modelId="{56D5E790-810F-42C4-94A2-15CEB21DCA95}" type="presParOf" srcId="{766BCD23-D0A4-48BA-A45F-BBC1181E551B}" destId="{FFD99384-9162-427C-9874-5DE7A4E3227F}" srcOrd="0" destOrd="0" presId="urn:microsoft.com/office/officeart/2005/8/layout/list1"/>
    <dgm:cxn modelId="{5ABA9425-13D1-4DAB-9AA2-EF3CAFA84644}" type="presParOf" srcId="{766BCD23-D0A4-48BA-A45F-BBC1181E551B}" destId="{7AB4EF7E-5E41-414E-ABCF-4FF5CCF4EC0D}" srcOrd="1" destOrd="0" presId="urn:microsoft.com/office/officeart/2005/8/layout/list1"/>
    <dgm:cxn modelId="{A114EB6D-A6D9-4755-B16A-E42C099129A3}" type="presParOf" srcId="{A9F478B2-DE25-4701-8E53-BB8C253844CF}" destId="{949001D3-C9CF-42D2-A931-A78FCBBC6540}" srcOrd="9" destOrd="0" presId="urn:microsoft.com/office/officeart/2005/8/layout/list1"/>
    <dgm:cxn modelId="{A31CD569-45ED-4956-9735-AB2809740292}" type="presParOf" srcId="{A9F478B2-DE25-4701-8E53-BB8C253844CF}" destId="{9FF27273-A8E1-407D-96A4-5047C9371001}" srcOrd="10" destOrd="0" presId="urn:microsoft.com/office/officeart/2005/8/layout/list1"/>
    <dgm:cxn modelId="{5F9D44B0-B851-4415-BE55-D3033F1C016F}" type="presParOf" srcId="{A9F478B2-DE25-4701-8E53-BB8C253844CF}" destId="{D701BB45-E285-4B42-AE7E-5E274037ECDB}" srcOrd="11" destOrd="0" presId="urn:microsoft.com/office/officeart/2005/8/layout/list1"/>
    <dgm:cxn modelId="{758EF15A-7F4C-4728-AFD3-00607055EDC2}" type="presParOf" srcId="{A9F478B2-DE25-4701-8E53-BB8C253844CF}" destId="{E97D901C-76FE-47E9-BD79-32D6A7D10E11}" srcOrd="12" destOrd="0" presId="urn:microsoft.com/office/officeart/2005/8/layout/list1"/>
    <dgm:cxn modelId="{97E95C38-CA1E-4A29-B0DB-026BDF61C400}" type="presParOf" srcId="{E97D901C-76FE-47E9-BD79-32D6A7D10E11}" destId="{5C67BEA5-D3F4-4C41-A78B-CE527E84D4B8}" srcOrd="0" destOrd="0" presId="urn:microsoft.com/office/officeart/2005/8/layout/list1"/>
    <dgm:cxn modelId="{69C5228B-3E42-4A14-B333-FD2FD4B90D19}" type="presParOf" srcId="{E97D901C-76FE-47E9-BD79-32D6A7D10E11}" destId="{B5C56B1B-22F7-440A-BB7D-641E76B96F27}" srcOrd="1" destOrd="0" presId="urn:microsoft.com/office/officeart/2005/8/layout/list1"/>
    <dgm:cxn modelId="{659BEB43-15DC-43B4-A0F9-932C62C566BB}" type="presParOf" srcId="{A9F478B2-DE25-4701-8E53-BB8C253844CF}" destId="{E7AC87DD-7C2F-446E-8789-4A8C58DD3E86}" srcOrd="13" destOrd="0" presId="urn:microsoft.com/office/officeart/2005/8/layout/list1"/>
    <dgm:cxn modelId="{94AE785F-DD64-4A1D-9A6F-D129840A98AB}" type="presParOf" srcId="{A9F478B2-DE25-4701-8E53-BB8C253844CF}" destId="{694379D6-E0EA-4E83-B83D-884FBA0FF000}" srcOrd="14" destOrd="0" presId="urn:microsoft.com/office/officeart/2005/8/layout/list1"/>
    <dgm:cxn modelId="{703FEABA-E567-4FFE-8D92-71C6202115B6}" type="presParOf" srcId="{A9F478B2-DE25-4701-8E53-BB8C253844CF}" destId="{227BDBC3-EF9B-41B7-BEC1-7BE05ECC2D1B}" srcOrd="15" destOrd="0" presId="urn:microsoft.com/office/officeart/2005/8/layout/list1"/>
    <dgm:cxn modelId="{A7D5D7FC-446C-48B5-BFED-41771E9D10AD}" type="presParOf" srcId="{A9F478B2-DE25-4701-8E53-BB8C253844CF}" destId="{08554718-15E0-4BE7-A108-2A5B718AA815}" srcOrd="16" destOrd="0" presId="urn:microsoft.com/office/officeart/2005/8/layout/list1"/>
    <dgm:cxn modelId="{6936256A-7A78-4223-9EBD-A5112FE15839}" type="presParOf" srcId="{08554718-15E0-4BE7-A108-2A5B718AA815}" destId="{93A47D6B-7EFC-43BA-A10C-E1548E8CCF4A}" srcOrd="0" destOrd="0" presId="urn:microsoft.com/office/officeart/2005/8/layout/list1"/>
    <dgm:cxn modelId="{9411A1B4-AB48-441A-B180-0536FDCC0B8A}" type="presParOf" srcId="{08554718-15E0-4BE7-A108-2A5B718AA815}" destId="{5F83137A-3679-4418-9382-62CF4270F160}" srcOrd="1" destOrd="0" presId="urn:microsoft.com/office/officeart/2005/8/layout/list1"/>
    <dgm:cxn modelId="{23FF66B6-B984-4306-BE8B-8AF823DFCC6A}" type="presParOf" srcId="{A9F478B2-DE25-4701-8E53-BB8C253844CF}" destId="{9DE22E06-1E1E-42EE-B64B-4BEF41DB131C}" srcOrd="17" destOrd="0" presId="urn:microsoft.com/office/officeart/2005/8/layout/list1"/>
    <dgm:cxn modelId="{C00BF60A-06BD-4507-B2AF-BE5ACE762FED}" type="presParOf" srcId="{A9F478B2-DE25-4701-8E53-BB8C253844CF}" destId="{3AB81781-3564-46D5-A0B2-E3D29D70F2D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2_2" csCatId="accent2" phldr="1"/>
      <dgm:spPr/>
      <dgm:t>
        <a:bodyPr/>
        <a:lstStyle/>
        <a:p>
          <a:endParaRPr lang="tr-TR"/>
        </a:p>
      </dgm:t>
    </dgm:pt>
    <dgm:pt modelId="{CBDB2BAA-719F-4D0C-8B00-A2C6A9EE6641}">
      <dgm:prSet phldrT="[Metin]" custT="1"/>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dgm:t>
        <a:bodyPr/>
        <a:lstStyle/>
        <a:p>
          <a:r>
            <a:rPr lang="tr-TR" sz="1400" b="1" dirty="0" smtClean="0">
              <a:solidFill>
                <a:srgbClr val="C00000"/>
              </a:solidFill>
              <a:effectLst>
                <a:outerShdw blurRad="38100" dist="38100" dir="2700000" algn="tl">
                  <a:srgbClr val="000000">
                    <a:alpha val="43137"/>
                  </a:srgbClr>
                </a:outerShdw>
              </a:effectLst>
              <a:latin typeface="Calibri" pitchFamily="34" charset="0"/>
              <a:cs typeface="Arial" panose="020B0604020202020204" pitchFamily="34" charset="0"/>
            </a:rPr>
            <a:t>İstihdam,</a:t>
          </a:r>
          <a:r>
            <a:rPr lang="tr-TR" sz="1400" b="1" baseline="0" dirty="0" smtClean="0">
              <a:solidFill>
                <a:srgbClr val="C00000"/>
              </a:solidFill>
              <a:effectLst>
                <a:outerShdw blurRad="38100" dist="38100" dir="2700000" algn="tl">
                  <a:srgbClr val="000000">
                    <a:alpha val="43137"/>
                  </a:srgbClr>
                </a:outerShdw>
              </a:effectLst>
              <a:latin typeface="Calibri" pitchFamily="34" charset="0"/>
              <a:cs typeface="Arial" panose="020B0604020202020204" pitchFamily="34" charset="0"/>
            </a:rPr>
            <a:t> Eğitim</a:t>
          </a:r>
          <a:r>
            <a:rPr lang="tr-TR" sz="1400" b="1" dirty="0" smtClean="0">
              <a:solidFill>
                <a:srgbClr val="C00000"/>
              </a:solidFill>
              <a:effectLst>
                <a:outerShdw blurRad="38100" dist="38100" dir="2700000" algn="tl">
                  <a:srgbClr val="000000">
                    <a:alpha val="43137"/>
                  </a:srgbClr>
                </a:outerShdw>
              </a:effectLst>
              <a:latin typeface="Calibri" pitchFamily="34" charset="0"/>
              <a:cs typeface="Arial" panose="020B0604020202020204" pitchFamily="34" charset="0"/>
            </a:rPr>
            <a:t> ve Sosyal Politikalar</a:t>
          </a:r>
          <a:endParaRPr lang="tr-TR" sz="1400" b="1" dirty="0">
            <a:solidFill>
              <a:srgbClr val="C00000"/>
            </a:solidFill>
            <a:effectLst>
              <a:outerShdw blurRad="38100" dist="38100" dir="2700000" algn="tl">
                <a:srgbClr val="000000">
                  <a:alpha val="43137"/>
                </a:srgbClr>
              </a:outerShdw>
            </a:effectLst>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dgm:t>
        <a:bodyPr/>
        <a:lstStyle/>
        <a:p>
          <a:r>
            <a:rPr lang="tr-TR" sz="1400" b="1" u="none" dirty="0" smtClean="0">
              <a:solidFill>
                <a:srgbClr val="C00000"/>
              </a:solidFill>
              <a:effectLst>
                <a:outerShdw blurRad="38100" dist="38100" dir="2700000" algn="tl">
                  <a:srgbClr val="000000">
                    <a:alpha val="43137"/>
                  </a:srgbClr>
                </a:outerShdw>
              </a:effectLst>
              <a:latin typeface="Calibri" pitchFamily="34" charset="0"/>
              <a:cs typeface="Arial" panose="020B0604020202020204" pitchFamily="34" charset="0"/>
            </a:rPr>
            <a:t>Birlik</a:t>
          </a:r>
          <a:r>
            <a:rPr lang="tr-TR" sz="1400" b="1" u="none" baseline="0" dirty="0" smtClean="0">
              <a:solidFill>
                <a:srgbClr val="C00000"/>
              </a:solidFill>
              <a:effectLst>
                <a:outerShdw blurRad="38100" dist="38100" dir="2700000" algn="tl">
                  <a:srgbClr val="000000">
                    <a:alpha val="43137"/>
                  </a:srgbClr>
                </a:outerShdw>
              </a:effectLst>
              <a:latin typeface="Calibri" pitchFamily="34" charset="0"/>
              <a:cs typeface="Arial" panose="020B0604020202020204" pitchFamily="34" charset="0"/>
            </a:rPr>
            <a:t> Üyeliğine </a:t>
          </a:r>
          <a:r>
            <a:rPr lang="tr-TR" sz="1400" b="1" u="none" dirty="0" smtClean="0">
              <a:solidFill>
                <a:srgbClr val="C00000"/>
              </a:solidFill>
              <a:effectLst>
                <a:outerShdw blurRad="38100" dist="38100" dir="2700000" algn="tl">
                  <a:srgbClr val="000000">
                    <a:alpha val="43137"/>
                  </a:srgbClr>
                </a:outerShdw>
              </a:effectLst>
              <a:latin typeface="Calibri" pitchFamily="34" charset="0"/>
              <a:cs typeface="Arial" panose="020B0604020202020204" pitchFamily="34" charset="0"/>
            </a:rPr>
            <a:t>Hazırlık için Reformlar</a:t>
          </a:r>
          <a:endParaRPr lang="tr-TR" sz="1400" b="1" u="none" dirty="0">
            <a:solidFill>
              <a:srgbClr val="C00000"/>
            </a:solidFill>
            <a:effectLst>
              <a:outerShdw blurRad="38100" dist="38100" dir="2700000" algn="tl">
                <a:srgbClr val="000000">
                  <a:alpha val="43137"/>
                </a:srgbClr>
              </a:outerShdw>
            </a:effectLst>
            <a:latin typeface="Calibri" pitchFamily="34" charset="0"/>
            <a:cs typeface="Arial" panose="020B0604020202020204"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t>
        <a:bodyPr/>
        <a:lstStyle/>
        <a:p>
          <a:endParaRPr lang="en-GB"/>
        </a:p>
      </dgm:t>
    </dgm:pt>
    <dgm:pt modelId="{1EE7396A-6748-4020-8311-B3903EF2EF44}" type="pres">
      <dgm:prSet presAssocID="{CBDB2BAA-719F-4D0C-8B00-A2C6A9EE6641}" presName="rootComposite1" presStyleCnt="0"/>
      <dgm:spPr/>
      <dgm:t>
        <a:bodyPr/>
        <a:lstStyle/>
        <a:p>
          <a:endParaRPr lang="en-GB"/>
        </a:p>
      </dgm:t>
    </dgm:pt>
    <dgm:pt modelId="{B1C67B47-2B79-465D-BE13-D8967E594A0F}" type="pres">
      <dgm:prSet presAssocID="{CBDB2BAA-719F-4D0C-8B00-A2C6A9EE6641}" presName="rootText1" presStyleLbl="node0" presStyleIdx="0" presStyleCnt="1" custScaleX="476891">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t>
        <a:bodyPr/>
        <a:lstStyle/>
        <a:p>
          <a:endParaRPr lang="en-GB"/>
        </a:p>
      </dgm:t>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t>
        <a:bodyPr/>
        <a:lstStyle/>
        <a:p>
          <a:endParaRPr lang="en-GB"/>
        </a:p>
      </dgm:t>
    </dgm:pt>
    <dgm:pt modelId="{4AA4BC3F-661D-414E-AF9E-C3161B20159A}" type="pres">
      <dgm:prSet presAssocID="{BC97F7D8-5F1E-4E2F-A9E5-21B2189C6FBF}" presName="rootComposite" presStyleCnt="0"/>
      <dgm:spPr/>
      <dgm:t>
        <a:bodyPr/>
        <a:lstStyle/>
        <a:p>
          <a:endParaRPr lang="en-GB"/>
        </a:p>
      </dgm:t>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t>
        <a:bodyPr/>
        <a:lstStyle/>
        <a:p>
          <a:endParaRPr lang="en-GB"/>
        </a:p>
      </dgm:t>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t>
        <a:bodyPr/>
        <a:lstStyle/>
        <a:p>
          <a:endParaRPr lang="en-GB"/>
        </a:p>
      </dgm:t>
    </dgm:pt>
    <dgm:pt modelId="{FE190624-AFC9-4ECE-9B38-BD501A1A05FB}" type="pres">
      <dgm:prSet presAssocID="{6855E587-E01B-48FD-9453-C613788264ED}" presName="rootComposite" presStyleCnt="0"/>
      <dgm:spPr/>
      <dgm:t>
        <a:bodyPr/>
        <a:lstStyle/>
        <a:p>
          <a:endParaRPr lang="en-GB"/>
        </a:p>
      </dgm:t>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t>
        <a:bodyPr/>
        <a:lstStyle/>
        <a:p>
          <a:endParaRPr lang="en-GB"/>
        </a:p>
      </dgm:t>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t>
        <a:bodyPr/>
        <a:lstStyle/>
        <a:p>
          <a:endParaRPr lang="en-GB"/>
        </a:p>
      </dgm:t>
    </dgm:pt>
    <dgm:pt modelId="{6D2A1DEB-944C-4A99-BE1C-34C3521BBE79}" type="pres">
      <dgm:prSet presAssocID="{8D8DA97E-A2E0-4479-91D6-59FA842AE956}" presName="rootComposite" presStyleCnt="0"/>
      <dgm:spPr/>
      <dgm:t>
        <a:bodyPr/>
        <a:lstStyle/>
        <a:p>
          <a:endParaRPr lang="en-GB"/>
        </a:p>
      </dgm:t>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t>
        <a:bodyPr/>
        <a:lstStyle/>
        <a:p>
          <a:endParaRPr lang="en-GB"/>
        </a:p>
      </dgm:t>
    </dgm:pt>
    <dgm:pt modelId="{E4E078B1-1E68-4C4C-9080-C2BFFAD511A5}" type="pres">
      <dgm:prSet presAssocID="{8D8DA97E-A2E0-4479-91D6-59FA842AE956}" presName="hierChild5" presStyleCnt="0"/>
      <dgm:spPr/>
      <dgm:t>
        <a:bodyPr/>
        <a:lstStyle/>
        <a:p>
          <a:endParaRPr lang="en-GB"/>
        </a:p>
      </dgm:t>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t>
        <a:bodyPr/>
        <a:lstStyle/>
        <a:p>
          <a:endParaRPr lang="en-GB"/>
        </a:p>
      </dgm:t>
    </dgm:pt>
    <dgm:pt modelId="{988B7B8F-B10F-4490-9729-02E7FE8C8C3D}" type="pres">
      <dgm:prSet presAssocID="{69EAB4E7-311D-4451-8F91-EC543539DA76}" presName="rootComposite" presStyleCnt="0"/>
      <dgm:spPr/>
      <dgm:t>
        <a:bodyPr/>
        <a:lstStyle/>
        <a:p>
          <a:endParaRPr lang="en-GB"/>
        </a:p>
      </dgm:t>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t>
        <a:bodyPr/>
        <a:lstStyle/>
        <a:p>
          <a:endParaRPr lang="en-GB"/>
        </a:p>
      </dgm:t>
    </dgm:pt>
    <dgm:pt modelId="{71BA3B2F-D25B-4086-84CA-71ED40C65A38}" type="pres">
      <dgm:prSet presAssocID="{69EAB4E7-311D-4451-8F91-EC543539DA76}" presName="hierChild5" presStyleCnt="0"/>
      <dgm:spPr/>
      <dgm:t>
        <a:bodyPr/>
        <a:lstStyle/>
        <a:p>
          <a:endParaRPr lang="en-GB"/>
        </a:p>
      </dgm:t>
    </dgm:pt>
    <dgm:pt modelId="{C404EFD2-237B-4EB8-9C14-879E5B5B3AA0}" type="pres">
      <dgm:prSet presAssocID="{6855E587-E01B-48FD-9453-C613788264ED}" presName="hierChild5" presStyleCnt="0"/>
      <dgm:spPr/>
      <dgm:t>
        <a:bodyPr/>
        <a:lstStyle/>
        <a:p>
          <a:endParaRPr lang="en-GB"/>
        </a:p>
      </dgm:t>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t>
        <a:bodyPr/>
        <a:lstStyle/>
        <a:p>
          <a:endParaRPr lang="en-GB"/>
        </a:p>
      </dgm:t>
    </dgm:pt>
    <dgm:pt modelId="{08BED996-BCC3-4B1F-B53A-77B78B644046}" type="pres">
      <dgm:prSet presAssocID="{2A516738-9763-408F-8CA2-A1CC96B3E1F1}" presName="rootComposite" presStyleCnt="0"/>
      <dgm:spPr/>
      <dgm:t>
        <a:bodyPr/>
        <a:lstStyle/>
        <a:p>
          <a:endParaRPr lang="en-GB"/>
        </a:p>
      </dgm:t>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t>
        <a:bodyPr/>
        <a:lstStyle/>
        <a:p>
          <a:endParaRPr lang="en-GB"/>
        </a:p>
      </dgm:t>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t>
        <a:bodyPr/>
        <a:lstStyle/>
        <a:p>
          <a:endParaRPr lang="en-GB"/>
        </a:p>
      </dgm:t>
    </dgm:pt>
    <dgm:pt modelId="{08176987-8ACF-4F92-9DC4-76A232AEB135}" type="pres">
      <dgm:prSet presAssocID="{EDEC7877-0A38-44D9-9DA9-1B0236211F85}" presName="rootComposite" presStyleCnt="0"/>
      <dgm:spPr/>
      <dgm:t>
        <a:bodyPr/>
        <a:lstStyle/>
        <a:p>
          <a:endParaRPr lang="en-GB"/>
        </a:p>
      </dgm:t>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t>
        <a:bodyPr/>
        <a:lstStyle/>
        <a:p>
          <a:endParaRPr lang="en-GB"/>
        </a:p>
      </dgm:t>
    </dgm:pt>
    <dgm:pt modelId="{857BD75C-72AD-4846-91DE-D530D89FEB25}" type="pres">
      <dgm:prSet presAssocID="{EDEC7877-0A38-44D9-9DA9-1B0236211F85}" presName="hierChild5" presStyleCnt="0"/>
      <dgm:spPr/>
      <dgm:t>
        <a:bodyPr/>
        <a:lstStyle/>
        <a:p>
          <a:endParaRPr lang="en-GB"/>
        </a:p>
      </dgm:t>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t>
        <a:bodyPr/>
        <a:lstStyle/>
        <a:p>
          <a:endParaRPr lang="en-GB"/>
        </a:p>
      </dgm:t>
    </dgm:pt>
    <dgm:pt modelId="{52537ACD-4E24-43F4-A43A-ED88C7DBF01E}" type="pres">
      <dgm:prSet presAssocID="{7B14765E-FF6B-4D3C-A8A2-30D0689CCA40}" presName="rootComposite" presStyleCnt="0"/>
      <dgm:spPr/>
      <dgm:t>
        <a:bodyPr/>
        <a:lstStyle/>
        <a:p>
          <a:endParaRPr lang="en-GB"/>
        </a:p>
      </dgm:t>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t>
        <a:bodyPr/>
        <a:lstStyle/>
        <a:p>
          <a:endParaRPr lang="en-GB"/>
        </a:p>
      </dgm:t>
    </dgm:pt>
    <dgm:pt modelId="{9BC94476-B66E-4AB5-B5BB-8685B4348E56}" type="pres">
      <dgm:prSet presAssocID="{7B14765E-FF6B-4D3C-A8A2-30D0689CCA40}" presName="hierChild5" presStyleCnt="0"/>
      <dgm:spPr/>
      <dgm:t>
        <a:bodyPr/>
        <a:lstStyle/>
        <a:p>
          <a:endParaRPr lang="en-GB"/>
        </a:p>
      </dgm:t>
    </dgm:pt>
    <dgm:pt modelId="{21A0016B-CEF1-468A-938D-A46BC4E81164}" type="pres">
      <dgm:prSet presAssocID="{2A516738-9763-408F-8CA2-A1CC96B3E1F1}" presName="hierChild5" presStyleCnt="0"/>
      <dgm:spPr/>
      <dgm:t>
        <a:bodyPr/>
        <a:lstStyle/>
        <a:p>
          <a:endParaRPr lang="en-GB"/>
        </a:p>
      </dgm:t>
    </dgm:pt>
    <dgm:pt modelId="{F13D2081-90F0-4D3B-BC6D-DB379B0889A6}" type="pres">
      <dgm:prSet presAssocID="{BC97F7D8-5F1E-4E2F-A9E5-21B2189C6FBF}" presName="hierChild5" presStyleCnt="0"/>
      <dgm:spPr/>
      <dgm:t>
        <a:bodyPr/>
        <a:lstStyle/>
        <a:p>
          <a:endParaRPr lang="en-GB"/>
        </a:p>
      </dgm:t>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t>
        <a:bodyPr/>
        <a:lstStyle/>
        <a:p>
          <a:endParaRPr lang="en-GB"/>
        </a:p>
      </dgm:t>
    </dgm:pt>
    <dgm:pt modelId="{EDB028DB-6322-438E-9AE6-23DAE1D92B41}" type="pres">
      <dgm:prSet presAssocID="{26F54C6C-22D2-4AC8-854B-1E5AA108D852}" presName="rootComposite" presStyleCnt="0"/>
      <dgm:spPr/>
      <dgm:t>
        <a:bodyPr/>
        <a:lstStyle/>
        <a:p>
          <a:endParaRPr lang="en-GB"/>
        </a:p>
      </dgm:t>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t>
        <a:bodyPr/>
        <a:lstStyle/>
        <a:p>
          <a:endParaRPr lang="en-GB"/>
        </a:p>
      </dgm:t>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t>
        <a:bodyPr/>
        <a:lstStyle/>
        <a:p>
          <a:endParaRPr lang="en-GB"/>
        </a:p>
      </dgm:t>
    </dgm:pt>
    <dgm:pt modelId="{F075753D-D68B-4F42-8BD8-7CAE819B7AE6}" type="pres">
      <dgm:prSet presAssocID="{860B9FC7-3A1C-4826-A3AD-9D3EF37538A0}" presName="rootComposite" presStyleCnt="0"/>
      <dgm:spPr/>
      <dgm:t>
        <a:bodyPr/>
        <a:lstStyle/>
        <a:p>
          <a:endParaRPr lang="en-GB"/>
        </a:p>
      </dgm:t>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t>
        <a:bodyPr/>
        <a:lstStyle/>
        <a:p>
          <a:endParaRPr lang="en-GB"/>
        </a:p>
      </dgm:t>
    </dgm:pt>
    <dgm:pt modelId="{42BA5530-B774-4FD3-91A9-DE94BCCD8DB1}" type="pres">
      <dgm:prSet presAssocID="{860B9FC7-3A1C-4826-A3AD-9D3EF37538A0}" presName="hierChild5" presStyleCnt="0"/>
      <dgm:spPr/>
      <dgm:t>
        <a:bodyPr/>
        <a:lstStyle/>
        <a:p>
          <a:endParaRPr lang="en-GB"/>
        </a:p>
      </dgm:t>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t>
        <a:bodyPr/>
        <a:lstStyle/>
        <a:p>
          <a:endParaRPr lang="en-GB"/>
        </a:p>
      </dgm:t>
    </dgm:pt>
    <dgm:pt modelId="{C8CE32BE-4D21-4391-9C3B-58A1EF123D19}" type="pres">
      <dgm:prSet presAssocID="{BF3189F0-B6B4-4C89-B823-9C6337066EB6}" presName="rootComposite" presStyleCnt="0"/>
      <dgm:spPr/>
      <dgm:t>
        <a:bodyPr/>
        <a:lstStyle/>
        <a:p>
          <a:endParaRPr lang="en-GB"/>
        </a:p>
      </dgm:t>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t>
        <a:bodyPr/>
        <a:lstStyle/>
        <a:p>
          <a:endParaRPr lang="en-GB"/>
        </a:p>
      </dgm:t>
    </dgm:pt>
    <dgm:pt modelId="{2B06C957-FD32-448F-9500-2D25772E0B92}" type="pres">
      <dgm:prSet presAssocID="{BF3189F0-B6B4-4C89-B823-9C6337066EB6}" presName="hierChild5" presStyleCnt="0"/>
      <dgm:spPr/>
      <dgm:t>
        <a:bodyPr/>
        <a:lstStyle/>
        <a:p>
          <a:endParaRPr lang="en-GB"/>
        </a:p>
      </dgm:t>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t>
        <a:bodyPr/>
        <a:lstStyle/>
        <a:p>
          <a:endParaRPr lang="en-GB"/>
        </a:p>
      </dgm:t>
    </dgm:pt>
    <dgm:pt modelId="{3E102DB0-92A8-4DAF-8F08-D1B329C5D88D}" type="pres">
      <dgm:prSet presAssocID="{C0FAD887-DBB6-4974-8A53-2C3724305B3E}" presName="rootComposite" presStyleCnt="0"/>
      <dgm:spPr/>
      <dgm:t>
        <a:bodyPr/>
        <a:lstStyle/>
        <a:p>
          <a:endParaRPr lang="en-GB"/>
        </a:p>
      </dgm:t>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t>
        <a:bodyPr/>
        <a:lstStyle/>
        <a:p>
          <a:endParaRPr lang="en-GB"/>
        </a:p>
      </dgm:t>
    </dgm:pt>
    <dgm:pt modelId="{85059990-18F8-4EBE-9A1B-6BF1E848D11D}" type="pres">
      <dgm:prSet presAssocID="{C0FAD887-DBB6-4974-8A53-2C3724305B3E}" presName="hierChild5" presStyleCnt="0"/>
      <dgm:spPr/>
      <dgm:t>
        <a:bodyPr/>
        <a:lstStyle/>
        <a:p>
          <a:endParaRPr lang="en-GB"/>
        </a:p>
      </dgm:t>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t>
        <a:bodyPr/>
        <a:lstStyle/>
        <a:p>
          <a:endParaRPr lang="en-GB"/>
        </a:p>
      </dgm:t>
    </dgm:pt>
    <dgm:pt modelId="{7E5F2D4C-7BA0-43E3-B4F0-ED5EFB5B24A2}" type="pres">
      <dgm:prSet presAssocID="{92D0D8A2-06A3-4260-9BFE-7383A78A3B48}" presName="rootComposite" presStyleCnt="0"/>
      <dgm:spPr/>
      <dgm:t>
        <a:bodyPr/>
        <a:lstStyle/>
        <a:p>
          <a:endParaRPr lang="en-GB"/>
        </a:p>
      </dgm:t>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t>
        <a:bodyPr/>
        <a:lstStyle/>
        <a:p>
          <a:endParaRPr lang="en-GB"/>
        </a:p>
      </dgm:t>
    </dgm:pt>
    <dgm:pt modelId="{7747BC19-B204-47B8-9097-8C1F2DF50170}" type="pres">
      <dgm:prSet presAssocID="{92D0D8A2-06A3-4260-9BFE-7383A78A3B48}" presName="hierChild5" presStyleCnt="0"/>
      <dgm:spPr/>
      <dgm:t>
        <a:bodyPr/>
        <a:lstStyle/>
        <a:p>
          <a:endParaRPr lang="en-GB"/>
        </a:p>
      </dgm:t>
    </dgm:pt>
    <dgm:pt modelId="{D55A1F41-94A3-44EF-8D81-C77D42CEF1A4}" type="pres">
      <dgm:prSet presAssocID="{26F54C6C-22D2-4AC8-854B-1E5AA108D852}" presName="hierChild5" presStyleCnt="0"/>
      <dgm:spPr/>
      <dgm:t>
        <a:bodyPr/>
        <a:lstStyle/>
        <a:p>
          <a:endParaRPr lang="en-GB"/>
        </a:p>
      </dgm:t>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t>
        <a:bodyPr/>
        <a:lstStyle/>
        <a:p>
          <a:endParaRPr lang="en-GB"/>
        </a:p>
      </dgm:t>
    </dgm:pt>
    <dgm:pt modelId="{B90A2C51-B11B-41EE-AD2E-0458565C72C9}" type="pres">
      <dgm:prSet presAssocID="{2412C277-A501-48AC-89DB-AEFD05A118F4}" presName="rootComposite" presStyleCnt="0"/>
      <dgm:spPr/>
      <dgm:t>
        <a:bodyPr/>
        <a:lstStyle/>
        <a:p>
          <a:endParaRPr lang="en-GB"/>
        </a:p>
      </dgm:t>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t>
        <a:bodyPr/>
        <a:lstStyle/>
        <a:p>
          <a:endParaRPr lang="en-GB"/>
        </a:p>
      </dgm:t>
    </dgm:pt>
    <dgm:pt modelId="{00E0B568-7C35-4DDC-9273-C57BCFCF3ADF}" type="pres">
      <dgm:prSet presAssocID="{2412C277-A501-48AC-89DB-AEFD05A118F4}" presName="hierChild5" presStyleCnt="0"/>
      <dgm:spPr/>
      <dgm:t>
        <a:bodyPr/>
        <a:lstStyle/>
        <a:p>
          <a:endParaRPr lang="en-GB"/>
        </a:p>
      </dgm:t>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t>
        <a:bodyPr/>
        <a:lstStyle/>
        <a:p>
          <a:endParaRPr lang="en-GB"/>
        </a:p>
      </dgm:t>
    </dgm:pt>
    <dgm:pt modelId="{F2C309BF-1B75-4461-89A1-23BCCBE5BA4F}" type="pres">
      <dgm:prSet presAssocID="{E889037C-A3D3-4D8D-AB53-0DD043C5A0FF}" presName="rootComposite" presStyleCnt="0"/>
      <dgm:spPr/>
      <dgm:t>
        <a:bodyPr/>
        <a:lstStyle/>
        <a:p>
          <a:endParaRPr lang="en-GB"/>
        </a:p>
      </dgm:t>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t>
        <a:bodyPr/>
        <a:lstStyle/>
        <a:p>
          <a:endParaRPr lang="en-GB"/>
        </a:p>
      </dgm:t>
    </dgm:pt>
    <dgm:pt modelId="{71E77878-B380-4D21-845F-D63B96BCF8B2}" type="pres">
      <dgm:prSet presAssocID="{E889037C-A3D3-4D8D-AB53-0DD043C5A0FF}" presName="hierChild5" presStyleCnt="0"/>
      <dgm:spPr/>
      <dgm:t>
        <a:bodyPr/>
        <a:lstStyle/>
        <a:p>
          <a:endParaRPr lang="en-GB"/>
        </a:p>
      </dgm:t>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t>
        <a:bodyPr/>
        <a:lstStyle/>
        <a:p>
          <a:endParaRPr lang="en-GB"/>
        </a:p>
      </dgm:t>
    </dgm:pt>
    <dgm:pt modelId="{9DF7DF06-AF1D-42F2-BB6E-6B3A0B852E8A}" type="pres">
      <dgm:prSet presAssocID="{0B3578B2-2401-44F3-B6A6-9A5842130A69}" presName="rootComposite" presStyleCnt="0"/>
      <dgm:spPr/>
      <dgm:t>
        <a:bodyPr/>
        <a:lstStyle/>
        <a:p>
          <a:endParaRPr lang="en-GB"/>
        </a:p>
      </dgm:t>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t>
        <a:bodyPr/>
        <a:lstStyle/>
        <a:p>
          <a:endParaRPr lang="en-GB"/>
        </a:p>
      </dgm:t>
    </dgm:pt>
    <dgm:pt modelId="{F9932099-6414-4650-A4BF-6A8B38CDBD19}" type="pres">
      <dgm:prSet presAssocID="{0B3578B2-2401-44F3-B6A6-9A5842130A69}" presName="hierChild5" presStyleCnt="0"/>
      <dgm:spPr/>
      <dgm:t>
        <a:bodyPr/>
        <a:lstStyle/>
        <a:p>
          <a:endParaRPr lang="en-GB"/>
        </a:p>
      </dgm:t>
    </dgm:pt>
    <dgm:pt modelId="{67A613A0-E096-4179-AEFD-2DB3DBB80620}" type="pres">
      <dgm:prSet presAssocID="{CBDB2BAA-719F-4D0C-8B00-A2C6A9EE6641}" presName="hierChild3" presStyleCnt="0"/>
      <dgm:spPr/>
      <dgm:t>
        <a:bodyPr/>
        <a:lstStyle/>
        <a:p>
          <a:endParaRPr lang="en-GB"/>
        </a:p>
      </dgm:t>
    </dgm:pt>
  </dgm:ptLst>
  <dgm:cxnLst>
    <dgm:cxn modelId="{046E4B17-3F54-4674-B2B9-41DF1A898E96}" type="presOf" srcId="{E889037C-A3D3-4D8D-AB53-0DD043C5A0FF}" destId="{A2323E5C-B085-4496-A9FB-D508FA0E0D4D}" srcOrd="0" destOrd="0" presId="urn:microsoft.com/office/officeart/2005/8/layout/orgChart1"/>
    <dgm:cxn modelId="{89D4BCF7-B421-40CB-9EE1-D072285EFB1B}" type="presOf" srcId="{A7E6F5B0-492D-42EB-BB54-1844FB3DFA8A}" destId="{C5C3613B-ACEA-481F-99D8-292A04381F4B}" srcOrd="0" destOrd="0" presId="urn:microsoft.com/office/officeart/2005/8/layout/orgChart1"/>
    <dgm:cxn modelId="{35BB71A2-26EB-4EF8-9ABA-4C424A1879E2}" type="presOf" srcId="{BC97F7D8-5F1E-4E2F-A9E5-21B2189C6FBF}" destId="{45EE3544-96F2-447D-B32C-89E851E494BD}" srcOrd="1"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8B6F73BF-40C2-4343-BF1E-132C8F78DFE3}" type="presOf" srcId="{26F54C6C-22D2-4AC8-854B-1E5AA108D852}" destId="{E3F62503-3C1C-4868-BA0B-CA7895AB5EAF}" srcOrd="0" destOrd="0" presId="urn:microsoft.com/office/officeart/2005/8/layout/orgChart1"/>
    <dgm:cxn modelId="{3C420B37-3947-45DD-9EFB-F31A275295E9}" type="presOf" srcId="{7B14765E-FF6B-4D3C-A8A2-30D0689CCA40}" destId="{FFE583AC-4819-4792-9EAB-950A78BC27C8}"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0CF59CC0-0414-4FAC-9819-68BFB092A4DB}" type="presOf" srcId="{EDEC7877-0A38-44D9-9DA9-1B0236211F85}" destId="{529BA727-1CA4-4416-9D64-B10D43935794}" srcOrd="0" destOrd="0" presId="urn:microsoft.com/office/officeart/2005/8/layout/orgChart1"/>
    <dgm:cxn modelId="{8EFB7BDF-F7FA-48A1-ACB1-FA14F03CAC9B}" type="presOf" srcId="{69EAB4E7-311D-4451-8F91-EC543539DA76}" destId="{FDB19206-3A33-46F1-8C39-AE8506DEAEC1}" srcOrd="0" destOrd="0" presId="urn:microsoft.com/office/officeart/2005/8/layout/orgChart1"/>
    <dgm:cxn modelId="{37C4B2E0-8E75-4B29-BD3F-316886EC2F39}" type="presOf" srcId="{03523964-EA0D-4F86-97F9-4267106E1032}" destId="{69200C85-888E-4204-A20F-469F6D89F117}" srcOrd="0"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64F1EFE4-94DF-41C3-AF7F-B60467B7863E}" type="presOf" srcId="{96EC67AD-5E16-4599-9EDF-793EEA06D081}" destId="{B61D5F0A-1ED1-4C71-82EF-38A20149DF4B}" srcOrd="0" destOrd="0" presId="urn:microsoft.com/office/officeart/2005/8/layout/orgChart1"/>
    <dgm:cxn modelId="{F73600A5-8124-4ABD-A8E3-590B2526F4EA}" type="presOf" srcId="{81A55F1B-FA87-4C77-9771-833E3113F600}" destId="{6EDF1684-3F7F-4070-86FA-2ADD8F058707}" srcOrd="0" destOrd="0" presId="urn:microsoft.com/office/officeart/2005/8/layout/orgChart1"/>
    <dgm:cxn modelId="{7D321DF7-A45D-4481-B370-759662D7BC0C}" type="presOf" srcId="{CBDB2BAA-719F-4D0C-8B00-A2C6A9EE6641}" destId="{B1C67B47-2B79-465D-BE13-D8967E594A0F}" srcOrd="0" destOrd="0" presId="urn:microsoft.com/office/officeart/2005/8/layout/orgChart1"/>
    <dgm:cxn modelId="{0E171A6D-779C-41F2-B2EE-1A5871C1C823}" type="presOf" srcId="{E6210107-0D70-469D-A87A-D89299DD2F9D}" destId="{0AB92669-D077-4E07-A53F-D357000BB5D0}" srcOrd="0" destOrd="0" presId="urn:microsoft.com/office/officeart/2005/8/layout/orgChart1"/>
    <dgm:cxn modelId="{963F73C1-40E6-4178-8048-04FBA2367B5D}" type="presOf" srcId="{B3247C0D-04CD-4366-8A95-38062C3FA1F6}" destId="{823D1F9E-25E9-403B-9DA1-565650FDE5BD}"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A7C7787D-BCA3-474A-BC4C-22D04DD3C6F3}" type="presOf" srcId="{6855E587-E01B-48FD-9453-C613788264ED}" destId="{705F98E8-4EA2-46B9-9041-38252CC5E1FF}" srcOrd="1" destOrd="0" presId="urn:microsoft.com/office/officeart/2005/8/layout/orgChart1"/>
    <dgm:cxn modelId="{29566E40-B282-4C6C-9CC9-85BA0E6E98F7}" type="presOf" srcId="{CBDB2BAA-719F-4D0C-8B00-A2C6A9EE6641}" destId="{0BE6572F-1C3B-40FC-BB37-65E42F6B1361}" srcOrd="1" destOrd="0" presId="urn:microsoft.com/office/officeart/2005/8/layout/orgChart1"/>
    <dgm:cxn modelId="{85888636-39B2-46FA-9095-33C1E249676E}" type="presOf" srcId="{9A6E8742-4AA5-4363-847A-365FCB3858C1}" destId="{4AB627A7-9910-4B0C-AC4B-08A53F57C0BC}" srcOrd="0" destOrd="0" presId="urn:microsoft.com/office/officeart/2005/8/layout/orgChart1"/>
    <dgm:cxn modelId="{BB7AC239-3D8B-48A9-9BAE-53169EDCFB70}" type="presOf" srcId="{01D9E724-84C2-4A21-BDD5-3C4EBB334E9C}" destId="{9EEFEEF8-6090-474B-8663-B5542EF799E7}" srcOrd="0" destOrd="0" presId="urn:microsoft.com/office/officeart/2005/8/layout/orgChart1"/>
    <dgm:cxn modelId="{20E08DBE-EFE3-43F2-8161-0513D0BF7B65}" type="presOf" srcId="{312D6E9E-7862-41A5-A480-44B39C45B89E}" destId="{6C997318-D06E-4260-A2AA-5B56DEC1EC01}" srcOrd="0" destOrd="0" presId="urn:microsoft.com/office/officeart/2005/8/layout/orgChart1"/>
    <dgm:cxn modelId="{E0DB504D-E30B-47CB-88B0-93DC2C506666}" type="presOf" srcId="{C0FAD887-DBB6-4974-8A53-2C3724305B3E}" destId="{8E098698-EFD3-4396-98D6-10BBF2A1FDAB}" srcOrd="1" destOrd="0" presId="urn:microsoft.com/office/officeart/2005/8/layout/orgChart1"/>
    <dgm:cxn modelId="{140D25D8-3898-447D-833F-64B9476F8A98}" type="presOf" srcId="{253AB6A5-02F1-4887-AC1D-D13769F75EE5}" destId="{F01386A2-1E3E-4A92-9667-33A210E3D948}"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B687FADB-3EA3-4688-BBEF-F1BD9563A91B}" type="presOf" srcId="{E061FFB1-B366-4884-8B99-333E7EAAD421}" destId="{8020D335-5F6A-4D98-950A-40D8390CA929}" srcOrd="0" destOrd="0" presId="urn:microsoft.com/office/officeart/2005/8/layout/orgChart1"/>
    <dgm:cxn modelId="{0143C9F4-1BEA-4FF3-AB49-F711AF829552}" type="presOf" srcId="{0B3578B2-2401-44F3-B6A6-9A5842130A69}" destId="{A29E2C14-AD09-44D7-8BFC-BE88A0876AAD}"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5518DF16-0767-426A-AE10-A971451B82D8}" type="presOf" srcId="{860B9FC7-3A1C-4826-A3AD-9D3EF37538A0}" destId="{842237A6-422D-4E0A-965E-C03B0CBA2415}" srcOrd="0" destOrd="0" presId="urn:microsoft.com/office/officeart/2005/8/layout/orgChart1"/>
    <dgm:cxn modelId="{4177297B-C3FF-486E-B531-E548FCAEACCF}" type="presOf" srcId="{BF3189F0-B6B4-4C89-B823-9C6337066EB6}" destId="{C1AA03E1-E294-4ADE-90E6-C7D7073294A4}" srcOrd="1"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2FB01CB2-818D-4AFE-B303-20D78DCF2963}" type="presOf" srcId="{2A516738-9763-408F-8CA2-A1CC96B3E1F1}" destId="{FC47DFD5-1D7F-48DF-8FA0-82EBFB6835F0}" srcOrd="1" destOrd="0" presId="urn:microsoft.com/office/officeart/2005/8/layout/orgChart1"/>
    <dgm:cxn modelId="{CF530F19-2232-4F1F-BE51-8A5718D49480}" type="presOf" srcId="{E889037C-A3D3-4D8D-AB53-0DD043C5A0FF}" destId="{96E02A3D-C2E6-4291-AABA-7559B22EE74C}" srcOrd="1"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BED4F26A-9DD7-420B-89AA-3BC651C1DAB0}" type="presOf" srcId="{26F54C6C-22D2-4AC8-854B-1E5AA108D852}" destId="{EA2F2394-D6F1-4233-886E-C253FFD40D7E}" srcOrd="1"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DF631D11-8FCB-4521-9C3E-BC46345A6E61}" srcId="{CBDB2BAA-719F-4D0C-8B00-A2C6A9EE6641}" destId="{E889037C-A3D3-4D8D-AB53-0DD043C5A0FF}" srcOrd="3" destOrd="0" parTransId="{A7E6F5B0-492D-42EB-BB54-1844FB3DFA8A}" sibTransId="{79770E3D-DCDE-497E-A49D-0F1E8D7D3102}"/>
    <dgm:cxn modelId="{8133E892-8C6F-4DE2-BA84-D64F3913CDBD}" type="presOf" srcId="{A7724503-BF25-4223-B8ED-CBB4AADD7D11}" destId="{F35C0F39-EE8D-46C3-9264-1F741373A945}" srcOrd="0" destOrd="0" presId="urn:microsoft.com/office/officeart/2005/8/layout/orgChart1"/>
    <dgm:cxn modelId="{01209B1A-18BA-4C2F-9825-1A8EC70E7C7F}" type="presOf" srcId="{2412C277-A501-48AC-89DB-AEFD05A118F4}" destId="{32FA4A5A-2731-4168-B962-7561F099DF58}" srcOrd="0" destOrd="0" presId="urn:microsoft.com/office/officeart/2005/8/layout/orgChart1"/>
    <dgm:cxn modelId="{17880887-3AFB-4CE4-9784-DE540713E8E2}" type="presOf" srcId="{92D0D8A2-06A3-4260-9BFE-7383A78A3B48}" destId="{FAB9C136-28D8-469E-B782-C9BA2A21CE49}" srcOrd="0" destOrd="0" presId="urn:microsoft.com/office/officeart/2005/8/layout/orgChart1"/>
    <dgm:cxn modelId="{09539090-B180-4BF3-BCED-4F98B759D671}" type="presOf" srcId="{2412C277-A501-48AC-89DB-AEFD05A118F4}" destId="{DD9CD260-2D57-48CF-82CA-31196DFEF9DF}" srcOrd="1" destOrd="0" presId="urn:microsoft.com/office/officeart/2005/8/layout/orgChart1"/>
    <dgm:cxn modelId="{1E6DAAA3-17CE-425D-869B-C4EED1D3761E}" type="presOf" srcId="{69EAB4E7-311D-4451-8F91-EC543539DA76}" destId="{8F9D884F-EABA-4C15-BE38-5FE522FDD0C8}" srcOrd="1"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99D82435-2FAB-4C1B-A808-13BDA3C02B1C}" type="presOf" srcId="{BF3189F0-B6B4-4C89-B823-9C6337066EB6}" destId="{34B357D4-CB17-44D0-BC5E-A1F404BED0E9}" srcOrd="0" destOrd="0" presId="urn:microsoft.com/office/officeart/2005/8/layout/orgChart1"/>
    <dgm:cxn modelId="{66D38268-7332-415E-8569-3ADC04E1EF29}" srcId="{CBDB2BAA-719F-4D0C-8B00-A2C6A9EE6641}" destId="{0B3578B2-2401-44F3-B6A6-9A5842130A69}" srcOrd="4" destOrd="0" parTransId="{36B4D704-4B2A-4364-8AB9-B940815D5AED}" sibTransId="{68ED6350-03EB-4680-BB59-0FA731DC205B}"/>
    <dgm:cxn modelId="{9A9F1F90-8D27-413E-A316-B7A9CD37CA3B}" type="presOf" srcId="{860B9FC7-3A1C-4826-A3AD-9D3EF37538A0}" destId="{DF69A084-2D95-43C4-8E6A-E874136CA319}" srcOrd="1" destOrd="0" presId="urn:microsoft.com/office/officeart/2005/8/layout/orgChart1"/>
    <dgm:cxn modelId="{A6059355-BC69-48AE-9676-60958226773D}" type="presOf" srcId="{BC97F7D8-5F1E-4E2F-A9E5-21B2189C6FBF}" destId="{8C7FA9D2-639D-4B2D-B38E-469CF6802654}" srcOrd="0" destOrd="0" presId="urn:microsoft.com/office/officeart/2005/8/layout/orgChart1"/>
    <dgm:cxn modelId="{3E08D4E7-A74C-4AFC-B14B-7DE9977CB325}" type="presOf" srcId="{C0FAD887-DBB6-4974-8A53-2C3724305B3E}" destId="{D8363144-0115-429E-8DEA-FC31AE00503E}"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AB172B3D-15F4-4C4A-925D-074A057FC556}" srcId="{BC97F7D8-5F1E-4E2F-A9E5-21B2189C6FBF}" destId="{6855E587-E01B-48FD-9453-C613788264ED}" srcOrd="0" destOrd="0" parTransId="{253AB6A5-02F1-4887-AC1D-D13769F75EE5}" sibTransId="{AF413B5F-2666-4A97-9581-D8E81E20D4A0}"/>
    <dgm:cxn modelId="{CC05F9A2-5A65-492F-94F4-5F3E0058BCF6}" type="presOf" srcId="{8D8DA97E-A2E0-4479-91D6-59FA842AE956}" destId="{3998C496-CED5-4A4D-BEB9-469B460721CD}"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4F0A8A34-CE6F-4E07-81AE-52AA63976F3D}" type="presOf" srcId="{8D8DA97E-A2E0-4479-91D6-59FA842AE956}" destId="{D174F96E-F5E0-41C4-AF79-7C066FDEA877}" srcOrd="1"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6DCBE3EE-FCBA-4DD3-93B4-303B863F30E1}" type="presOf" srcId="{2A516738-9763-408F-8CA2-A1CC96B3E1F1}" destId="{F477F4B4-A5F9-4609-8768-1707D104CEDE}" srcOrd="0" destOrd="0" presId="urn:microsoft.com/office/officeart/2005/8/layout/orgChart1"/>
    <dgm:cxn modelId="{F77E4DCD-C5D5-4097-BC9C-487C505F6643}" type="presOf" srcId="{FBE1A10C-8A63-4DF7-B72C-EC3CC950916D}" destId="{BAF5D6AC-5824-458C-9C60-7C804E4FA151}" srcOrd="0" destOrd="0" presId="urn:microsoft.com/office/officeart/2005/8/layout/orgChart1"/>
    <dgm:cxn modelId="{2CF620EF-2488-42F0-AF2B-FAEE5FCEC4C2}" type="presOf" srcId="{EDEC7877-0A38-44D9-9DA9-1B0236211F85}" destId="{649CD2F1-F54C-45B6-BD08-01BD209612A7}" srcOrd="1" destOrd="0" presId="urn:microsoft.com/office/officeart/2005/8/layout/orgChart1"/>
    <dgm:cxn modelId="{EDB09154-79FF-48BE-A418-3850B7B46B2B}" type="presOf" srcId="{7B14765E-FF6B-4D3C-A8A2-30D0689CCA40}" destId="{35D3427F-C84D-4B0F-8EF8-6444EFD54D27}" srcOrd="1" destOrd="0" presId="urn:microsoft.com/office/officeart/2005/8/layout/orgChart1"/>
    <dgm:cxn modelId="{9E9298D1-5745-4258-8B83-328AF6A7D603}" type="presOf" srcId="{F44A82A2-8636-4CF6-AFB5-59F2A55CE0D0}" destId="{01220EAA-80DC-47E4-8C9F-6657BAEEEE07}" srcOrd="0" destOrd="0" presId="urn:microsoft.com/office/officeart/2005/8/layout/orgChart1"/>
    <dgm:cxn modelId="{10F758E8-63CD-409C-A9B8-E805C0E2EB46}" type="presOf" srcId="{92D0D8A2-06A3-4260-9BFE-7383A78A3B48}" destId="{7338DCEF-EC7A-4DC1-B92B-62936F979CE4}" srcOrd="1" destOrd="0" presId="urn:microsoft.com/office/officeart/2005/8/layout/orgChart1"/>
    <dgm:cxn modelId="{F5AFA130-AA82-425D-AFA8-EDFA386FEEE4}" type="presOf" srcId="{6855E587-E01B-48FD-9453-C613788264ED}" destId="{87FE0ACB-78F2-49F9-8257-F4247155DB9F}" srcOrd="0" destOrd="0" presId="urn:microsoft.com/office/officeart/2005/8/layout/orgChart1"/>
    <dgm:cxn modelId="{F07C6B5D-F732-467A-A3BB-5BC3AD8F2CDD}" type="presOf" srcId="{36B4D704-4B2A-4364-8AB9-B940815D5AED}" destId="{4C2503C2-7887-4239-9D19-397453C3F813}" srcOrd="0" destOrd="0" presId="urn:microsoft.com/office/officeart/2005/8/layout/orgChart1"/>
    <dgm:cxn modelId="{875C7BFA-6E1A-4A0A-860D-ED9685F5741B}" type="presOf" srcId="{0B3578B2-2401-44F3-B6A6-9A5842130A69}" destId="{895B8723-5F5C-4397-B195-CD0E638B613F}" srcOrd="0" destOrd="0" presId="urn:microsoft.com/office/officeart/2005/8/layout/orgChart1"/>
    <dgm:cxn modelId="{CF30D861-CE97-448E-BA16-F088610E10F2}" type="presOf" srcId="{7C47D0E1-54B5-437C-B873-F4DE6E899D85}" destId="{44F78121-67A9-4736-BE52-8C3FFB93F80B}" srcOrd="0" destOrd="0" presId="urn:microsoft.com/office/officeart/2005/8/layout/orgChart1"/>
    <dgm:cxn modelId="{8750A12F-5EA0-4F9C-A00B-3E2650EF7905}" type="presParOf" srcId="{823D1F9E-25E9-403B-9DA1-565650FDE5BD}" destId="{325E35BC-FAE5-4956-BEC4-51E9CF7FE7C1}" srcOrd="0" destOrd="0" presId="urn:microsoft.com/office/officeart/2005/8/layout/orgChart1"/>
    <dgm:cxn modelId="{5059AA6C-18D0-45E5-817B-F108CC4D7A6A}" type="presParOf" srcId="{325E35BC-FAE5-4956-BEC4-51E9CF7FE7C1}" destId="{1EE7396A-6748-4020-8311-B3903EF2EF44}" srcOrd="0" destOrd="0" presId="urn:microsoft.com/office/officeart/2005/8/layout/orgChart1"/>
    <dgm:cxn modelId="{81D2650B-30A8-44F1-9F2F-13A38CCB8386}" type="presParOf" srcId="{1EE7396A-6748-4020-8311-B3903EF2EF44}" destId="{B1C67B47-2B79-465D-BE13-D8967E594A0F}" srcOrd="0" destOrd="0" presId="urn:microsoft.com/office/officeart/2005/8/layout/orgChart1"/>
    <dgm:cxn modelId="{A40DF54B-3A7C-4F6D-A0A2-1422FD225C97}" type="presParOf" srcId="{1EE7396A-6748-4020-8311-B3903EF2EF44}" destId="{0BE6572F-1C3B-40FC-BB37-65E42F6B1361}" srcOrd="1" destOrd="0" presId="urn:microsoft.com/office/officeart/2005/8/layout/orgChart1"/>
    <dgm:cxn modelId="{4DBED963-7716-4767-B26B-E4DDC22D0089}" type="presParOf" srcId="{325E35BC-FAE5-4956-BEC4-51E9CF7FE7C1}" destId="{2C6C7AA4-8428-4066-9468-370ED013983C}" srcOrd="1" destOrd="0" presId="urn:microsoft.com/office/officeart/2005/8/layout/orgChart1"/>
    <dgm:cxn modelId="{8B175D4A-B123-4C23-8F71-C36520D81EEE}" type="presParOf" srcId="{2C6C7AA4-8428-4066-9468-370ED013983C}" destId="{69200C85-888E-4204-A20F-469F6D89F117}" srcOrd="0" destOrd="0" presId="urn:microsoft.com/office/officeart/2005/8/layout/orgChart1"/>
    <dgm:cxn modelId="{D61E09DA-6913-4C0D-A975-FCB1A8ED4B6E}" type="presParOf" srcId="{2C6C7AA4-8428-4066-9468-370ED013983C}" destId="{B863BBD6-37DA-4598-980F-676F42C7E150}" srcOrd="1" destOrd="0" presId="urn:microsoft.com/office/officeart/2005/8/layout/orgChart1"/>
    <dgm:cxn modelId="{521A79F4-280F-426A-BBF7-EE50C24C9733}" type="presParOf" srcId="{B863BBD6-37DA-4598-980F-676F42C7E150}" destId="{4AA4BC3F-661D-414E-AF9E-C3161B20159A}" srcOrd="0" destOrd="0" presId="urn:microsoft.com/office/officeart/2005/8/layout/orgChart1"/>
    <dgm:cxn modelId="{DFBB2B01-BEB8-45CC-BC6A-95CAC1D26CA1}" type="presParOf" srcId="{4AA4BC3F-661D-414E-AF9E-C3161B20159A}" destId="{8C7FA9D2-639D-4B2D-B38E-469CF6802654}" srcOrd="0" destOrd="0" presId="urn:microsoft.com/office/officeart/2005/8/layout/orgChart1"/>
    <dgm:cxn modelId="{D5B23952-B926-49A6-AD02-E91F20951900}" type="presParOf" srcId="{4AA4BC3F-661D-414E-AF9E-C3161B20159A}" destId="{45EE3544-96F2-447D-B32C-89E851E494BD}" srcOrd="1" destOrd="0" presId="urn:microsoft.com/office/officeart/2005/8/layout/orgChart1"/>
    <dgm:cxn modelId="{01B5CF5A-DA99-455B-83E8-3E13E29BFE9A}" type="presParOf" srcId="{B863BBD6-37DA-4598-980F-676F42C7E150}" destId="{70A7C5EE-270E-4352-8C81-4DC9E893C0A7}" srcOrd="1" destOrd="0" presId="urn:microsoft.com/office/officeart/2005/8/layout/orgChart1"/>
    <dgm:cxn modelId="{98F432A8-EC88-46B1-8530-139E4BF0E66B}" type="presParOf" srcId="{70A7C5EE-270E-4352-8C81-4DC9E893C0A7}" destId="{F01386A2-1E3E-4A92-9667-33A210E3D948}" srcOrd="0" destOrd="0" presId="urn:microsoft.com/office/officeart/2005/8/layout/orgChart1"/>
    <dgm:cxn modelId="{C6EFF251-B8DB-4372-9222-6E904E3367F1}" type="presParOf" srcId="{70A7C5EE-270E-4352-8C81-4DC9E893C0A7}" destId="{E0879F03-C16D-4F48-8DC4-422863C1A587}" srcOrd="1" destOrd="0" presId="urn:microsoft.com/office/officeart/2005/8/layout/orgChart1"/>
    <dgm:cxn modelId="{4BE2B1F8-654A-4029-9DD0-4F035D2FF391}" type="presParOf" srcId="{E0879F03-C16D-4F48-8DC4-422863C1A587}" destId="{FE190624-AFC9-4ECE-9B38-BD501A1A05FB}" srcOrd="0" destOrd="0" presId="urn:microsoft.com/office/officeart/2005/8/layout/orgChart1"/>
    <dgm:cxn modelId="{BF5EA904-77A5-4E6D-8D01-3DF04CC8D5D4}" type="presParOf" srcId="{FE190624-AFC9-4ECE-9B38-BD501A1A05FB}" destId="{87FE0ACB-78F2-49F9-8257-F4247155DB9F}" srcOrd="0" destOrd="0" presId="urn:microsoft.com/office/officeart/2005/8/layout/orgChart1"/>
    <dgm:cxn modelId="{3FFF780A-0136-45AB-B3F1-B760272EECF3}" type="presParOf" srcId="{FE190624-AFC9-4ECE-9B38-BD501A1A05FB}" destId="{705F98E8-4EA2-46B9-9041-38252CC5E1FF}" srcOrd="1" destOrd="0" presId="urn:microsoft.com/office/officeart/2005/8/layout/orgChart1"/>
    <dgm:cxn modelId="{ED6607E1-C04F-4DD0-B5EE-32DF926F1A99}" type="presParOf" srcId="{E0879F03-C16D-4F48-8DC4-422863C1A587}" destId="{C8BBC662-1F2B-4D7F-B9B9-83494EF4FBC6}" srcOrd="1" destOrd="0" presId="urn:microsoft.com/office/officeart/2005/8/layout/orgChart1"/>
    <dgm:cxn modelId="{511D825C-77EC-4390-B485-FED215F22150}" type="presParOf" srcId="{C8BBC662-1F2B-4D7F-B9B9-83494EF4FBC6}" destId="{6C997318-D06E-4260-A2AA-5B56DEC1EC01}" srcOrd="0" destOrd="0" presId="urn:microsoft.com/office/officeart/2005/8/layout/orgChart1"/>
    <dgm:cxn modelId="{53F7FA1F-3EB7-4FB7-B8CD-8EC679AFD134}" type="presParOf" srcId="{C8BBC662-1F2B-4D7F-B9B9-83494EF4FBC6}" destId="{864ACB28-9B6B-4ACD-932E-A800EE5A58A5}" srcOrd="1" destOrd="0" presId="urn:microsoft.com/office/officeart/2005/8/layout/orgChart1"/>
    <dgm:cxn modelId="{BD7C2FB0-B945-41E6-92D9-5798FABEA287}" type="presParOf" srcId="{864ACB28-9B6B-4ACD-932E-A800EE5A58A5}" destId="{6D2A1DEB-944C-4A99-BE1C-34C3521BBE79}" srcOrd="0" destOrd="0" presId="urn:microsoft.com/office/officeart/2005/8/layout/orgChart1"/>
    <dgm:cxn modelId="{36BDCDA1-9676-402E-88E8-B5D94AD16836}" type="presParOf" srcId="{6D2A1DEB-944C-4A99-BE1C-34C3521BBE79}" destId="{3998C496-CED5-4A4D-BEB9-469B460721CD}" srcOrd="0" destOrd="0" presId="urn:microsoft.com/office/officeart/2005/8/layout/orgChart1"/>
    <dgm:cxn modelId="{7454A638-2374-4097-89E8-E0EBD732E4AC}" type="presParOf" srcId="{6D2A1DEB-944C-4A99-BE1C-34C3521BBE79}" destId="{D174F96E-F5E0-41C4-AF79-7C066FDEA877}" srcOrd="1" destOrd="0" presId="urn:microsoft.com/office/officeart/2005/8/layout/orgChart1"/>
    <dgm:cxn modelId="{827A9175-AE53-4635-8EAA-EE4013B3EC95}" type="presParOf" srcId="{864ACB28-9B6B-4ACD-932E-A800EE5A58A5}" destId="{0E6B36E4-753C-47EF-A000-1420A265B248}" srcOrd="1" destOrd="0" presId="urn:microsoft.com/office/officeart/2005/8/layout/orgChart1"/>
    <dgm:cxn modelId="{F7F9D3D8-E93C-4A1D-905F-25308F871679}" type="presParOf" srcId="{864ACB28-9B6B-4ACD-932E-A800EE5A58A5}" destId="{E4E078B1-1E68-4C4C-9080-C2BFFAD511A5}" srcOrd="2" destOrd="0" presId="urn:microsoft.com/office/officeart/2005/8/layout/orgChart1"/>
    <dgm:cxn modelId="{7DE96E63-7412-4A15-92E6-F61AE145B454}" type="presParOf" srcId="{C8BBC662-1F2B-4D7F-B9B9-83494EF4FBC6}" destId="{0AB92669-D077-4E07-A53F-D357000BB5D0}" srcOrd="2" destOrd="0" presId="urn:microsoft.com/office/officeart/2005/8/layout/orgChart1"/>
    <dgm:cxn modelId="{5829C18B-EEFE-4B0F-807A-C72A93B4A48D}" type="presParOf" srcId="{C8BBC662-1F2B-4D7F-B9B9-83494EF4FBC6}" destId="{CF18A046-DB8D-4BD0-B3B6-482A5D4C95C6}" srcOrd="3" destOrd="0" presId="urn:microsoft.com/office/officeart/2005/8/layout/orgChart1"/>
    <dgm:cxn modelId="{0A5DF3D9-AB05-406C-A4E2-00E5193BAE67}" type="presParOf" srcId="{CF18A046-DB8D-4BD0-B3B6-482A5D4C95C6}" destId="{988B7B8F-B10F-4490-9729-02E7FE8C8C3D}" srcOrd="0" destOrd="0" presId="urn:microsoft.com/office/officeart/2005/8/layout/orgChart1"/>
    <dgm:cxn modelId="{6028F17E-FDAB-4507-AD37-C8CD261E2001}" type="presParOf" srcId="{988B7B8F-B10F-4490-9729-02E7FE8C8C3D}" destId="{FDB19206-3A33-46F1-8C39-AE8506DEAEC1}" srcOrd="0" destOrd="0" presId="urn:microsoft.com/office/officeart/2005/8/layout/orgChart1"/>
    <dgm:cxn modelId="{47C7C33E-92D1-473D-9122-9EBEB47F3663}" type="presParOf" srcId="{988B7B8F-B10F-4490-9729-02E7FE8C8C3D}" destId="{8F9D884F-EABA-4C15-BE38-5FE522FDD0C8}" srcOrd="1" destOrd="0" presId="urn:microsoft.com/office/officeart/2005/8/layout/orgChart1"/>
    <dgm:cxn modelId="{A0CDDA7C-45B4-45C1-9CA1-E7BF2BF45E7F}" type="presParOf" srcId="{CF18A046-DB8D-4BD0-B3B6-482A5D4C95C6}" destId="{2B03679B-4116-48CF-AC02-FAE1CD0FC475}" srcOrd="1" destOrd="0" presId="urn:microsoft.com/office/officeart/2005/8/layout/orgChart1"/>
    <dgm:cxn modelId="{C6B7B995-68F2-4B8C-88DE-BC59695527C6}" type="presParOf" srcId="{CF18A046-DB8D-4BD0-B3B6-482A5D4C95C6}" destId="{71BA3B2F-D25B-4086-84CA-71ED40C65A38}" srcOrd="2" destOrd="0" presId="urn:microsoft.com/office/officeart/2005/8/layout/orgChart1"/>
    <dgm:cxn modelId="{B53344A1-DB03-4EA3-9DD7-0888935E039B}" type="presParOf" srcId="{E0879F03-C16D-4F48-8DC4-422863C1A587}" destId="{C404EFD2-237B-4EB8-9C14-879E5B5B3AA0}" srcOrd="2" destOrd="0" presId="urn:microsoft.com/office/officeart/2005/8/layout/orgChart1"/>
    <dgm:cxn modelId="{B931E8F9-2495-4AEC-B896-BD616914F1BF}" type="presParOf" srcId="{70A7C5EE-270E-4352-8C81-4DC9E893C0A7}" destId="{4AB627A7-9910-4B0C-AC4B-08A53F57C0BC}" srcOrd="2" destOrd="0" presId="urn:microsoft.com/office/officeart/2005/8/layout/orgChart1"/>
    <dgm:cxn modelId="{12239212-5D57-4D86-A583-A3CEFE64962B}" type="presParOf" srcId="{70A7C5EE-270E-4352-8C81-4DC9E893C0A7}" destId="{9D7EF4CF-8787-4D09-8FBD-3CB767E5AB45}" srcOrd="3" destOrd="0" presId="urn:microsoft.com/office/officeart/2005/8/layout/orgChart1"/>
    <dgm:cxn modelId="{B31BEAD2-513D-4989-9504-18891F9DA3D5}" type="presParOf" srcId="{9D7EF4CF-8787-4D09-8FBD-3CB767E5AB45}" destId="{08BED996-BCC3-4B1F-B53A-77B78B644046}" srcOrd="0" destOrd="0" presId="urn:microsoft.com/office/officeart/2005/8/layout/orgChart1"/>
    <dgm:cxn modelId="{C77FCA94-404B-427C-807D-D292E41BD265}" type="presParOf" srcId="{08BED996-BCC3-4B1F-B53A-77B78B644046}" destId="{F477F4B4-A5F9-4609-8768-1707D104CEDE}" srcOrd="0" destOrd="0" presId="urn:microsoft.com/office/officeart/2005/8/layout/orgChart1"/>
    <dgm:cxn modelId="{E2428890-4348-4D64-93B4-7E887A32A164}" type="presParOf" srcId="{08BED996-BCC3-4B1F-B53A-77B78B644046}" destId="{FC47DFD5-1D7F-48DF-8FA0-82EBFB6835F0}" srcOrd="1" destOrd="0" presId="urn:microsoft.com/office/officeart/2005/8/layout/orgChart1"/>
    <dgm:cxn modelId="{A214A530-1C97-460C-BA9A-849F62D3F483}" type="presParOf" srcId="{9D7EF4CF-8787-4D09-8FBD-3CB767E5AB45}" destId="{082AE7E2-5996-4AB4-AF94-3C3F47CD8614}" srcOrd="1" destOrd="0" presId="urn:microsoft.com/office/officeart/2005/8/layout/orgChart1"/>
    <dgm:cxn modelId="{7B5619E5-2865-4E0C-A791-385F3DBFF933}" type="presParOf" srcId="{082AE7E2-5996-4AB4-AF94-3C3F47CD8614}" destId="{01220EAA-80DC-47E4-8C9F-6657BAEEEE07}" srcOrd="0" destOrd="0" presId="urn:microsoft.com/office/officeart/2005/8/layout/orgChart1"/>
    <dgm:cxn modelId="{2049FE61-4C5F-4529-AB82-9C8F53E54EE6}" type="presParOf" srcId="{082AE7E2-5996-4AB4-AF94-3C3F47CD8614}" destId="{1F027A28-2BA0-4BA7-97E3-E41D89FE47A3}" srcOrd="1" destOrd="0" presId="urn:microsoft.com/office/officeart/2005/8/layout/orgChart1"/>
    <dgm:cxn modelId="{32BDBCCA-17F0-4F87-B52F-EDC567036450}" type="presParOf" srcId="{1F027A28-2BA0-4BA7-97E3-E41D89FE47A3}" destId="{08176987-8ACF-4F92-9DC4-76A232AEB135}" srcOrd="0" destOrd="0" presId="urn:microsoft.com/office/officeart/2005/8/layout/orgChart1"/>
    <dgm:cxn modelId="{F32DAB33-7F97-42B9-AD77-FF61118155C7}" type="presParOf" srcId="{08176987-8ACF-4F92-9DC4-76A232AEB135}" destId="{529BA727-1CA4-4416-9D64-B10D43935794}" srcOrd="0" destOrd="0" presId="urn:microsoft.com/office/officeart/2005/8/layout/orgChart1"/>
    <dgm:cxn modelId="{07CECDF1-4982-4A8A-9374-276B23FDABF9}" type="presParOf" srcId="{08176987-8ACF-4F92-9DC4-76A232AEB135}" destId="{649CD2F1-F54C-45B6-BD08-01BD209612A7}" srcOrd="1" destOrd="0" presId="urn:microsoft.com/office/officeart/2005/8/layout/orgChart1"/>
    <dgm:cxn modelId="{05AD2E3E-F876-4E5F-8FC5-6A0EE4AADEFF}" type="presParOf" srcId="{1F027A28-2BA0-4BA7-97E3-E41D89FE47A3}" destId="{308476CF-4478-41ED-B6C1-BC7971E201AC}" srcOrd="1" destOrd="0" presId="urn:microsoft.com/office/officeart/2005/8/layout/orgChart1"/>
    <dgm:cxn modelId="{BE0315A6-D515-40B6-9E4F-7D2722CD6CB5}" type="presParOf" srcId="{1F027A28-2BA0-4BA7-97E3-E41D89FE47A3}" destId="{857BD75C-72AD-4846-91DE-D530D89FEB25}" srcOrd="2" destOrd="0" presId="urn:microsoft.com/office/officeart/2005/8/layout/orgChart1"/>
    <dgm:cxn modelId="{3B47AF18-4B96-4F10-861E-40264FF3ABD3}" type="presParOf" srcId="{082AE7E2-5996-4AB4-AF94-3C3F47CD8614}" destId="{B61D5F0A-1ED1-4C71-82EF-38A20149DF4B}" srcOrd="2" destOrd="0" presId="urn:microsoft.com/office/officeart/2005/8/layout/orgChart1"/>
    <dgm:cxn modelId="{2E7C60F4-C40C-40D0-966D-9AFE6CA51C62}" type="presParOf" srcId="{082AE7E2-5996-4AB4-AF94-3C3F47CD8614}" destId="{EAA57F87-3809-4F92-953E-622749163375}" srcOrd="3" destOrd="0" presId="urn:microsoft.com/office/officeart/2005/8/layout/orgChart1"/>
    <dgm:cxn modelId="{09A774AD-2237-4427-8784-EA60027B0B83}" type="presParOf" srcId="{EAA57F87-3809-4F92-953E-622749163375}" destId="{52537ACD-4E24-43F4-A43A-ED88C7DBF01E}" srcOrd="0" destOrd="0" presId="urn:microsoft.com/office/officeart/2005/8/layout/orgChart1"/>
    <dgm:cxn modelId="{8D5B137F-6415-4BBD-BDFB-6A2711D2A01F}" type="presParOf" srcId="{52537ACD-4E24-43F4-A43A-ED88C7DBF01E}" destId="{FFE583AC-4819-4792-9EAB-950A78BC27C8}" srcOrd="0" destOrd="0" presId="urn:microsoft.com/office/officeart/2005/8/layout/orgChart1"/>
    <dgm:cxn modelId="{3223884F-B807-49D3-9F34-73452EA89D14}" type="presParOf" srcId="{52537ACD-4E24-43F4-A43A-ED88C7DBF01E}" destId="{35D3427F-C84D-4B0F-8EF8-6444EFD54D27}" srcOrd="1" destOrd="0" presId="urn:microsoft.com/office/officeart/2005/8/layout/orgChart1"/>
    <dgm:cxn modelId="{48396E1A-A346-448A-B6F8-51C384164548}" type="presParOf" srcId="{EAA57F87-3809-4F92-953E-622749163375}" destId="{C9796240-7D44-467F-9230-69C8769462F8}" srcOrd="1" destOrd="0" presId="urn:microsoft.com/office/officeart/2005/8/layout/orgChart1"/>
    <dgm:cxn modelId="{07A2C98B-CFB8-4437-B630-8C9B7E9E332D}" type="presParOf" srcId="{EAA57F87-3809-4F92-953E-622749163375}" destId="{9BC94476-B66E-4AB5-B5BB-8685B4348E56}" srcOrd="2" destOrd="0" presId="urn:microsoft.com/office/officeart/2005/8/layout/orgChart1"/>
    <dgm:cxn modelId="{3886A6DC-944F-401D-B95A-9830A504CAA6}" type="presParOf" srcId="{9D7EF4CF-8787-4D09-8FBD-3CB767E5AB45}" destId="{21A0016B-CEF1-468A-938D-A46BC4E81164}" srcOrd="2" destOrd="0" presId="urn:microsoft.com/office/officeart/2005/8/layout/orgChart1"/>
    <dgm:cxn modelId="{CD2F1559-ADCE-4B64-95DC-7D57BFC8D0F4}" type="presParOf" srcId="{B863BBD6-37DA-4598-980F-676F42C7E150}" destId="{F13D2081-90F0-4D3B-BC6D-DB379B0889A6}" srcOrd="2" destOrd="0" presId="urn:microsoft.com/office/officeart/2005/8/layout/orgChart1"/>
    <dgm:cxn modelId="{224A9C34-5A86-4F81-852C-D415A3510627}" type="presParOf" srcId="{2C6C7AA4-8428-4066-9468-370ED013983C}" destId="{6EDF1684-3F7F-4070-86FA-2ADD8F058707}" srcOrd="2" destOrd="0" presId="urn:microsoft.com/office/officeart/2005/8/layout/orgChart1"/>
    <dgm:cxn modelId="{B0015329-6A5F-4874-A325-C7EBC1DB6CC9}" type="presParOf" srcId="{2C6C7AA4-8428-4066-9468-370ED013983C}" destId="{1BF547F7-22C6-4C89-AD1F-12E70CA0F704}" srcOrd="3" destOrd="0" presId="urn:microsoft.com/office/officeart/2005/8/layout/orgChart1"/>
    <dgm:cxn modelId="{B0632EF0-B80B-44B2-A5CA-16B66FD92F23}" type="presParOf" srcId="{1BF547F7-22C6-4C89-AD1F-12E70CA0F704}" destId="{EDB028DB-6322-438E-9AE6-23DAE1D92B41}" srcOrd="0" destOrd="0" presId="urn:microsoft.com/office/officeart/2005/8/layout/orgChart1"/>
    <dgm:cxn modelId="{F3311316-0AD4-4463-9EDA-484429040B45}" type="presParOf" srcId="{EDB028DB-6322-438E-9AE6-23DAE1D92B41}" destId="{E3F62503-3C1C-4868-BA0B-CA7895AB5EAF}" srcOrd="0" destOrd="0" presId="urn:microsoft.com/office/officeart/2005/8/layout/orgChart1"/>
    <dgm:cxn modelId="{1D4251CB-93B8-4701-B1EB-B9AE7178EF77}" type="presParOf" srcId="{EDB028DB-6322-438E-9AE6-23DAE1D92B41}" destId="{EA2F2394-D6F1-4233-886E-C253FFD40D7E}" srcOrd="1" destOrd="0" presId="urn:microsoft.com/office/officeart/2005/8/layout/orgChart1"/>
    <dgm:cxn modelId="{60F24329-ADB0-4D77-85D2-FD74BBCBF785}" type="presParOf" srcId="{1BF547F7-22C6-4C89-AD1F-12E70CA0F704}" destId="{11D78422-BA30-4FEF-817B-FA5FADF19232}" srcOrd="1" destOrd="0" presId="urn:microsoft.com/office/officeart/2005/8/layout/orgChart1"/>
    <dgm:cxn modelId="{4F9A1E8D-C85E-418D-8BC2-CE1759B8BE87}" type="presParOf" srcId="{11D78422-BA30-4FEF-817B-FA5FADF19232}" destId="{44F78121-67A9-4736-BE52-8C3FFB93F80B}" srcOrd="0" destOrd="0" presId="urn:microsoft.com/office/officeart/2005/8/layout/orgChart1"/>
    <dgm:cxn modelId="{3242347A-F275-4167-9D5C-7962A8B226E8}" type="presParOf" srcId="{11D78422-BA30-4FEF-817B-FA5FADF19232}" destId="{22FEFE29-2392-4230-A910-15514E829C8D}" srcOrd="1" destOrd="0" presId="urn:microsoft.com/office/officeart/2005/8/layout/orgChart1"/>
    <dgm:cxn modelId="{AB28B7E5-1043-4203-AA29-94F498DF7DF3}" type="presParOf" srcId="{22FEFE29-2392-4230-A910-15514E829C8D}" destId="{F075753D-D68B-4F42-8BD8-7CAE819B7AE6}" srcOrd="0" destOrd="0" presId="urn:microsoft.com/office/officeart/2005/8/layout/orgChart1"/>
    <dgm:cxn modelId="{625AC1F9-1605-4A73-900F-A761C7F9A467}" type="presParOf" srcId="{F075753D-D68B-4F42-8BD8-7CAE819B7AE6}" destId="{842237A6-422D-4E0A-965E-C03B0CBA2415}" srcOrd="0" destOrd="0" presId="urn:microsoft.com/office/officeart/2005/8/layout/orgChart1"/>
    <dgm:cxn modelId="{5368BAE4-300D-4C0D-9234-8C17B7A8A22C}" type="presParOf" srcId="{F075753D-D68B-4F42-8BD8-7CAE819B7AE6}" destId="{DF69A084-2D95-43C4-8E6A-E874136CA319}" srcOrd="1" destOrd="0" presId="urn:microsoft.com/office/officeart/2005/8/layout/orgChart1"/>
    <dgm:cxn modelId="{D025B1DE-49CC-405D-B703-75EE32EDCA4C}" type="presParOf" srcId="{22FEFE29-2392-4230-A910-15514E829C8D}" destId="{F21FF688-9D94-4BA5-9797-A1930087F42D}" srcOrd="1" destOrd="0" presId="urn:microsoft.com/office/officeart/2005/8/layout/orgChart1"/>
    <dgm:cxn modelId="{78308B9D-C49F-4148-AB20-4CE685A9F6BC}" type="presParOf" srcId="{22FEFE29-2392-4230-A910-15514E829C8D}" destId="{42BA5530-B774-4FD3-91A9-DE94BCCD8DB1}" srcOrd="2" destOrd="0" presId="urn:microsoft.com/office/officeart/2005/8/layout/orgChart1"/>
    <dgm:cxn modelId="{08F0C176-2D89-4308-9BD9-35096EC71787}" type="presParOf" srcId="{11D78422-BA30-4FEF-817B-FA5FADF19232}" destId="{9EEFEEF8-6090-474B-8663-B5542EF799E7}" srcOrd="2" destOrd="0" presId="urn:microsoft.com/office/officeart/2005/8/layout/orgChart1"/>
    <dgm:cxn modelId="{A9B44856-53D8-41EA-9AC5-5DC69AD119B4}" type="presParOf" srcId="{11D78422-BA30-4FEF-817B-FA5FADF19232}" destId="{892AEDCE-074E-40A5-B149-A1A1EDF691B4}" srcOrd="3" destOrd="0" presId="urn:microsoft.com/office/officeart/2005/8/layout/orgChart1"/>
    <dgm:cxn modelId="{73997634-5F09-4501-A2B8-BC97B4F180E6}" type="presParOf" srcId="{892AEDCE-074E-40A5-B149-A1A1EDF691B4}" destId="{C8CE32BE-4D21-4391-9C3B-58A1EF123D19}" srcOrd="0" destOrd="0" presId="urn:microsoft.com/office/officeart/2005/8/layout/orgChart1"/>
    <dgm:cxn modelId="{371737B6-07DE-47D7-AE62-2F3CD4759182}" type="presParOf" srcId="{C8CE32BE-4D21-4391-9C3B-58A1EF123D19}" destId="{34B357D4-CB17-44D0-BC5E-A1F404BED0E9}" srcOrd="0" destOrd="0" presId="urn:microsoft.com/office/officeart/2005/8/layout/orgChart1"/>
    <dgm:cxn modelId="{E9A0AC4C-5D47-4B4A-90FC-78F80335B072}" type="presParOf" srcId="{C8CE32BE-4D21-4391-9C3B-58A1EF123D19}" destId="{C1AA03E1-E294-4ADE-90E6-C7D7073294A4}" srcOrd="1" destOrd="0" presId="urn:microsoft.com/office/officeart/2005/8/layout/orgChart1"/>
    <dgm:cxn modelId="{71A2D451-1FE9-47D9-9BB2-AF6B5AAB2805}" type="presParOf" srcId="{892AEDCE-074E-40A5-B149-A1A1EDF691B4}" destId="{610C78A9-F4D1-4F62-B0EA-6AED1BFAAF75}" srcOrd="1" destOrd="0" presId="urn:microsoft.com/office/officeart/2005/8/layout/orgChart1"/>
    <dgm:cxn modelId="{0929678D-3AFA-4C58-B3E7-09487449EDE8}" type="presParOf" srcId="{892AEDCE-074E-40A5-B149-A1A1EDF691B4}" destId="{2B06C957-FD32-448F-9500-2D25772E0B92}" srcOrd="2" destOrd="0" presId="urn:microsoft.com/office/officeart/2005/8/layout/orgChart1"/>
    <dgm:cxn modelId="{8830A48C-7EA1-4C2F-9909-9CA51BD955DA}" type="presParOf" srcId="{11D78422-BA30-4FEF-817B-FA5FADF19232}" destId="{F35C0F39-EE8D-46C3-9264-1F741373A945}" srcOrd="4" destOrd="0" presId="urn:microsoft.com/office/officeart/2005/8/layout/orgChart1"/>
    <dgm:cxn modelId="{22AFE279-C364-4911-B6CE-786D55CD4A98}" type="presParOf" srcId="{11D78422-BA30-4FEF-817B-FA5FADF19232}" destId="{3B30699A-0155-437A-A825-F74646B527DC}" srcOrd="5" destOrd="0" presId="urn:microsoft.com/office/officeart/2005/8/layout/orgChart1"/>
    <dgm:cxn modelId="{5550CD18-9D98-4C42-B3FE-3792C64C318C}" type="presParOf" srcId="{3B30699A-0155-437A-A825-F74646B527DC}" destId="{3E102DB0-92A8-4DAF-8F08-D1B329C5D88D}" srcOrd="0" destOrd="0" presId="urn:microsoft.com/office/officeart/2005/8/layout/orgChart1"/>
    <dgm:cxn modelId="{8D7675A4-C452-40AB-B3EB-3696FB65055A}" type="presParOf" srcId="{3E102DB0-92A8-4DAF-8F08-D1B329C5D88D}" destId="{D8363144-0115-429E-8DEA-FC31AE00503E}" srcOrd="0" destOrd="0" presId="urn:microsoft.com/office/officeart/2005/8/layout/orgChart1"/>
    <dgm:cxn modelId="{C31D4812-206E-4D78-B880-E97FE2B64F2E}" type="presParOf" srcId="{3E102DB0-92A8-4DAF-8F08-D1B329C5D88D}" destId="{8E098698-EFD3-4396-98D6-10BBF2A1FDAB}" srcOrd="1" destOrd="0" presId="urn:microsoft.com/office/officeart/2005/8/layout/orgChart1"/>
    <dgm:cxn modelId="{C23E8B4C-C1F8-4078-B3BB-F5FA43191D0D}" type="presParOf" srcId="{3B30699A-0155-437A-A825-F74646B527DC}" destId="{C0BA356E-B1FD-46AD-BD0F-5778D3AD8121}" srcOrd="1" destOrd="0" presId="urn:microsoft.com/office/officeart/2005/8/layout/orgChart1"/>
    <dgm:cxn modelId="{957100FE-1DFE-4019-B8C8-CF9ECDF6C486}" type="presParOf" srcId="{3B30699A-0155-437A-A825-F74646B527DC}" destId="{85059990-18F8-4EBE-9A1B-6BF1E848D11D}" srcOrd="2" destOrd="0" presId="urn:microsoft.com/office/officeart/2005/8/layout/orgChart1"/>
    <dgm:cxn modelId="{B90028E4-FFF9-4211-B64D-4412032F7133}" type="presParOf" srcId="{11D78422-BA30-4FEF-817B-FA5FADF19232}" destId="{8020D335-5F6A-4D98-950A-40D8390CA929}" srcOrd="6" destOrd="0" presId="urn:microsoft.com/office/officeart/2005/8/layout/orgChart1"/>
    <dgm:cxn modelId="{CC977E30-5943-49B1-93D4-3CD48A2F7F09}" type="presParOf" srcId="{11D78422-BA30-4FEF-817B-FA5FADF19232}" destId="{8262442A-7CD7-41F0-8C43-7FE6D5AE1DD6}" srcOrd="7" destOrd="0" presId="urn:microsoft.com/office/officeart/2005/8/layout/orgChart1"/>
    <dgm:cxn modelId="{1D32FD49-0DA1-4FE0-BE51-92BC0F861F6E}" type="presParOf" srcId="{8262442A-7CD7-41F0-8C43-7FE6D5AE1DD6}" destId="{7E5F2D4C-7BA0-43E3-B4F0-ED5EFB5B24A2}" srcOrd="0" destOrd="0" presId="urn:microsoft.com/office/officeart/2005/8/layout/orgChart1"/>
    <dgm:cxn modelId="{0B3C5180-70EB-4CDB-87CF-7AF4816FA57D}" type="presParOf" srcId="{7E5F2D4C-7BA0-43E3-B4F0-ED5EFB5B24A2}" destId="{FAB9C136-28D8-469E-B782-C9BA2A21CE49}" srcOrd="0" destOrd="0" presId="urn:microsoft.com/office/officeart/2005/8/layout/orgChart1"/>
    <dgm:cxn modelId="{643A17A2-D91F-49BE-8C52-98562920FA53}" type="presParOf" srcId="{7E5F2D4C-7BA0-43E3-B4F0-ED5EFB5B24A2}" destId="{7338DCEF-EC7A-4DC1-B92B-62936F979CE4}" srcOrd="1" destOrd="0" presId="urn:microsoft.com/office/officeart/2005/8/layout/orgChart1"/>
    <dgm:cxn modelId="{CBBB5778-74FA-4078-AC01-F94CE20718A6}" type="presParOf" srcId="{8262442A-7CD7-41F0-8C43-7FE6D5AE1DD6}" destId="{F9FD9AB0-A5B5-48F8-9FB3-B9A885AA4721}" srcOrd="1" destOrd="0" presId="urn:microsoft.com/office/officeart/2005/8/layout/orgChart1"/>
    <dgm:cxn modelId="{E57B6D1C-A754-4648-B027-4567342ECE3D}" type="presParOf" srcId="{8262442A-7CD7-41F0-8C43-7FE6D5AE1DD6}" destId="{7747BC19-B204-47B8-9097-8C1F2DF50170}" srcOrd="2" destOrd="0" presId="urn:microsoft.com/office/officeart/2005/8/layout/orgChart1"/>
    <dgm:cxn modelId="{8B904EF1-C2AC-426B-97BF-55111CD4D34F}" type="presParOf" srcId="{1BF547F7-22C6-4C89-AD1F-12E70CA0F704}" destId="{D55A1F41-94A3-44EF-8D81-C77D42CEF1A4}" srcOrd="2" destOrd="0" presId="urn:microsoft.com/office/officeart/2005/8/layout/orgChart1"/>
    <dgm:cxn modelId="{4CDFE301-BCC8-4405-8ED9-D0FC36E1CAA5}" type="presParOf" srcId="{2C6C7AA4-8428-4066-9468-370ED013983C}" destId="{BAF5D6AC-5824-458C-9C60-7C804E4FA151}" srcOrd="4" destOrd="0" presId="urn:microsoft.com/office/officeart/2005/8/layout/orgChart1"/>
    <dgm:cxn modelId="{9BB312FC-850E-432A-81CF-680DC03B59C5}" type="presParOf" srcId="{2C6C7AA4-8428-4066-9468-370ED013983C}" destId="{B8F65AA7-B2A1-4F5A-9AAF-878A83405DCB}" srcOrd="5" destOrd="0" presId="urn:microsoft.com/office/officeart/2005/8/layout/orgChart1"/>
    <dgm:cxn modelId="{B1EB00AF-BD2E-4C38-878D-D2E11F0C467A}" type="presParOf" srcId="{B8F65AA7-B2A1-4F5A-9AAF-878A83405DCB}" destId="{B90A2C51-B11B-41EE-AD2E-0458565C72C9}" srcOrd="0" destOrd="0" presId="urn:microsoft.com/office/officeart/2005/8/layout/orgChart1"/>
    <dgm:cxn modelId="{A2610297-0F22-417A-8521-0694500FF23F}" type="presParOf" srcId="{B90A2C51-B11B-41EE-AD2E-0458565C72C9}" destId="{32FA4A5A-2731-4168-B962-7561F099DF58}" srcOrd="0" destOrd="0" presId="urn:microsoft.com/office/officeart/2005/8/layout/orgChart1"/>
    <dgm:cxn modelId="{DEC471E9-3BB9-4C74-96B4-8B7F9D60A28E}" type="presParOf" srcId="{B90A2C51-B11B-41EE-AD2E-0458565C72C9}" destId="{DD9CD260-2D57-48CF-82CA-31196DFEF9DF}" srcOrd="1" destOrd="0" presId="urn:microsoft.com/office/officeart/2005/8/layout/orgChart1"/>
    <dgm:cxn modelId="{5F66D7F3-E478-489F-9A1E-AA74B79D900D}" type="presParOf" srcId="{B8F65AA7-B2A1-4F5A-9AAF-878A83405DCB}" destId="{C510645C-619C-4067-A679-FBF33F10F1B3}" srcOrd="1" destOrd="0" presId="urn:microsoft.com/office/officeart/2005/8/layout/orgChart1"/>
    <dgm:cxn modelId="{C0167056-A50B-4520-AD62-6B715A327A64}" type="presParOf" srcId="{B8F65AA7-B2A1-4F5A-9AAF-878A83405DCB}" destId="{00E0B568-7C35-4DDC-9273-C57BCFCF3ADF}" srcOrd="2" destOrd="0" presId="urn:microsoft.com/office/officeart/2005/8/layout/orgChart1"/>
    <dgm:cxn modelId="{D64ACDC9-F5CA-415C-BE50-278082F659BE}" type="presParOf" srcId="{2C6C7AA4-8428-4066-9468-370ED013983C}" destId="{C5C3613B-ACEA-481F-99D8-292A04381F4B}" srcOrd="6" destOrd="0" presId="urn:microsoft.com/office/officeart/2005/8/layout/orgChart1"/>
    <dgm:cxn modelId="{4FD1ECCF-41C9-4A81-B2B2-1CBCC7B14DA9}" type="presParOf" srcId="{2C6C7AA4-8428-4066-9468-370ED013983C}" destId="{A2DA0327-4607-499E-88A2-4E79B62DAB2E}" srcOrd="7" destOrd="0" presId="urn:microsoft.com/office/officeart/2005/8/layout/orgChart1"/>
    <dgm:cxn modelId="{6CE828EA-D2F4-487E-A94F-D1AF87BD11BD}" type="presParOf" srcId="{A2DA0327-4607-499E-88A2-4E79B62DAB2E}" destId="{F2C309BF-1B75-4461-89A1-23BCCBE5BA4F}" srcOrd="0" destOrd="0" presId="urn:microsoft.com/office/officeart/2005/8/layout/orgChart1"/>
    <dgm:cxn modelId="{EA695AC2-EC65-41F8-ADC3-85AF107E3D65}" type="presParOf" srcId="{F2C309BF-1B75-4461-89A1-23BCCBE5BA4F}" destId="{A2323E5C-B085-4496-A9FB-D508FA0E0D4D}" srcOrd="0" destOrd="0" presId="urn:microsoft.com/office/officeart/2005/8/layout/orgChart1"/>
    <dgm:cxn modelId="{F2710BF4-61C0-4AE3-BF66-68681C3C4049}" type="presParOf" srcId="{F2C309BF-1B75-4461-89A1-23BCCBE5BA4F}" destId="{96E02A3D-C2E6-4291-AABA-7559B22EE74C}" srcOrd="1" destOrd="0" presId="urn:microsoft.com/office/officeart/2005/8/layout/orgChart1"/>
    <dgm:cxn modelId="{1B4FC2E9-0364-48CC-AE24-90681E9685ED}" type="presParOf" srcId="{A2DA0327-4607-499E-88A2-4E79B62DAB2E}" destId="{5CFF3290-BC10-4742-AA24-0D5646146B6F}" srcOrd="1" destOrd="0" presId="urn:microsoft.com/office/officeart/2005/8/layout/orgChart1"/>
    <dgm:cxn modelId="{E7A77344-5D8F-4904-81CB-EDFBAB75BBED}" type="presParOf" srcId="{A2DA0327-4607-499E-88A2-4E79B62DAB2E}" destId="{71E77878-B380-4D21-845F-D63B96BCF8B2}" srcOrd="2" destOrd="0" presId="urn:microsoft.com/office/officeart/2005/8/layout/orgChart1"/>
    <dgm:cxn modelId="{B1AF96D5-1EAA-484E-8458-C94427E8B289}" type="presParOf" srcId="{2C6C7AA4-8428-4066-9468-370ED013983C}" destId="{4C2503C2-7887-4239-9D19-397453C3F813}" srcOrd="8" destOrd="0" presId="urn:microsoft.com/office/officeart/2005/8/layout/orgChart1"/>
    <dgm:cxn modelId="{B87F86EA-F917-44CD-9AA3-3D2D4303CF2B}" type="presParOf" srcId="{2C6C7AA4-8428-4066-9468-370ED013983C}" destId="{F04031B7-E201-4543-ACE9-6B903000E08B}" srcOrd="9" destOrd="0" presId="urn:microsoft.com/office/officeart/2005/8/layout/orgChart1"/>
    <dgm:cxn modelId="{AA74DF89-0309-4777-9340-9FE50EFAE285}" type="presParOf" srcId="{F04031B7-E201-4543-ACE9-6B903000E08B}" destId="{9DF7DF06-AF1D-42F2-BB6E-6B3A0B852E8A}" srcOrd="0" destOrd="0" presId="urn:microsoft.com/office/officeart/2005/8/layout/orgChart1"/>
    <dgm:cxn modelId="{576F56EB-BB1F-4874-BE46-037C79D5120E}" type="presParOf" srcId="{9DF7DF06-AF1D-42F2-BB6E-6B3A0B852E8A}" destId="{895B8723-5F5C-4397-B195-CD0E638B613F}" srcOrd="0" destOrd="0" presId="urn:microsoft.com/office/officeart/2005/8/layout/orgChart1"/>
    <dgm:cxn modelId="{E708F4FB-B161-4EF5-B430-FAFB247E8ED6}" type="presParOf" srcId="{9DF7DF06-AF1D-42F2-BB6E-6B3A0B852E8A}" destId="{A29E2C14-AD09-44D7-8BFC-BE88A0876AAD}" srcOrd="1" destOrd="0" presId="urn:microsoft.com/office/officeart/2005/8/layout/orgChart1"/>
    <dgm:cxn modelId="{542B130A-D220-4686-802A-85D27CC585E5}" type="presParOf" srcId="{F04031B7-E201-4543-ACE9-6B903000E08B}" destId="{21667ACD-88C9-4F74-BA3A-8CC5D9A850CF}" srcOrd="1" destOrd="0" presId="urn:microsoft.com/office/officeart/2005/8/layout/orgChart1"/>
    <dgm:cxn modelId="{4576688A-2337-43D4-9647-376FAC114241}" type="presParOf" srcId="{F04031B7-E201-4543-ACE9-6B903000E08B}" destId="{F9932099-6414-4650-A4BF-6A8B38CDBD19}" srcOrd="2" destOrd="0" presId="urn:microsoft.com/office/officeart/2005/8/layout/orgChart1"/>
    <dgm:cxn modelId="{1C115A58-7221-4170-A294-E1058EE446C7}"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75CCB5-68CB-4879-8D01-10982504DBB7}">
      <dsp:nvSpPr>
        <dsp:cNvPr id="0" name=""/>
        <dsp:cNvSpPr/>
      </dsp:nvSpPr>
      <dsp:spPr>
        <a:xfrm rot="5400000">
          <a:off x="5181051" y="-2015446"/>
          <a:ext cx="1197144" cy="548643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effectLst>
                <a:outerShdw blurRad="38100" dist="38100" dir="2700000" algn="tl">
                  <a:srgbClr val="000000">
                    <a:alpha val="43137"/>
                  </a:srgbClr>
                </a:outerShdw>
              </a:effectLst>
              <a:latin typeface="+mj-lt"/>
            </a:rPr>
            <a:t>1. Avrupa için dijital gündem </a:t>
          </a:r>
          <a:r>
            <a:rPr lang="tr-TR" sz="1600" kern="1200" dirty="0" smtClean="0">
              <a:latin typeface="+mj-lt"/>
            </a:rPr>
            <a:t>(</a:t>
          </a:r>
          <a:r>
            <a:rPr lang="tr-TR" sz="1600" kern="1200" dirty="0" err="1" smtClean="0">
              <a:latin typeface="+mj-lt"/>
            </a:rPr>
            <a:t>Digital</a:t>
          </a:r>
          <a:r>
            <a:rPr lang="tr-TR" sz="1600" kern="1200" dirty="0" smtClean="0">
              <a:latin typeface="+mj-lt"/>
            </a:rPr>
            <a:t> </a:t>
          </a:r>
          <a:r>
            <a:rPr lang="tr-TR" sz="1600" kern="1200" dirty="0" err="1" smtClean="0">
              <a:latin typeface="+mj-lt"/>
            </a:rPr>
            <a:t>agenda</a:t>
          </a:r>
          <a:r>
            <a:rPr lang="tr-TR" sz="1600" kern="1200" dirty="0" smtClean="0">
              <a:latin typeface="+mj-lt"/>
            </a:rPr>
            <a:t> </a:t>
          </a:r>
          <a:r>
            <a:rPr lang="tr-TR" sz="1600" kern="1200" dirty="0" err="1" smtClean="0">
              <a:latin typeface="+mj-lt"/>
            </a:rPr>
            <a:t>for</a:t>
          </a:r>
          <a:r>
            <a:rPr lang="tr-TR" sz="1600" kern="1200" dirty="0" smtClean="0">
              <a:latin typeface="+mj-lt"/>
            </a:rPr>
            <a:t> </a:t>
          </a:r>
          <a:r>
            <a:rPr lang="tr-TR" sz="1600" kern="1200" dirty="0" err="1" smtClean="0">
              <a:latin typeface="+mj-lt"/>
            </a:rPr>
            <a:t>Europe</a:t>
          </a:r>
          <a:r>
            <a:rPr lang="tr-TR" sz="1600" kern="1200" dirty="0" smtClean="0">
              <a:latin typeface="+mj-lt"/>
            </a:rPr>
            <a:t>)</a:t>
          </a:r>
          <a:endParaRPr lang="tr-TR" sz="1600" b="0" kern="1200" dirty="0">
            <a:latin typeface="+mj-lt"/>
          </a:endParaRPr>
        </a:p>
        <a:p>
          <a:pPr marL="171450" lvl="1" indent="-171450" algn="l" defTabSz="711200">
            <a:lnSpc>
              <a:spcPct val="90000"/>
            </a:lnSpc>
            <a:spcBef>
              <a:spcPct val="0"/>
            </a:spcBef>
            <a:spcAft>
              <a:spcPct val="15000"/>
            </a:spcAft>
            <a:buChar char="••"/>
          </a:pPr>
          <a:r>
            <a:rPr lang="tr-TR" sz="1600" kern="1200" dirty="0" smtClean="0">
              <a:latin typeface="+mj-lt"/>
            </a:rPr>
            <a:t>2</a:t>
          </a:r>
          <a:r>
            <a:rPr lang="tr-TR" sz="1600" kern="1200" dirty="0" smtClean="0">
              <a:effectLst>
                <a:outerShdw blurRad="38100" dist="38100" dir="2700000" algn="tl">
                  <a:srgbClr val="000000">
                    <a:alpha val="43137"/>
                  </a:srgbClr>
                </a:outerShdw>
              </a:effectLst>
              <a:latin typeface="+mj-lt"/>
            </a:rPr>
            <a:t>. </a:t>
          </a:r>
          <a:r>
            <a:rPr lang="tr-TR" sz="1600" b="1" kern="1200" dirty="0" smtClean="0">
              <a:effectLst>
                <a:outerShdw blurRad="38100" dist="38100" dir="2700000" algn="tl">
                  <a:srgbClr val="000000">
                    <a:alpha val="43137"/>
                  </a:srgbClr>
                </a:outerShdw>
              </a:effectLst>
              <a:latin typeface="+mj-lt"/>
            </a:rPr>
            <a:t>Yenilikçilik Birliği </a:t>
          </a:r>
          <a:r>
            <a:rPr lang="tr-TR" sz="1600" kern="1200" dirty="0" smtClean="0">
              <a:latin typeface="+mj-lt"/>
            </a:rPr>
            <a:t>(</a:t>
          </a:r>
          <a:r>
            <a:rPr lang="tr-TR" sz="1600" kern="1200" dirty="0" err="1" smtClean="0">
              <a:latin typeface="+mj-lt"/>
            </a:rPr>
            <a:t>Innovation</a:t>
          </a:r>
          <a:r>
            <a:rPr lang="tr-TR" sz="1600" kern="1200" dirty="0" smtClean="0">
              <a:latin typeface="+mj-lt"/>
            </a:rPr>
            <a:t> </a:t>
          </a:r>
          <a:r>
            <a:rPr lang="tr-TR" sz="1600" kern="1200" dirty="0" err="1" smtClean="0">
              <a:latin typeface="+mj-lt"/>
            </a:rPr>
            <a:t>Union</a:t>
          </a:r>
          <a:r>
            <a:rPr lang="tr-TR" sz="1600" kern="1200" dirty="0" smtClean="0">
              <a:latin typeface="+mj-lt"/>
            </a:rPr>
            <a:t>)</a:t>
          </a:r>
          <a:endParaRPr lang="tr-TR" sz="1600" kern="1200" dirty="0">
            <a:latin typeface="+mj-lt"/>
          </a:endParaRPr>
        </a:p>
        <a:p>
          <a:pPr marL="171450" lvl="1" indent="-171450" algn="l" defTabSz="711200">
            <a:lnSpc>
              <a:spcPct val="90000"/>
            </a:lnSpc>
            <a:spcBef>
              <a:spcPct val="0"/>
            </a:spcBef>
            <a:spcAft>
              <a:spcPct val="15000"/>
            </a:spcAft>
            <a:buChar char="••"/>
          </a:pPr>
          <a:r>
            <a:rPr lang="tr-TR" sz="1600" b="1" kern="1200" dirty="0" smtClean="0">
              <a:effectLst>
                <a:outerShdw blurRad="38100" dist="38100" dir="2700000" algn="tl">
                  <a:srgbClr val="000000">
                    <a:alpha val="43137"/>
                  </a:srgbClr>
                </a:outerShdw>
              </a:effectLst>
              <a:latin typeface="+mj-lt"/>
            </a:rPr>
            <a:t>3. Gençlik hamlesi </a:t>
          </a:r>
          <a:r>
            <a:rPr lang="tr-TR" sz="1600" kern="1200" dirty="0" smtClean="0">
              <a:latin typeface="+mj-lt"/>
            </a:rPr>
            <a:t>(</a:t>
          </a:r>
          <a:r>
            <a:rPr lang="tr-TR" sz="1600" kern="1200" dirty="0" err="1" smtClean="0">
              <a:latin typeface="+mj-lt"/>
            </a:rPr>
            <a:t>Youth</a:t>
          </a:r>
          <a:r>
            <a:rPr lang="tr-TR" sz="1600" kern="1200" dirty="0" smtClean="0">
              <a:latin typeface="+mj-lt"/>
            </a:rPr>
            <a:t> on </a:t>
          </a:r>
          <a:r>
            <a:rPr lang="tr-TR" sz="1600" kern="1200" dirty="0" err="1" smtClean="0">
              <a:latin typeface="+mj-lt"/>
            </a:rPr>
            <a:t>the</a:t>
          </a:r>
          <a:r>
            <a:rPr lang="tr-TR" sz="1600" kern="1200" dirty="0" smtClean="0">
              <a:latin typeface="+mj-lt"/>
            </a:rPr>
            <a:t> </a:t>
          </a:r>
          <a:r>
            <a:rPr lang="tr-TR" sz="1600" kern="1200" dirty="0" err="1" smtClean="0">
              <a:latin typeface="+mj-lt"/>
            </a:rPr>
            <a:t>move</a:t>
          </a:r>
          <a:r>
            <a:rPr lang="tr-TR" sz="1600" kern="1200" dirty="0" smtClean="0">
              <a:latin typeface="+mj-lt"/>
            </a:rPr>
            <a:t>)</a:t>
          </a:r>
        </a:p>
      </dsp:txBody>
      <dsp:txXfrm rot="5400000">
        <a:off x="5181051" y="-2015446"/>
        <a:ext cx="1197144" cy="5486438"/>
      </dsp:txXfrm>
    </dsp:sp>
    <dsp:sp modelId="{87D08CB5-E7AD-492E-B07C-E861791C3931}">
      <dsp:nvSpPr>
        <dsp:cNvPr id="0" name=""/>
        <dsp:cNvSpPr/>
      </dsp:nvSpPr>
      <dsp:spPr>
        <a:xfrm>
          <a:off x="0" y="2267"/>
          <a:ext cx="3086121" cy="149643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t>AKILLI BÜYÜME</a:t>
          </a:r>
          <a:endParaRPr lang="tr-TR" sz="2400" b="0" kern="1200" dirty="0"/>
        </a:p>
      </dsp:txBody>
      <dsp:txXfrm>
        <a:off x="0" y="2267"/>
        <a:ext cx="3086121" cy="1496430"/>
      </dsp:txXfrm>
    </dsp:sp>
    <dsp:sp modelId="{DFC30AA5-7234-449C-9CE7-8D24A3A4977A}">
      <dsp:nvSpPr>
        <dsp:cNvPr id="0" name=""/>
        <dsp:cNvSpPr/>
      </dsp:nvSpPr>
      <dsp:spPr>
        <a:xfrm rot="5400000">
          <a:off x="5230768" y="1212941"/>
          <a:ext cx="1197144" cy="548643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effectLst>
                <a:outerShdw blurRad="38100" dist="38100" dir="2700000" algn="tl">
                  <a:srgbClr val="000000">
                    <a:alpha val="43137"/>
                  </a:srgbClr>
                </a:outerShdw>
              </a:effectLst>
              <a:latin typeface="+mj-lt"/>
            </a:rPr>
            <a:t>6. Yeni beceriler ve işler için gündem </a:t>
          </a:r>
          <a:r>
            <a:rPr lang="tr-TR" sz="1600" kern="1200" dirty="0" smtClean="0">
              <a:latin typeface="+mj-lt"/>
            </a:rPr>
            <a:t>(An </a:t>
          </a:r>
          <a:r>
            <a:rPr lang="tr-TR" sz="1600" kern="1200" dirty="0" err="1" smtClean="0">
              <a:latin typeface="+mj-lt"/>
            </a:rPr>
            <a:t>agenda</a:t>
          </a:r>
          <a:r>
            <a:rPr lang="tr-TR" sz="1600" kern="1200" dirty="0" smtClean="0">
              <a:latin typeface="+mj-lt"/>
            </a:rPr>
            <a:t> </a:t>
          </a:r>
          <a:r>
            <a:rPr lang="tr-TR" sz="1600" kern="1200" dirty="0" err="1" smtClean="0">
              <a:latin typeface="+mj-lt"/>
            </a:rPr>
            <a:t>for</a:t>
          </a:r>
          <a:r>
            <a:rPr lang="tr-TR" sz="1600" kern="1200" dirty="0" smtClean="0">
              <a:latin typeface="+mj-lt"/>
            </a:rPr>
            <a:t> </a:t>
          </a:r>
          <a:r>
            <a:rPr lang="tr-TR" sz="1600" kern="1200" dirty="0" err="1" smtClean="0">
              <a:latin typeface="+mj-lt"/>
            </a:rPr>
            <a:t>new</a:t>
          </a:r>
          <a:r>
            <a:rPr lang="tr-TR" sz="1600" kern="1200" dirty="0" smtClean="0">
              <a:latin typeface="+mj-lt"/>
            </a:rPr>
            <a:t> </a:t>
          </a:r>
          <a:r>
            <a:rPr lang="tr-TR" sz="1600" kern="1200" dirty="0" err="1" smtClean="0">
              <a:latin typeface="+mj-lt"/>
            </a:rPr>
            <a:t>skills</a:t>
          </a:r>
          <a:r>
            <a:rPr lang="tr-TR" sz="1600" kern="1200" dirty="0" smtClean="0">
              <a:latin typeface="+mj-lt"/>
            </a:rPr>
            <a:t> </a:t>
          </a:r>
          <a:r>
            <a:rPr lang="tr-TR" sz="1600" kern="1200" dirty="0" err="1" smtClean="0">
              <a:latin typeface="+mj-lt"/>
            </a:rPr>
            <a:t>and</a:t>
          </a:r>
          <a:r>
            <a:rPr lang="tr-TR" sz="1600" kern="1200" dirty="0" smtClean="0">
              <a:latin typeface="+mj-lt"/>
            </a:rPr>
            <a:t> </a:t>
          </a:r>
          <a:r>
            <a:rPr lang="tr-TR" sz="1600" kern="1200" dirty="0" err="1" smtClean="0">
              <a:latin typeface="+mj-lt"/>
            </a:rPr>
            <a:t>jobs</a:t>
          </a:r>
          <a:r>
            <a:rPr lang="tr-TR" sz="1600" kern="1200" dirty="0" smtClean="0">
              <a:latin typeface="+mj-lt"/>
            </a:rPr>
            <a:t>)</a:t>
          </a:r>
          <a:endParaRPr lang="tr-TR" sz="1600" b="0" kern="1200" dirty="0">
            <a:latin typeface="+mj-lt"/>
          </a:endParaRPr>
        </a:p>
        <a:p>
          <a:pPr marL="171450" lvl="1" indent="-171450" algn="l" defTabSz="711200">
            <a:lnSpc>
              <a:spcPct val="90000"/>
            </a:lnSpc>
            <a:spcBef>
              <a:spcPct val="0"/>
            </a:spcBef>
            <a:spcAft>
              <a:spcPct val="15000"/>
            </a:spcAft>
            <a:buChar char="••"/>
          </a:pPr>
          <a:r>
            <a:rPr lang="tr-TR" sz="1600" kern="1200" dirty="0" smtClean="0">
              <a:effectLst>
                <a:outerShdw blurRad="38100" dist="38100" dir="2700000" algn="tl">
                  <a:srgbClr val="000000">
                    <a:alpha val="43137"/>
                  </a:srgbClr>
                </a:outerShdw>
              </a:effectLst>
              <a:latin typeface="+mj-lt"/>
            </a:rPr>
            <a:t>7. Yoksulluğa karşı Avrupa platformu</a:t>
          </a:r>
          <a:r>
            <a:rPr lang="tr-TR" sz="1600" kern="1200" dirty="0" smtClean="0">
              <a:latin typeface="+mj-lt"/>
            </a:rPr>
            <a:t> (</a:t>
          </a:r>
          <a:r>
            <a:rPr lang="tr-TR" sz="1600" kern="1200" dirty="0" err="1" smtClean="0">
              <a:latin typeface="+mj-lt"/>
            </a:rPr>
            <a:t>European</a:t>
          </a:r>
          <a:r>
            <a:rPr lang="tr-TR" sz="1600" kern="1200" dirty="0" smtClean="0">
              <a:latin typeface="+mj-lt"/>
            </a:rPr>
            <a:t> platform </a:t>
          </a:r>
          <a:r>
            <a:rPr lang="tr-TR" sz="1600" kern="1200" dirty="0" err="1" smtClean="0">
              <a:latin typeface="+mj-lt"/>
            </a:rPr>
            <a:t>against</a:t>
          </a:r>
          <a:r>
            <a:rPr lang="tr-TR" sz="1600" kern="1200" dirty="0" smtClean="0">
              <a:latin typeface="+mj-lt"/>
            </a:rPr>
            <a:t> </a:t>
          </a:r>
          <a:r>
            <a:rPr lang="tr-TR" sz="1600" kern="1200" dirty="0" err="1" smtClean="0">
              <a:latin typeface="+mj-lt"/>
            </a:rPr>
            <a:t>poverty</a:t>
          </a:r>
          <a:r>
            <a:rPr lang="tr-TR" sz="1600" kern="1200" dirty="0" smtClean="0">
              <a:latin typeface="+mj-lt"/>
            </a:rPr>
            <a:t>)</a:t>
          </a:r>
          <a:endParaRPr lang="tr-TR" sz="1600" kern="1200" dirty="0">
            <a:latin typeface="+mj-lt"/>
          </a:endParaRPr>
        </a:p>
      </dsp:txBody>
      <dsp:txXfrm rot="5400000">
        <a:off x="5230768" y="1212941"/>
        <a:ext cx="1197144" cy="5486438"/>
      </dsp:txXfrm>
    </dsp:sp>
    <dsp:sp modelId="{CD931861-DC0C-47E9-ACB8-CBC32D7CAE73}">
      <dsp:nvSpPr>
        <dsp:cNvPr id="0" name=""/>
        <dsp:cNvSpPr/>
      </dsp:nvSpPr>
      <dsp:spPr>
        <a:xfrm>
          <a:off x="0" y="3147039"/>
          <a:ext cx="3086121" cy="149643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t>KAPSAYICI BÜYÜME</a:t>
          </a:r>
          <a:endParaRPr lang="tr-TR" sz="2400" b="0" kern="1200" dirty="0"/>
        </a:p>
      </dsp:txBody>
      <dsp:txXfrm>
        <a:off x="0" y="3147039"/>
        <a:ext cx="3086121" cy="1496430"/>
      </dsp:txXfrm>
    </dsp:sp>
    <dsp:sp modelId="{AA7028ED-3635-4BB8-9E69-0B0379E48C49}">
      <dsp:nvSpPr>
        <dsp:cNvPr id="0" name=""/>
        <dsp:cNvSpPr/>
      </dsp:nvSpPr>
      <dsp:spPr>
        <a:xfrm rot="5400000">
          <a:off x="5230768" y="-403323"/>
          <a:ext cx="1197144" cy="548643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effectLst>
                <a:outerShdw blurRad="38100" dist="38100" dir="2700000" algn="tl">
                  <a:srgbClr val="000000">
                    <a:alpha val="43137"/>
                  </a:srgbClr>
                </a:outerShdw>
              </a:effectLst>
              <a:latin typeface="+mj-lt"/>
            </a:rPr>
            <a:t>4. Kaynakları verimli kullanan Avrupa </a:t>
          </a:r>
          <a:r>
            <a:rPr lang="tr-TR" sz="1600" kern="1200" dirty="0" smtClean="0">
              <a:latin typeface="+mj-lt"/>
            </a:rPr>
            <a:t>(</a:t>
          </a:r>
          <a:r>
            <a:rPr lang="tr-TR" sz="1600" kern="1200" dirty="0" err="1" smtClean="0">
              <a:latin typeface="+mj-lt"/>
            </a:rPr>
            <a:t>Resource</a:t>
          </a:r>
          <a:r>
            <a:rPr lang="tr-TR" sz="1600" kern="1200" dirty="0" smtClean="0">
              <a:latin typeface="+mj-lt"/>
            </a:rPr>
            <a:t> </a:t>
          </a:r>
          <a:r>
            <a:rPr lang="tr-TR" sz="1600" kern="1200" dirty="0" err="1" smtClean="0">
              <a:latin typeface="+mj-lt"/>
            </a:rPr>
            <a:t>efficient</a:t>
          </a:r>
          <a:r>
            <a:rPr lang="tr-TR" sz="1600" kern="1200" dirty="0" smtClean="0">
              <a:latin typeface="+mj-lt"/>
            </a:rPr>
            <a:t> </a:t>
          </a:r>
          <a:r>
            <a:rPr lang="tr-TR" sz="1600" kern="1200" dirty="0" err="1" smtClean="0">
              <a:latin typeface="+mj-lt"/>
            </a:rPr>
            <a:t>Europe</a:t>
          </a:r>
          <a:r>
            <a:rPr lang="tr-TR" sz="1600" kern="1200" dirty="0" smtClean="0">
              <a:latin typeface="+mj-lt"/>
            </a:rPr>
            <a:t>)</a:t>
          </a:r>
          <a:endParaRPr lang="tr-TR" sz="1600" b="0" kern="1200" dirty="0">
            <a:latin typeface="+mj-lt"/>
          </a:endParaRPr>
        </a:p>
        <a:p>
          <a:pPr marL="171450" lvl="1" indent="-171450" algn="l" defTabSz="711200">
            <a:lnSpc>
              <a:spcPct val="90000"/>
            </a:lnSpc>
            <a:spcBef>
              <a:spcPct val="0"/>
            </a:spcBef>
            <a:spcAft>
              <a:spcPct val="15000"/>
            </a:spcAft>
            <a:buChar char="••"/>
          </a:pPr>
          <a:r>
            <a:rPr lang="tr-TR" sz="1600" b="0" kern="1200" dirty="0" smtClean="0">
              <a:effectLst>
                <a:outerShdw blurRad="38100" dist="38100" dir="2700000" algn="tl">
                  <a:srgbClr val="000000">
                    <a:alpha val="43137"/>
                  </a:srgbClr>
                </a:outerShdw>
              </a:effectLst>
              <a:latin typeface="+mj-lt"/>
            </a:rPr>
            <a:t>5. Küreselleşme çağı için sanayi politikası </a:t>
          </a:r>
          <a:r>
            <a:rPr lang="tr-TR" sz="1600" b="0" kern="1200" dirty="0" smtClean="0">
              <a:latin typeface="+mj-lt"/>
            </a:rPr>
            <a:t>(An </a:t>
          </a:r>
          <a:r>
            <a:rPr lang="tr-TR" sz="1600" b="0" kern="1200" dirty="0" err="1" smtClean="0">
              <a:latin typeface="+mj-lt"/>
            </a:rPr>
            <a:t>industrial</a:t>
          </a:r>
          <a:r>
            <a:rPr lang="tr-TR" sz="1600" b="0" kern="1200" dirty="0" smtClean="0">
              <a:latin typeface="+mj-lt"/>
            </a:rPr>
            <a:t> </a:t>
          </a:r>
          <a:r>
            <a:rPr lang="tr-TR" sz="1600" b="0" kern="1200" dirty="0" err="1" smtClean="0">
              <a:latin typeface="+mj-lt"/>
            </a:rPr>
            <a:t>policy</a:t>
          </a:r>
          <a:r>
            <a:rPr lang="tr-TR" sz="1600" b="0" kern="1200" dirty="0" smtClean="0">
              <a:latin typeface="+mj-lt"/>
            </a:rPr>
            <a:t> </a:t>
          </a:r>
          <a:r>
            <a:rPr lang="tr-TR" sz="1600" b="0" kern="1200" dirty="0" err="1" smtClean="0">
              <a:latin typeface="+mj-lt"/>
            </a:rPr>
            <a:t>for</a:t>
          </a:r>
          <a:r>
            <a:rPr lang="tr-TR" sz="1600" b="0" kern="1200" dirty="0" smtClean="0">
              <a:latin typeface="+mj-lt"/>
            </a:rPr>
            <a:t> </a:t>
          </a:r>
          <a:r>
            <a:rPr lang="tr-TR" sz="1600" b="0" kern="1200" dirty="0" err="1" smtClean="0">
              <a:latin typeface="+mj-lt"/>
            </a:rPr>
            <a:t>the</a:t>
          </a:r>
          <a:r>
            <a:rPr lang="tr-TR" sz="1600" b="0" kern="1200" dirty="0" smtClean="0">
              <a:latin typeface="+mj-lt"/>
            </a:rPr>
            <a:t> </a:t>
          </a:r>
          <a:r>
            <a:rPr lang="tr-TR" sz="1600" b="0" kern="1200" dirty="0" err="1" smtClean="0">
              <a:latin typeface="+mj-lt"/>
            </a:rPr>
            <a:t>globalisation</a:t>
          </a:r>
          <a:r>
            <a:rPr lang="tr-TR" sz="1600" b="0" kern="1200" dirty="0" smtClean="0">
              <a:latin typeface="+mj-lt"/>
            </a:rPr>
            <a:t> </a:t>
          </a:r>
          <a:r>
            <a:rPr lang="tr-TR" sz="1600" b="0" kern="1200" dirty="0" err="1" smtClean="0">
              <a:latin typeface="+mj-lt"/>
            </a:rPr>
            <a:t>era</a:t>
          </a:r>
          <a:r>
            <a:rPr lang="tr-TR" sz="1600" b="0" kern="1200" dirty="0" smtClean="0">
              <a:latin typeface="+mj-lt"/>
            </a:rPr>
            <a:t>) </a:t>
          </a:r>
          <a:endParaRPr lang="tr-TR" sz="1600" b="0" kern="1200" dirty="0">
            <a:latin typeface="+mj-lt"/>
          </a:endParaRPr>
        </a:p>
      </dsp:txBody>
      <dsp:txXfrm rot="5400000">
        <a:off x="5230768" y="-403323"/>
        <a:ext cx="1197144" cy="5486438"/>
      </dsp:txXfrm>
    </dsp:sp>
    <dsp:sp modelId="{852968CA-3D82-4B78-988C-EF99AEDCFD44}">
      <dsp:nvSpPr>
        <dsp:cNvPr id="0" name=""/>
        <dsp:cNvSpPr/>
      </dsp:nvSpPr>
      <dsp:spPr>
        <a:xfrm>
          <a:off x="0" y="1571634"/>
          <a:ext cx="3086121" cy="149643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t>SÜRDÜRÜLEBİLİR BÜYÜME</a:t>
          </a:r>
          <a:endParaRPr lang="tr-TR" sz="2400" b="0" kern="1200" dirty="0"/>
        </a:p>
      </dsp:txBody>
      <dsp:txXfrm>
        <a:off x="0" y="1571634"/>
        <a:ext cx="3086121" cy="14964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91601-84F6-48D0-A6E3-3DC7910588BF}">
      <dsp:nvSpPr>
        <dsp:cNvPr id="0" name=""/>
        <dsp:cNvSpPr/>
      </dsp:nvSpPr>
      <dsp:spPr>
        <a:xfrm>
          <a:off x="0" y="186240"/>
          <a:ext cx="8463314" cy="524475"/>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56847" tIns="187452" rIns="656847" bIns="113792"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latin typeface="Cambria" pitchFamily="18" charset="0"/>
            </a:rPr>
            <a:t>20-64 yaş arası nüfusun istihdam oranının %69’dan %75’e çıkarılması, </a:t>
          </a:r>
          <a:endParaRPr lang="tr-TR" sz="1600" b="1" kern="1200" dirty="0"/>
        </a:p>
      </dsp:txBody>
      <dsp:txXfrm>
        <a:off x="0" y="186240"/>
        <a:ext cx="8463314" cy="524475"/>
      </dsp:txXfrm>
    </dsp:sp>
    <dsp:sp modelId="{D829650E-8618-4FED-B792-FC8D89187893}">
      <dsp:nvSpPr>
        <dsp:cNvPr id="0" name=""/>
        <dsp:cNvSpPr/>
      </dsp:nvSpPr>
      <dsp:spPr>
        <a:xfrm>
          <a:off x="423165" y="53400"/>
          <a:ext cx="5924319" cy="265680"/>
        </a:xfrm>
        <a:prstGeom prst="roundRect">
          <a:avLst/>
        </a:prstGeom>
        <a:solidFill>
          <a:srgbClr val="002A7E">
            <a:alpha val="9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711200">
            <a:lnSpc>
              <a:spcPct val="90000"/>
            </a:lnSpc>
            <a:spcBef>
              <a:spcPct val="0"/>
            </a:spcBef>
            <a:spcAft>
              <a:spcPct val="35000"/>
            </a:spcAft>
          </a:pPr>
          <a:r>
            <a:rPr lang="tr-TR" sz="1600" b="1" kern="1200" dirty="0" smtClean="0">
              <a:latin typeface="Cambria" pitchFamily="18" charset="0"/>
            </a:rPr>
            <a:t>İstihdam:</a:t>
          </a:r>
          <a:endParaRPr lang="tr-TR" sz="1600" b="1" kern="1200" dirty="0"/>
        </a:p>
      </dsp:txBody>
      <dsp:txXfrm>
        <a:off x="423165" y="53400"/>
        <a:ext cx="5924319" cy="265680"/>
      </dsp:txXfrm>
    </dsp:sp>
    <dsp:sp modelId="{FA847E91-92E3-41AB-92AF-FE7F0C7F17C9}">
      <dsp:nvSpPr>
        <dsp:cNvPr id="0" name=""/>
        <dsp:cNvSpPr/>
      </dsp:nvSpPr>
      <dsp:spPr>
        <a:xfrm>
          <a:off x="0" y="892155"/>
          <a:ext cx="8463314" cy="737100"/>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1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56847" tIns="187452" rIns="656847" bIns="113792"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latin typeface="Cambria" pitchFamily="18" charset="0"/>
            </a:rPr>
            <a:t>Avrupa Birliği </a:t>
          </a:r>
          <a:r>
            <a:rPr lang="tr-TR" sz="1600" b="1" kern="1200" dirty="0" err="1" smtClean="0">
              <a:latin typeface="Cambria" pitchFamily="18" charset="0"/>
            </a:rPr>
            <a:t>GSYH’sinden</a:t>
          </a:r>
          <a:r>
            <a:rPr lang="tr-TR" sz="1600" b="1" kern="1200" dirty="0" smtClean="0">
              <a:latin typeface="Cambria" pitchFamily="18" charset="0"/>
            </a:rPr>
            <a:t> Ar-</a:t>
          </a:r>
          <a:r>
            <a:rPr lang="tr-TR" sz="1600" b="1" kern="1200" dirty="0" err="1" smtClean="0">
              <a:latin typeface="Cambria" pitchFamily="18" charset="0"/>
            </a:rPr>
            <a:t>Ge</a:t>
          </a:r>
          <a:r>
            <a:rPr lang="tr-TR" sz="1600" b="1" kern="1200" dirty="0" smtClean="0">
              <a:latin typeface="Cambria" pitchFamily="18" charset="0"/>
            </a:rPr>
            <a:t> ve </a:t>
          </a:r>
          <a:r>
            <a:rPr lang="tr-TR" sz="1600" b="1" kern="1200" dirty="0" err="1" smtClean="0">
              <a:latin typeface="Cambria" pitchFamily="18" charset="0"/>
            </a:rPr>
            <a:t>inovasyona</a:t>
          </a:r>
          <a:r>
            <a:rPr lang="tr-TR" sz="1600" b="1" kern="1200" dirty="0" smtClean="0">
              <a:latin typeface="Cambria" pitchFamily="18" charset="0"/>
            </a:rPr>
            <a:t> ayrılan payın mevcut %2 oranından %3’e çıkarılması (kamu ve özel sektör toplamı), </a:t>
          </a:r>
          <a:endParaRPr lang="tr-TR" sz="1600" b="1" kern="1200" dirty="0"/>
        </a:p>
      </dsp:txBody>
      <dsp:txXfrm>
        <a:off x="0" y="892155"/>
        <a:ext cx="8463314" cy="737100"/>
      </dsp:txXfrm>
    </dsp:sp>
    <dsp:sp modelId="{BCB87DDC-B95D-4605-82E3-F609CCB5A8E3}">
      <dsp:nvSpPr>
        <dsp:cNvPr id="0" name=""/>
        <dsp:cNvSpPr/>
      </dsp:nvSpPr>
      <dsp:spPr>
        <a:xfrm>
          <a:off x="423165" y="759315"/>
          <a:ext cx="5924319" cy="265680"/>
        </a:xfrm>
        <a:prstGeom prst="roundRect">
          <a:avLst/>
        </a:prstGeom>
        <a:solidFill>
          <a:srgbClr val="002A7E">
            <a:alpha val="8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711200">
            <a:lnSpc>
              <a:spcPct val="90000"/>
            </a:lnSpc>
            <a:spcBef>
              <a:spcPct val="0"/>
            </a:spcBef>
            <a:spcAft>
              <a:spcPct val="35000"/>
            </a:spcAft>
          </a:pPr>
          <a:r>
            <a:rPr lang="tr-TR" sz="1600" b="1" kern="1200" dirty="0" smtClean="0">
              <a:latin typeface="Cambria" pitchFamily="18" charset="0"/>
            </a:rPr>
            <a:t>Ar-</a:t>
          </a:r>
          <a:r>
            <a:rPr lang="tr-TR" sz="1600" b="1" kern="1200" dirty="0" err="1" smtClean="0">
              <a:latin typeface="Cambria" pitchFamily="18" charset="0"/>
            </a:rPr>
            <a:t>Ge</a:t>
          </a:r>
          <a:r>
            <a:rPr lang="tr-TR" sz="1600" b="1" kern="1200" dirty="0" smtClean="0">
              <a:latin typeface="Cambria" pitchFamily="18" charset="0"/>
            </a:rPr>
            <a:t>/</a:t>
          </a:r>
          <a:r>
            <a:rPr lang="tr-TR" sz="1600" b="1" kern="1200" dirty="0" err="1" smtClean="0">
              <a:latin typeface="Cambria" pitchFamily="18" charset="0"/>
            </a:rPr>
            <a:t>İnovasyon</a:t>
          </a:r>
          <a:endParaRPr lang="tr-TR" sz="1600" b="1" kern="1200" dirty="0"/>
        </a:p>
      </dsp:txBody>
      <dsp:txXfrm>
        <a:off x="423165" y="759315"/>
        <a:ext cx="5924319" cy="265680"/>
      </dsp:txXfrm>
    </dsp:sp>
    <dsp:sp modelId="{9FF27273-A8E1-407D-96A4-5047C9371001}">
      <dsp:nvSpPr>
        <dsp:cNvPr id="0" name=""/>
        <dsp:cNvSpPr/>
      </dsp:nvSpPr>
      <dsp:spPr>
        <a:xfrm>
          <a:off x="0" y="1810695"/>
          <a:ext cx="8463314" cy="1162350"/>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2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56847" tIns="187452" rIns="656847" bIns="113792"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latin typeface="Cambria" pitchFamily="18" charset="0"/>
            </a:rPr>
            <a:t>Sera gazı </a:t>
          </a:r>
          <a:r>
            <a:rPr lang="tr-TR" sz="1600" b="1" kern="1200" dirty="0" err="1" smtClean="0">
              <a:latin typeface="Cambria" pitchFamily="18" charset="0"/>
            </a:rPr>
            <a:t>salımının</a:t>
          </a:r>
          <a:r>
            <a:rPr lang="tr-TR" sz="1600" b="1" kern="1200" dirty="0" smtClean="0">
              <a:latin typeface="Cambria" pitchFamily="18" charset="0"/>
            </a:rPr>
            <a:t> 1990 yılına kıyasla en az %20, şartlar elverişli ise %30 oranında azaltılması, AB’nin enerji tüketiminde yenilenebilir enerjinin payının %20’ye yükseltilmesi ve %20 oranında enerji verimliliği sağlanması</a:t>
          </a:r>
          <a:endParaRPr lang="tr-TR" sz="1600" b="1" kern="1200" dirty="0"/>
        </a:p>
      </dsp:txBody>
      <dsp:txXfrm>
        <a:off x="0" y="1810695"/>
        <a:ext cx="8463314" cy="1162350"/>
      </dsp:txXfrm>
    </dsp:sp>
    <dsp:sp modelId="{7AB4EF7E-5E41-414E-ABCF-4FF5CCF4EC0D}">
      <dsp:nvSpPr>
        <dsp:cNvPr id="0" name=""/>
        <dsp:cNvSpPr/>
      </dsp:nvSpPr>
      <dsp:spPr>
        <a:xfrm>
          <a:off x="423165" y="1677855"/>
          <a:ext cx="5924319" cy="265680"/>
        </a:xfrm>
        <a:prstGeom prst="roundRect">
          <a:avLst/>
        </a:prstGeom>
        <a:solidFill>
          <a:srgbClr val="002A7E">
            <a:alpha val="7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711200">
            <a:lnSpc>
              <a:spcPct val="90000"/>
            </a:lnSpc>
            <a:spcBef>
              <a:spcPct val="0"/>
            </a:spcBef>
            <a:spcAft>
              <a:spcPct val="35000"/>
            </a:spcAft>
          </a:pPr>
          <a:r>
            <a:rPr lang="tr-TR" sz="1600" b="1" kern="1200" dirty="0" smtClean="0">
              <a:latin typeface="Cambria" pitchFamily="18" charset="0"/>
            </a:rPr>
            <a:t>İklim değişikliği/Enerji</a:t>
          </a:r>
          <a:endParaRPr lang="tr-TR" sz="1600" b="1" kern="1200" dirty="0"/>
        </a:p>
      </dsp:txBody>
      <dsp:txXfrm>
        <a:off x="423165" y="1677855"/>
        <a:ext cx="5924319" cy="265680"/>
      </dsp:txXfrm>
    </dsp:sp>
    <dsp:sp modelId="{694379D6-E0EA-4E83-B83D-884FBA0FF000}">
      <dsp:nvSpPr>
        <dsp:cNvPr id="0" name=""/>
        <dsp:cNvSpPr/>
      </dsp:nvSpPr>
      <dsp:spPr>
        <a:xfrm>
          <a:off x="0" y="3154485"/>
          <a:ext cx="8463314" cy="992250"/>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3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56847" tIns="187452" rIns="656847" bIns="113792"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latin typeface="Cambria" pitchFamily="18" charset="0"/>
            </a:rPr>
            <a:t>Okulu erken bırakanların oranının %15’ten %10 seviyesine düşürülmesi, </a:t>
          </a:r>
          <a:endParaRPr lang="tr-TR" sz="1600" b="1" kern="1200" dirty="0"/>
        </a:p>
        <a:p>
          <a:pPr marL="171450" lvl="1" indent="-171450" algn="l" defTabSz="711200">
            <a:lnSpc>
              <a:spcPct val="90000"/>
            </a:lnSpc>
            <a:spcBef>
              <a:spcPct val="0"/>
            </a:spcBef>
            <a:spcAft>
              <a:spcPct val="15000"/>
            </a:spcAft>
            <a:buChar char="••"/>
          </a:pPr>
          <a:r>
            <a:rPr lang="tr-TR" sz="1600" b="1" kern="1200" dirty="0" smtClean="0">
              <a:latin typeface="Cambria" pitchFamily="18" charset="0"/>
            </a:rPr>
            <a:t>30-34 yaş arası yüksek öğrenim mezunu nüfus oranının %31 seviyesinden en az %40 seviyesine yükseltilmesi, </a:t>
          </a:r>
          <a:endParaRPr lang="tr-TR" sz="1600" b="1" kern="1200" dirty="0"/>
        </a:p>
      </dsp:txBody>
      <dsp:txXfrm>
        <a:off x="0" y="3154485"/>
        <a:ext cx="8463314" cy="992250"/>
      </dsp:txXfrm>
    </dsp:sp>
    <dsp:sp modelId="{B5C56B1B-22F7-440A-BB7D-641E76B96F27}">
      <dsp:nvSpPr>
        <dsp:cNvPr id="0" name=""/>
        <dsp:cNvSpPr/>
      </dsp:nvSpPr>
      <dsp:spPr>
        <a:xfrm>
          <a:off x="423165" y="3021645"/>
          <a:ext cx="5924319" cy="265680"/>
        </a:xfrm>
        <a:prstGeom prst="roundRect">
          <a:avLst/>
        </a:prstGeom>
        <a:solidFill>
          <a:srgbClr val="002A7E">
            <a:alpha val="6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711200">
            <a:lnSpc>
              <a:spcPct val="90000"/>
            </a:lnSpc>
            <a:spcBef>
              <a:spcPct val="0"/>
            </a:spcBef>
            <a:spcAft>
              <a:spcPct val="35000"/>
            </a:spcAft>
          </a:pPr>
          <a:r>
            <a:rPr lang="tr-TR" sz="1600" b="1" kern="1200" dirty="0" smtClean="0">
              <a:latin typeface="Cambria" pitchFamily="18" charset="0"/>
            </a:rPr>
            <a:t>Eğitim:</a:t>
          </a:r>
          <a:endParaRPr lang="tr-TR" sz="1600" b="1" kern="1200" dirty="0"/>
        </a:p>
      </dsp:txBody>
      <dsp:txXfrm>
        <a:off x="423165" y="3021645"/>
        <a:ext cx="5924319" cy="265680"/>
      </dsp:txXfrm>
    </dsp:sp>
    <dsp:sp modelId="{3AB81781-3564-46D5-A0B2-E3D29D70F2DF}">
      <dsp:nvSpPr>
        <dsp:cNvPr id="0" name=""/>
        <dsp:cNvSpPr/>
      </dsp:nvSpPr>
      <dsp:spPr>
        <a:xfrm>
          <a:off x="0" y="4328175"/>
          <a:ext cx="8463314" cy="524475"/>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56847" tIns="187452" rIns="656847" bIns="113792"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latin typeface="Cambria" pitchFamily="18" charset="0"/>
            </a:rPr>
            <a:t>20 milyon insanın yoksulluktan ve sosyal dışlanmadan kurtarılması.</a:t>
          </a:r>
          <a:endParaRPr lang="tr-TR" sz="1600" b="1" kern="1200" dirty="0"/>
        </a:p>
      </dsp:txBody>
      <dsp:txXfrm>
        <a:off x="0" y="4328175"/>
        <a:ext cx="8463314" cy="524475"/>
      </dsp:txXfrm>
    </dsp:sp>
    <dsp:sp modelId="{5F83137A-3679-4418-9382-62CF4270F160}">
      <dsp:nvSpPr>
        <dsp:cNvPr id="0" name=""/>
        <dsp:cNvSpPr/>
      </dsp:nvSpPr>
      <dsp:spPr>
        <a:xfrm>
          <a:off x="423165" y="4195335"/>
          <a:ext cx="5924319" cy="265680"/>
        </a:xfrm>
        <a:prstGeom prst="roundRect">
          <a:avLst/>
        </a:prstGeom>
        <a:solidFill>
          <a:srgbClr val="002A7E">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711200">
            <a:lnSpc>
              <a:spcPct val="90000"/>
            </a:lnSpc>
            <a:spcBef>
              <a:spcPct val="0"/>
            </a:spcBef>
            <a:spcAft>
              <a:spcPct val="35000"/>
            </a:spcAft>
          </a:pPr>
          <a:r>
            <a:rPr lang="tr-TR" sz="1600" b="1" kern="1200" dirty="0" smtClean="0">
              <a:latin typeface="Cambria" pitchFamily="18" charset="0"/>
            </a:rPr>
            <a:t>Yoksulluk/Sosyal dışlanma</a:t>
          </a:r>
          <a:endParaRPr lang="tr-TR" sz="1600" b="1" kern="1200" dirty="0"/>
        </a:p>
      </dsp:txBody>
      <dsp:txXfrm>
        <a:off x="423165" y="4195335"/>
        <a:ext cx="5924319" cy="2656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FD781053-8618-4714-B1FA-5C501727F328}" type="datetimeFigureOut">
              <a:rPr lang="tr-TR" smtClean="0"/>
              <a:pPr/>
              <a:t>28.12.2015</a:t>
            </a:fld>
            <a:endParaRPr lang="tr-TR"/>
          </a:p>
        </p:txBody>
      </p:sp>
      <p:sp>
        <p:nvSpPr>
          <p:cNvPr id="4" name="3 Altbilgi Yer Tutucusu"/>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8D63D98D-EAA5-46C1-9D86-B7F00924682E}" type="slidenum">
              <a:rPr lang="tr-TR" smtClean="0"/>
              <a:pPr/>
              <a:t>‹#›</a:t>
            </a:fld>
            <a:endParaRPr lang="tr-TR"/>
          </a:p>
        </p:txBody>
      </p:sp>
    </p:spTree>
    <p:extLst>
      <p:ext uri="{BB962C8B-B14F-4D97-AF65-F5344CB8AC3E}">
        <p14:creationId xmlns="" xmlns:p14="http://schemas.microsoft.com/office/powerpoint/2010/main" val="2955174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tr-TR"/>
          </a:p>
        </p:txBody>
      </p:sp>
      <p:sp>
        <p:nvSpPr>
          <p:cNvPr id="39939"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CAB39707-F464-4420-AFFF-D18991D0FD09}" type="datetimeFigureOut">
              <a:rPr lang="tr-TR"/>
              <a:pPr>
                <a:defRPr/>
              </a:pPr>
              <a:t>28.12.2015</a:t>
            </a:fld>
            <a:endParaRPr lang="tr-TR"/>
          </a:p>
        </p:txBody>
      </p:sp>
      <p:sp>
        <p:nvSpPr>
          <p:cNvPr id="1075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994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tr-TR"/>
          </a:p>
        </p:txBody>
      </p:sp>
      <p:sp>
        <p:nvSpPr>
          <p:cNvPr id="39943" name="Rectangle 7"/>
          <p:cNvSpPr>
            <a:spLocks noGrp="1" noChangeArrowheads="1"/>
          </p:cNvSpPr>
          <p:nvPr>
            <p:ph type="sldNum" sz="quarter" idx="5"/>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29FD2E19-098F-4258-894B-81FA6E8862A2}" type="slidenum">
              <a:rPr lang="tr-TR"/>
              <a:pPr>
                <a:defRPr/>
              </a:pPr>
              <a:t>‹#›</a:t>
            </a:fld>
            <a:endParaRPr lang="tr-TR"/>
          </a:p>
        </p:txBody>
      </p:sp>
    </p:spTree>
    <p:extLst>
      <p:ext uri="{BB962C8B-B14F-4D97-AF65-F5344CB8AC3E}">
        <p14:creationId xmlns="" xmlns:p14="http://schemas.microsoft.com/office/powerpoint/2010/main" val="199626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9FD2E19-098F-4258-894B-81FA6E8862A2}" type="slidenum">
              <a:rPr lang="tr-TR" smtClean="0"/>
              <a:pPr>
                <a:defRPr/>
              </a:pPr>
              <a:t>16</a:t>
            </a:fld>
            <a:endParaRPr lang="tr-TR"/>
          </a:p>
        </p:txBody>
      </p:sp>
    </p:spTree>
    <p:extLst>
      <p:ext uri="{BB962C8B-B14F-4D97-AF65-F5344CB8AC3E}">
        <p14:creationId xmlns="" xmlns:p14="http://schemas.microsoft.com/office/powerpoint/2010/main" val="361064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r>
              <a:rPr lang="tr-TR" dirty="0" smtClean="0"/>
              <a:t> </a:t>
            </a:r>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GB"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BCEE924-309E-4D1F-A516-E72CC06A4D5B}" type="slidenum">
              <a:rPr lang="tr-TR" smtClean="0">
                <a:solidFill>
                  <a:srgbClr val="000000"/>
                </a:solidFill>
                <a:latin typeface="Times New Roman" pitchFamily="18" charset="0"/>
                <a:cs typeface="Arial" charset="0"/>
              </a:rPr>
              <a:pPr/>
              <a:t>21</a:t>
            </a:fld>
            <a:endParaRPr lang="tr-TR" smtClean="0">
              <a:solidFill>
                <a:srgbClr val="000000"/>
              </a:solidFill>
              <a:latin typeface="Times New Roman" pitchFamily="18" charset="0"/>
              <a:cs typeface="Arial" charset="0"/>
            </a:endParaRPr>
          </a:p>
        </p:txBody>
      </p:sp>
      <p:sp>
        <p:nvSpPr>
          <p:cNvPr id="62467"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ln/>
        </p:spPr>
        <p:txBody>
          <a:bodyPr/>
          <a:lstStyle/>
          <a:p>
            <a:pPr eaLnBrk="1" hangingPunct="1">
              <a:defRPr/>
            </a:pPr>
            <a:r>
              <a:rPr lang="tr-TR" altLang="tr-TR" dirty="0" smtClean="0"/>
              <a:t>Birlik Programları </a:t>
            </a:r>
            <a:r>
              <a:rPr lang="tr-TR" altLang="tr-TR" i="1" dirty="0" smtClean="0">
                <a:solidFill>
                  <a:srgbClr val="002060"/>
                </a:solidFill>
              </a:rPr>
              <a:t>ülkeler arasında işbirliğini geliştirerek ortaklık bilincinin yerleşmesini desteklemek, Birlik politikalarının ve mevzuatının uygulanmasına ve Birliğin karşılaştığı sorunlara ortak çözümler üretilmesine katkı sağlamak amacıyla oluşturulmuş hibe mekanizmalarıdır. Hibe mekanizması olarak adlandırılmaları zaman zaman az önce anlatılan katılım öncesi mali yardım aracı ile karşılaştırılmasına sebep olmaktadır. Şunu açıkça ifade etmek lazım ki IPA ve Birlik Programları birbirinden tamamen ayrı yapılardır. IPA ülke bazında ve atanmış kurumlar aracılığıyla sağlanırken, Birlik Programları hibeleri çoğunlukla çok ortaklı proje üretilmesini gerektirmektedir. Bu ortakların da farklı ülkelerden olması gerekmektedir. Yani kurumlarımızın tek başına yürütecekleri projeler için programlardan hibe almaları mümkün değildir. Tabi çok az da olsa bunun da istisnaları mevcuttur ancak genel yaklaşım farklı ülkelerden </a:t>
            </a:r>
            <a:r>
              <a:rPr lang="tr-TR" altLang="tr-TR" i="1" dirty="0" err="1" smtClean="0">
                <a:solidFill>
                  <a:srgbClr val="002060"/>
                </a:solidFill>
              </a:rPr>
              <a:t>kollektif</a:t>
            </a:r>
            <a:r>
              <a:rPr lang="tr-TR" altLang="tr-TR" i="1" dirty="0" smtClean="0">
                <a:solidFill>
                  <a:srgbClr val="002060"/>
                </a:solidFill>
              </a:rPr>
              <a:t> çalışma gerektiren projelerin hazırlanmasıdır. </a:t>
            </a:r>
            <a:endParaRPr lang="tr-TR" altLang="tr-TR" sz="1050" i="1" dirty="0" smtClean="0">
              <a:solidFill>
                <a:srgbClr val="002060"/>
              </a:solidFill>
            </a:endParaRPr>
          </a:p>
          <a:p>
            <a:pPr eaLnBrk="1" hangingPunct="1">
              <a:defRPr/>
            </a:pPr>
            <a:endParaRPr lang="tr-TR" altLang="tr-T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3067B30-331E-4D4F-8798-0DD824B823E9}" type="slidenum">
              <a:rPr lang="tr-TR" smtClean="0">
                <a:solidFill>
                  <a:srgbClr val="000000"/>
                </a:solidFill>
                <a:latin typeface="Times New Roman" pitchFamily="18" charset="0"/>
                <a:cs typeface="Arial" charset="0"/>
              </a:rPr>
              <a:pPr/>
              <a:t>22</a:t>
            </a:fld>
            <a:endParaRPr lang="tr-TR" smtClean="0">
              <a:solidFill>
                <a:srgbClr val="000000"/>
              </a:solidFill>
              <a:latin typeface="Times New Roman" pitchFamily="18" charset="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tr-TR" altLang="tr-TR" smtClean="0">
                <a:solidFill>
                  <a:srgbClr val="222268"/>
                </a:solidFill>
                <a:latin typeface="Tahoma" pitchFamily="34" charset="0"/>
                <a:ea typeface="ＭＳ Ｐゴシック" pitchFamily="34" charset="-128"/>
                <a:cs typeface="Tahoma" pitchFamily="34" charset="0"/>
              </a:rPr>
              <a:t>Birlik Programları </a:t>
            </a:r>
            <a:r>
              <a:rPr lang="tr-TR" altLang="tr-TR" b="1" smtClean="0">
                <a:solidFill>
                  <a:srgbClr val="222268"/>
                </a:solidFill>
                <a:latin typeface="Tahoma" pitchFamily="34" charset="0"/>
                <a:ea typeface="ＭＳ Ｐゴシック" pitchFamily="34" charset="-128"/>
                <a:cs typeface="Tahoma" pitchFamily="34" charset="0"/>
              </a:rPr>
              <a:t>konu bazlı programlardır. Bunlar altında spesifik olarak tanımlanmış hibe çağrılarına çıkılır. Öne çıkan özelliklerinden biri Yatırım içermeyen projelerin </a:t>
            </a:r>
            <a:r>
              <a:rPr lang="tr-TR" altLang="tr-TR" smtClean="0">
                <a:solidFill>
                  <a:srgbClr val="222268"/>
                </a:solidFill>
                <a:latin typeface="Tahoma" pitchFamily="34" charset="0"/>
                <a:ea typeface="ＭＳ Ｐゴシック" pitchFamily="34" charset="-128"/>
                <a:cs typeface="Tahoma" pitchFamily="34" charset="0"/>
              </a:rPr>
              <a:t>desteklenmesidir. Yani altyapı projeleri ya da ekipman alımı, ofis oluşturulması gibi faaliyetler bunlar altında desteklenmez. </a:t>
            </a:r>
            <a:r>
              <a:rPr lang="tr-TR" altLang="tr-TR" smtClean="0">
                <a:ea typeface="ＭＳ Ｐゴシック" pitchFamily="34" charset="-128"/>
                <a:cs typeface="Tahoma" pitchFamily="34" charset="0"/>
              </a:rPr>
              <a:t>Programların temel amacı </a:t>
            </a:r>
            <a:r>
              <a:rPr lang="tr-TR" altLang="tr-TR" smtClean="0">
                <a:solidFill>
                  <a:srgbClr val="222268"/>
                </a:solidFill>
                <a:latin typeface="Tahoma" pitchFamily="34" charset="0"/>
                <a:ea typeface="ＭＳ Ｐゴシック" pitchFamily="34" charset="-128"/>
                <a:cs typeface="Tahoma" pitchFamily="34" charset="0"/>
              </a:rPr>
              <a:t>Programların uygulandığı alanlardaki uygulamaları yakınlaştırmak, uygulamalardan ve gelişmelerden haberdar olmak, bilgiyi paylaşmaktır. </a:t>
            </a:r>
            <a:r>
              <a:rPr lang="tr-TR" altLang="tr-TR" smtClean="0">
                <a:ea typeface="ＭＳ Ｐゴシック" pitchFamily="34" charset="-128"/>
                <a:cs typeface="Tahoma" pitchFamily="34" charset="0"/>
              </a:rPr>
              <a:t>Birlik Programlarının esasen çok basit bir mantığı vardır. AB tarafından aynı alanda uygulanmakta olan dağınık ve koordinasyondan yoksun faaliyetleri tek bir çatı altında almaktadır. Örnek olarak eğitim alanını alacak olursak, 28 farklı ülkedeki eğitim desteklerini tek bir çatı altına almakta ve ayrıca Komisyon tarafından sağlanan hibe ile ilave finansman imkanı doğurmaktadır. Birlik programlarının uygulanıyor olması, yine tek tek ülkeler tarafından uygulanmakta olan faaliyetlere de engel teşkil etmemektedir. Ülkeler kendi programlarını aynen uygulamaya devam edebilirler. </a:t>
            </a:r>
          </a:p>
          <a:p>
            <a:pPr eaLnBrk="1" hangingPunct="1"/>
            <a:endParaRPr lang="tr-TR" altLang="tr-TR" smtClean="0">
              <a:ea typeface="ＭＳ Ｐゴシック" pitchFamily="34" charset="-128"/>
              <a:cs typeface="Tahoma" pitchFamily="34" charset="0"/>
            </a:endParaRPr>
          </a:p>
          <a:p>
            <a:pPr eaLnBrk="1" hangingPunct="1"/>
            <a:endParaRPr lang="tr-TR" altLang="tr-TR" smtClean="0">
              <a:ea typeface="ＭＳ Ｐゴシック" pitchFamily="34" charset="-128"/>
              <a:cs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12AB5F99-6151-48FB-8429-B5D93FA98AB1}" type="slidenum">
              <a:rPr lang="tr-TR" sz="1200" i="0"/>
              <a:pPr eaLnBrk="1" hangingPunct="1">
                <a:defRPr/>
              </a:pPr>
              <a:t>25</a:t>
            </a:fld>
            <a:endParaRPr lang="tr-TR" sz="1200" i="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tr-TR" altLang="tr-TR" smtClean="0"/>
              <a:t>Diğer bir program ise yaratıcı avrupa programı. Bu program kültür sanat ve medya alanlarında uygulanacak. Özellikle sanat camiamıza yıl boyunca çıkılacak çağrılarla sürekli bir finansman desteği yaratmayı hedefliyoruz. Program altında </a:t>
            </a:r>
          </a:p>
          <a:p>
            <a:endParaRPr lang="tr-TR" smtClean="0"/>
          </a:p>
          <a:p>
            <a:r>
              <a:rPr lang="tr-TR" smtClean="0"/>
              <a:t>Film yapımcıları, dağıtımcılar, satış temsilcileri ve diğer görsel-işitsel profesyoneller binlerce Avrupa filminin geliştirilmesi, tanıtımı ve dağıtımı için sağlanan fonlardan yararlanacak</a:t>
            </a:r>
          </a:p>
          <a:p>
            <a:r>
              <a:rPr lang="tr-TR" smtClean="0"/>
              <a:t> </a:t>
            </a:r>
          </a:p>
          <a:p>
            <a:r>
              <a:rPr lang="tr-TR" smtClean="0"/>
              <a:t>Sinemaseverler tüm Avrupa’da yüzlerce sinemada ve festivalde tüm Avrupa’dan filmleri izleyebilecek</a:t>
            </a:r>
          </a:p>
          <a:p>
            <a:r>
              <a:rPr lang="tr-TR" smtClean="0"/>
              <a:t> </a:t>
            </a:r>
          </a:p>
          <a:p>
            <a:r>
              <a:rPr lang="tr-TR" smtClean="0"/>
              <a:t>250.000 sanatçı ve kültür profesyoneline çalışmalarını sınır ötesine paylaşmaları için destek sağlanacak</a:t>
            </a:r>
          </a:p>
          <a:p>
            <a:r>
              <a:rPr lang="tr-TR" smtClean="0"/>
              <a:t> </a:t>
            </a:r>
          </a:p>
          <a:p>
            <a:r>
              <a:rPr lang="tr-TR" smtClean="0"/>
              <a:t>Binlerce kreatif kurum ve görsel-işitsel profesyonel yeni beceriler kazanacak ve uluslararası düzeyde faaliyet gösterme kapasiteleri güçlenecek</a:t>
            </a:r>
          </a:p>
          <a:p>
            <a:r>
              <a:rPr lang="tr-TR" smtClean="0"/>
              <a:t> </a:t>
            </a:r>
          </a:p>
          <a:p>
            <a:r>
              <a:rPr lang="tr-TR" smtClean="0"/>
              <a:t>Yayıncılar, 4.500’ün üzerinde edebi eseri telif etmek için fondan destek alacak</a:t>
            </a:r>
          </a:p>
          <a:p>
            <a:r>
              <a:rPr lang="tr-TR" smtClean="0"/>
              <a:t> </a:t>
            </a:r>
          </a:p>
          <a:p>
            <a:r>
              <a:rPr lang="tr-TR" smtClean="0"/>
              <a:t>Kitapseverler sevdikleri yabancı yazarları kendi dillerinde okuyabilecek</a:t>
            </a:r>
          </a:p>
          <a:p>
            <a:r>
              <a:rPr lang="tr-TR" smtClean="0"/>
              <a:t> </a:t>
            </a:r>
          </a:p>
          <a:p>
            <a:r>
              <a:rPr lang="tr-TR" smtClean="0"/>
              <a:t>Program tarafından finanse edilen projeler sayesinde binlerce kişiye ulaşılacak</a:t>
            </a:r>
          </a:p>
          <a:p>
            <a:pPr eaLnBrk="1" hangingPunct="1"/>
            <a:endParaRPr lang="tr-TR" altLang="tr-TR" smtClean="0"/>
          </a:p>
          <a:p>
            <a:pPr eaLnBrk="1" hangingPunct="1"/>
            <a:endParaRPr lang="tr-TR"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p:cNvSpPr>
            <a:spLocks noGrp="1" noRot="1" noChangeAspect="1" noTextEdit="1"/>
          </p:cNvSpPr>
          <p:nvPr>
            <p:ph type="sldImg"/>
          </p:nvPr>
        </p:nvSpPr>
        <p:spPr>
          <a:ln/>
        </p:spPr>
      </p:sp>
      <p:sp>
        <p:nvSpPr>
          <p:cNvPr id="80899" name="Not Yer Tutucusu 2"/>
          <p:cNvSpPr>
            <a:spLocks noGrp="1"/>
          </p:cNvSpPr>
          <p:nvPr>
            <p:ph type="body" idx="1"/>
          </p:nvPr>
        </p:nvSpPr>
        <p:spPr>
          <a:noFill/>
          <a:ln/>
        </p:spPr>
        <p:txBody>
          <a:bodyPr/>
          <a:lstStyle/>
          <a:p>
            <a:r>
              <a:rPr lang="en-US" smtClean="0"/>
              <a:t>The European Heritage Label brings together outstanding heritage sites with a symbolic European value. All the labelled sites have played a significant role in the history and culture of Europe or in European integration. </a:t>
            </a:r>
            <a:endParaRPr lang="tr-TR" smtClean="0"/>
          </a:p>
          <a:p>
            <a:r>
              <a:rPr lang="tr-TR" smtClean="0"/>
              <a:t>The label is open to sites in any of these participating EU Member States: Belgium, Bulgaria, Croatia, Czech Republic, Denmark, Germany, Estonia, Greece, Luxembourg, Spain, France, Italy, Cyprus, Latvia, Lithuania, Hungary, Malta, Netherlands, Austria, Poland, Portugal, Romania, Slovenia and Slovakia.</a:t>
            </a:r>
          </a:p>
          <a:p>
            <a:r>
              <a:rPr lang="en-US" smtClean="0"/>
              <a:t>Sites can be: • Monuments • Natural, underwater, archaeological, industrialor urban locations • Cultural landscapes • Places of remembrance • Cultural objects and intangible heritage associated with a particular location, including contemporary heritage</a:t>
            </a:r>
            <a:endParaRPr lang="tr-TR" smtClean="0"/>
          </a:p>
        </p:txBody>
      </p:sp>
      <p:sp>
        <p:nvSpPr>
          <p:cNvPr id="4" name="Slayt Numarası Yer Tutucusu 3"/>
          <p:cNvSpPr>
            <a:spLocks noGrp="1"/>
          </p:cNvSpPr>
          <p:nvPr>
            <p:ph type="sldNum" sz="quarter" idx="5"/>
          </p:nvPr>
        </p:nvSpPr>
        <p:spPr/>
        <p:txBody>
          <a:bodyPr/>
          <a:lstStyle/>
          <a:p>
            <a:pPr>
              <a:defRPr/>
            </a:pPr>
            <a:fld id="{D87B5BD7-0D45-478D-B253-D9F4C8DA4237}" type="slidenum">
              <a:rPr lang="tr-TR" smtClean="0"/>
              <a:pPr>
                <a:defRPr/>
              </a:pPr>
              <a:t>27</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Görüntüsü Yer Tutucusu"/>
          <p:cNvSpPr>
            <a:spLocks noGrp="1" noRot="1" noChangeAspect="1" noTextEdit="1"/>
          </p:cNvSpPr>
          <p:nvPr>
            <p:ph type="sldImg"/>
          </p:nvPr>
        </p:nvSpPr>
        <p:spPr>
          <a:ln/>
        </p:spPr>
      </p:sp>
      <p:sp>
        <p:nvSpPr>
          <p:cNvPr id="17411"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en-US" smtClean="0"/>
          </a:p>
        </p:txBody>
      </p:sp>
      <p:sp>
        <p:nvSpPr>
          <p:cNvPr id="68612" name="3 Slayt Numarası Yer Tutucusu"/>
          <p:cNvSpPr>
            <a:spLocks noGrp="1"/>
          </p:cNvSpPr>
          <p:nvPr>
            <p:ph type="sldNum" sz="quarter" idx="5"/>
          </p:nvPr>
        </p:nvSpPr>
        <p:spPr/>
        <p:txBody>
          <a:bodyPr/>
          <a:lstStyle/>
          <a:p>
            <a:pPr>
              <a:defRPr/>
            </a:pPr>
            <a:fld id="{55BAF69C-3948-4388-BDC4-E150AFD03D09}" type="slidenum">
              <a:rPr lang="tr-TR" smtClean="0">
                <a:solidFill>
                  <a:prstClr val="black"/>
                </a:solidFill>
              </a:rPr>
              <a:pPr>
                <a:defRPr/>
              </a:pPr>
              <a:t>28</a:t>
            </a:fld>
            <a:endParaRPr lang="tr-TR"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Slayt Görüntüsü Yer Tutucusu"/>
          <p:cNvSpPr>
            <a:spLocks noGrp="1" noRot="1" noChangeAspect="1" noTextEdit="1"/>
          </p:cNvSpPr>
          <p:nvPr>
            <p:ph type="sldImg"/>
          </p:nvPr>
        </p:nvSpPr>
        <p:spPr>
          <a:ln/>
        </p:spPr>
      </p:sp>
      <p:sp>
        <p:nvSpPr>
          <p:cNvPr id="98307" name="2 Not Yer Tutucusu"/>
          <p:cNvSpPr>
            <a:spLocks noGrp="1"/>
          </p:cNvSpPr>
          <p:nvPr>
            <p:ph type="body" idx="1"/>
          </p:nvPr>
        </p:nvSpPr>
        <p:spPr/>
        <p:txBody>
          <a:bodyPr>
            <a:normAutofit fontScale="70000" lnSpcReduction="20000"/>
          </a:bodyPr>
          <a:lstStyle/>
          <a:p>
            <a:pPr>
              <a:defRPr/>
            </a:pPr>
            <a:endParaRPr lang="tr-TR" b="1" u="sng" dirty="0">
              <a:solidFill>
                <a:schemeClr val="accent2"/>
              </a:solidFill>
              <a:latin typeface="Arial" pitchFamily="34" charset="0"/>
              <a:cs typeface="Arial" pitchFamily="34" charset="0"/>
            </a:endParaRPr>
          </a:p>
        </p:txBody>
      </p:sp>
      <p:sp>
        <p:nvSpPr>
          <p:cNvPr id="98308" name="3 Slayt Numarası Yer Tutucusu"/>
          <p:cNvSpPr>
            <a:spLocks noGrp="1"/>
          </p:cNvSpPr>
          <p:nvPr>
            <p:ph type="sldNum" sz="quarter" idx="5"/>
          </p:nvPr>
        </p:nvSpPr>
        <p:spPr/>
        <p:txBody>
          <a:bodyPr/>
          <a:lstStyle/>
          <a:p>
            <a:pPr>
              <a:defRPr/>
            </a:pPr>
            <a:fld id="{19440414-6685-4EA8-B745-F674ABDE1BF8}" type="slidenum">
              <a:rPr lang="tr-TR" smtClean="0">
                <a:solidFill>
                  <a:prstClr val="black"/>
                </a:solidFill>
                <a:latin typeface="Arial" pitchFamily="34" charset="0"/>
              </a:rPr>
              <a:pPr>
                <a:defRPr/>
              </a:pPr>
              <a:t>29</a:t>
            </a:fld>
            <a:endParaRPr lang="tr-TR" smtClean="0">
              <a:solidFill>
                <a:prstClr val="black"/>
              </a:solidFill>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1 Slayt Görüntüsü Yer Tutucusu"/>
          <p:cNvSpPr>
            <a:spLocks noGrp="1" noRot="1" noChangeAspect="1" noTextEdit="1"/>
          </p:cNvSpPr>
          <p:nvPr>
            <p:ph type="sldImg"/>
          </p:nvPr>
        </p:nvSpPr>
        <p:spPr>
          <a:ln/>
        </p:spPr>
      </p:sp>
      <p:sp>
        <p:nvSpPr>
          <p:cNvPr id="122882" name="2 Not Yer Tutucusu"/>
          <p:cNvSpPr>
            <a:spLocks noGrp="1"/>
          </p:cNvSpPr>
          <p:nvPr>
            <p:ph type="body" idx="1"/>
          </p:nvPr>
        </p:nvSpPr>
        <p:spPr>
          <a:noFill/>
          <a:ln/>
        </p:spPr>
        <p:txBody>
          <a:bodyPr/>
          <a:lstStyle/>
          <a:p>
            <a:pPr eaLnBrk="1" hangingPunct="1"/>
            <a:endParaRPr lang="en-US" smtClean="0">
              <a:ea typeface="ＭＳ Ｐゴシック"/>
              <a:cs typeface="ＭＳ Ｐゴシック"/>
            </a:endParaRPr>
          </a:p>
        </p:txBody>
      </p:sp>
      <p:sp>
        <p:nvSpPr>
          <p:cNvPr id="60420" name="3 Slayt Numarası Yer Tutucusu"/>
          <p:cNvSpPr>
            <a:spLocks noGrp="1"/>
          </p:cNvSpPr>
          <p:nvPr>
            <p:ph type="sldNum" sz="quarter" idx="5"/>
          </p:nvPr>
        </p:nvSpPr>
        <p:spPr/>
        <p:txBody>
          <a:bodyPr/>
          <a:lstStyle/>
          <a:p>
            <a:pPr>
              <a:defRPr/>
            </a:pPr>
            <a:fld id="{2E4B9EC1-FC79-4551-81AB-244045CB90D5}" type="slidenum">
              <a:rPr lang="tr-TR" smtClean="0">
                <a:ea typeface="ＭＳ Ｐゴシック" pitchFamily="34" charset="-128"/>
              </a:rPr>
              <a:pPr>
                <a:defRPr/>
              </a:pPr>
              <a:t>31</a:t>
            </a:fld>
            <a:endParaRPr lang="tr-TR"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Küresel kriz ve getirdiği mali problemler, iklim değişikliği ve Avrupa’da nüfusun hızla yaşlanması gibi konular, günümüz Avrupa’sının önünde bekleyen önemli sorunlardır. Avrupa’nın karşılaştığı bu problemleri çözebilmek ve yaşanan küresel krizi fırsata çevirip Avrupa’nın krizden daha da güçlenerek çıkabilmesi düşüncesi, yeni Avrupa stratejisine ilham kaynağı olmuştur. Avrupa’nın önümüzdeki “on yıl” için yol haritasını çizen “Avrupa 2020 Stratejisi” isimli bu belge Avrupa Birliği</a:t>
            </a:r>
            <a:r>
              <a:rPr lang="en-US" dirty="0" err="1" smtClean="0"/>
              <a:t>nin</a:t>
            </a:r>
            <a:r>
              <a:rPr lang="en-US" baseline="0" dirty="0" smtClean="0"/>
              <a:t> </a:t>
            </a:r>
            <a:r>
              <a:rPr lang="en-US" baseline="0" dirty="0" err="1" smtClean="0"/>
              <a:t>sürdürülebilir</a:t>
            </a:r>
            <a:r>
              <a:rPr lang="en-US" baseline="0" dirty="0" smtClean="0"/>
              <a:t> </a:t>
            </a:r>
            <a:r>
              <a:rPr lang="en-US" baseline="0" dirty="0" err="1" smtClean="0"/>
              <a:t>bir</a:t>
            </a:r>
            <a:r>
              <a:rPr lang="en-US" baseline="0" dirty="0" smtClean="0"/>
              <a:t> </a:t>
            </a:r>
            <a:r>
              <a:rPr lang="en-US" baseline="0" dirty="0" err="1" smtClean="0"/>
              <a:t>büyüme</a:t>
            </a:r>
            <a:r>
              <a:rPr lang="en-US" baseline="0" dirty="0" smtClean="0"/>
              <a:t> </a:t>
            </a:r>
            <a:r>
              <a:rPr lang="en-US" baseline="0" dirty="0" err="1" smtClean="0"/>
              <a:t>modeli</a:t>
            </a:r>
            <a:r>
              <a:rPr lang="en-US" baseline="0" dirty="0" smtClean="0"/>
              <a:t> </a:t>
            </a:r>
            <a:r>
              <a:rPr lang="en-US" baseline="0" dirty="0" err="1" smtClean="0"/>
              <a:t>geliştirmeyi</a:t>
            </a:r>
            <a:r>
              <a:rPr lang="en-US" baseline="0" dirty="0" smtClean="0"/>
              <a:t> </a:t>
            </a:r>
            <a:r>
              <a:rPr lang="en-US" baseline="0" dirty="0" err="1" smtClean="0"/>
              <a:t>amaçlamaktadır</a:t>
            </a:r>
            <a:r>
              <a:rPr lang="en-US" baseline="0" dirty="0" smtClean="0"/>
              <a:t>.</a:t>
            </a:r>
            <a:endParaRPr lang="tr-TR" dirty="0" smtClean="0"/>
          </a:p>
          <a:p>
            <a:endParaRPr lang="tr-TR" dirty="0"/>
          </a:p>
        </p:txBody>
      </p:sp>
      <p:sp>
        <p:nvSpPr>
          <p:cNvPr id="4" name="Slayt Numarası Yer Tutucusu 3"/>
          <p:cNvSpPr>
            <a:spLocks noGrp="1"/>
          </p:cNvSpPr>
          <p:nvPr>
            <p:ph type="sldNum" sz="quarter" idx="10"/>
          </p:nvPr>
        </p:nvSpPr>
        <p:spPr/>
        <p:txBody>
          <a:bodyPr/>
          <a:lstStyle/>
          <a:p>
            <a:pPr>
              <a:defRPr/>
            </a:pPr>
            <a:fld id="{4FB2BA46-29C9-4A85-B1FD-0E806C9CFA6E}" type="slidenum">
              <a:rPr lang="tr-TR" smtClean="0"/>
              <a:pPr>
                <a:defRPr/>
              </a:pPr>
              <a:t>5</a:t>
            </a:fld>
            <a:endParaRPr lang="tr-TR" dirty="0"/>
          </a:p>
        </p:txBody>
      </p:sp>
    </p:spTree>
    <p:extLst>
      <p:ext uri="{BB962C8B-B14F-4D97-AF65-F5344CB8AC3E}">
        <p14:creationId xmlns="" xmlns:p14="http://schemas.microsoft.com/office/powerpoint/2010/main" val="418621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lnSpcReduction="10000"/>
          </a:bodyPr>
          <a:lstStyle/>
          <a:p>
            <a:pPr eaLnBrk="1" hangingPunct="1">
              <a:spcBef>
                <a:spcPct val="0"/>
              </a:spcBef>
              <a:buFont typeface="Wingdings" pitchFamily="2" charset="2"/>
              <a:buChar char="Ø"/>
            </a:pPr>
            <a:r>
              <a:rPr lang="tr-TR" dirty="0" smtClean="0"/>
              <a:t> Yenilikçi Birlik: yenilikçi fikirlerin iş sahası yaratarak ürünlere ve hizmetlere dönüşebilmesi için koşulların ve finansmanın sağlanmasını öngörür.</a:t>
            </a:r>
          </a:p>
          <a:p>
            <a:pPr eaLnBrk="1" hangingPunct="1">
              <a:spcBef>
                <a:spcPct val="0"/>
              </a:spcBef>
            </a:pPr>
            <a:endParaRPr lang="tr-TR" dirty="0" smtClean="0"/>
          </a:p>
          <a:p>
            <a:pPr eaLnBrk="1" hangingPunct="1">
              <a:spcBef>
                <a:spcPct val="0"/>
              </a:spcBef>
              <a:buFont typeface="Wingdings" pitchFamily="2" charset="2"/>
              <a:buChar char="Ø"/>
            </a:pPr>
            <a:r>
              <a:rPr lang="tr-TR" dirty="0" smtClean="0"/>
              <a:t> Gençlik Hamlesi: eğitim sistemlerinin performanslarını arttırmak ve gençlerin iş gücüne girmelerini kolaylaştırmak amaçlanmaktadır.</a:t>
            </a:r>
          </a:p>
          <a:p>
            <a:pPr eaLnBrk="1" hangingPunct="1">
              <a:spcBef>
                <a:spcPct val="0"/>
              </a:spcBef>
              <a:buFontTx/>
              <a:buChar char="-"/>
            </a:pPr>
            <a:endParaRPr lang="tr-TR" dirty="0" smtClean="0"/>
          </a:p>
          <a:p>
            <a:pPr eaLnBrk="1" hangingPunct="1">
              <a:spcBef>
                <a:spcPct val="0"/>
              </a:spcBef>
              <a:buFont typeface="Wingdings" pitchFamily="2" charset="2"/>
              <a:buChar char="Ø"/>
            </a:pPr>
            <a:r>
              <a:rPr lang="tr-TR" dirty="0" smtClean="0"/>
              <a:t> Avrupa için Dijital Gündem: hızlı internetin AB genelinde yayılması ve dijital dünyanın vatandaşlara daha fazla yarar getirmesi amaçlanmaktadır.</a:t>
            </a:r>
          </a:p>
          <a:p>
            <a:pPr eaLnBrk="1" hangingPunct="1">
              <a:spcBef>
                <a:spcPct val="0"/>
              </a:spcBef>
              <a:buFont typeface="Wingdings" pitchFamily="2" charset="2"/>
              <a:buNone/>
            </a:pPr>
            <a:endParaRPr lang="tr-TR" dirty="0" smtClean="0"/>
          </a:p>
          <a:p>
            <a:pPr eaLnBrk="1" hangingPunct="1">
              <a:spcBef>
                <a:spcPct val="0"/>
              </a:spcBef>
              <a:buFont typeface="Wingdings" pitchFamily="2" charset="2"/>
              <a:buChar char="Ø"/>
            </a:pPr>
            <a:r>
              <a:rPr lang="tr-TR" dirty="0" smtClean="0"/>
              <a:t> Kaynak verimli Avrupa: ekonomik büyümeyi kaynak kullanımından ayırmak, düşün karbonlu enerji kullanan bir ekonomi yaratmak ve yenilenebilir enerji kullanımını arttırmak amaçlanmaktadır.</a:t>
            </a:r>
          </a:p>
          <a:p>
            <a:pPr eaLnBrk="1" hangingPunct="1">
              <a:spcBef>
                <a:spcPct val="0"/>
              </a:spcBef>
              <a:buFont typeface="Wingdings" pitchFamily="2" charset="2"/>
              <a:buNone/>
            </a:pPr>
            <a:endParaRPr lang="tr-TR" dirty="0" smtClean="0"/>
          </a:p>
          <a:p>
            <a:pPr eaLnBrk="1" hangingPunct="1">
              <a:spcBef>
                <a:spcPct val="0"/>
              </a:spcBef>
              <a:buFont typeface="Wingdings" pitchFamily="2" charset="2"/>
              <a:buChar char="Ø"/>
            </a:pPr>
            <a:r>
              <a:rPr lang="tr-TR" dirty="0" smtClean="0"/>
              <a:t> Küresel Çağ için Sanayi Politikası: </a:t>
            </a:r>
            <a:r>
              <a:rPr lang="tr-TR" u="sng" dirty="0" smtClean="0"/>
              <a:t>başta </a:t>
            </a:r>
            <a:r>
              <a:rPr lang="tr-TR" u="sng" dirty="0" err="1" smtClean="0"/>
              <a:t>KOBİler</a:t>
            </a:r>
            <a:r>
              <a:rPr lang="tr-TR" u="sng" dirty="0" smtClean="0"/>
              <a:t> olmak üzere tüm iş çevrelerinin desteklenerek küresel ölçekte rekabet edebilecek güçlü ve sürdürülebilir bir sanayi tabanı yaratmak amaçlanmaktadır.</a:t>
            </a:r>
          </a:p>
          <a:p>
            <a:pPr eaLnBrk="1" hangingPunct="1">
              <a:spcBef>
                <a:spcPct val="0"/>
              </a:spcBef>
              <a:buFontTx/>
              <a:buChar char="-"/>
            </a:pPr>
            <a:endParaRPr lang="tr-TR" dirty="0" smtClean="0"/>
          </a:p>
          <a:p>
            <a:pPr eaLnBrk="1" hangingPunct="1">
              <a:spcBef>
                <a:spcPct val="0"/>
              </a:spcBef>
              <a:buFont typeface="Wingdings" pitchFamily="2" charset="2"/>
              <a:buChar char="Ø"/>
            </a:pPr>
            <a:r>
              <a:rPr lang="tr-TR" dirty="0" smtClean="0"/>
              <a:t> Yeni Beceriler ve İşler için Gündem: iş piyasaları modernleştirilerek insanların becerilerine yatırım yapılması, böylece iş gücüne katılımın arttırılarak iş piyasalarında arz-talep dengesinin sağlanması amaçlanmaktadır.</a:t>
            </a:r>
          </a:p>
          <a:p>
            <a:pPr eaLnBrk="1" hangingPunct="1">
              <a:spcBef>
                <a:spcPct val="0"/>
              </a:spcBef>
              <a:buFont typeface="Wingdings" pitchFamily="2" charset="2"/>
              <a:buChar char="Ø"/>
            </a:pPr>
            <a:endParaRPr lang="tr-TR" dirty="0" smtClean="0"/>
          </a:p>
          <a:p>
            <a:pPr eaLnBrk="1" hangingPunct="1">
              <a:spcBef>
                <a:spcPct val="0"/>
              </a:spcBef>
              <a:buFont typeface="Wingdings" pitchFamily="2" charset="2"/>
              <a:buChar char="Ø"/>
            </a:pPr>
            <a:r>
              <a:rPr lang="tr-TR" dirty="0" smtClean="0"/>
              <a:t> Fakirliğe Karşı Avrupa Platformu: ekonomik büyümenin yararlarının tüm insanlar tarafından paylaşılması, böylece sosyal ve bölgesel uyumun sağlanması ve dezavantajlı grupların da topluma katılımları amaçlanmaktadır. </a:t>
            </a:r>
          </a:p>
          <a:p>
            <a:endParaRPr lang="tr-TR" dirty="0"/>
          </a:p>
        </p:txBody>
      </p:sp>
      <p:sp>
        <p:nvSpPr>
          <p:cNvPr id="4" name="Slayt Numarası Yer Tutucusu 3"/>
          <p:cNvSpPr>
            <a:spLocks noGrp="1"/>
          </p:cNvSpPr>
          <p:nvPr>
            <p:ph type="sldNum" sz="quarter" idx="10"/>
          </p:nvPr>
        </p:nvSpPr>
        <p:spPr/>
        <p:txBody>
          <a:bodyPr/>
          <a:lstStyle/>
          <a:p>
            <a:pPr>
              <a:defRPr/>
            </a:pPr>
            <a:fld id="{4FB2BA46-29C9-4A85-B1FD-0E806C9CFA6E}" type="slidenum">
              <a:rPr lang="tr-TR" smtClean="0"/>
              <a:pPr>
                <a:defRPr/>
              </a:pPr>
              <a:t>6</a:t>
            </a:fld>
            <a:endParaRPr lang="tr-TR"/>
          </a:p>
        </p:txBody>
      </p:sp>
    </p:spTree>
    <p:extLst>
      <p:ext uri="{BB962C8B-B14F-4D97-AF65-F5344CB8AC3E}">
        <p14:creationId xmlns="" xmlns:p14="http://schemas.microsoft.com/office/powerpoint/2010/main" val="214674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14313">
              <a:defRPr/>
            </a:pPr>
            <a:r>
              <a:rPr lang="tr-TR" dirty="0"/>
              <a:t>Avrupa Birliği, 2020 Stratejisinde yukarıdaki öncelikleri gerçekleştirmek üzere basit, spesifik ve ölçülebilecek 5 ana hedef belirlemiştir:</a:t>
            </a:r>
          </a:p>
          <a:p>
            <a:pPr defTabSz="914313">
              <a:defRPr/>
            </a:pPr>
            <a:endParaRPr lang="tr-TR" dirty="0"/>
          </a:p>
          <a:p>
            <a:pPr defTabSz="914313">
              <a:defRPr/>
            </a:pPr>
            <a:r>
              <a:rPr lang="tr-TR" dirty="0"/>
              <a:t>AB’ye üye ülkeler bu hedeflere uymak için ulusal hedefler belirlemek ve bu hedeflere Ulusal Reform Programları içinde yer vermekle yükümlüdür.</a:t>
            </a:r>
          </a:p>
          <a:p>
            <a:r>
              <a:rPr lang="tr-TR" dirty="0"/>
              <a:t> </a:t>
            </a:r>
          </a:p>
          <a:p>
            <a:r>
              <a:rPr lang="tr-TR" dirty="0"/>
              <a:t> </a:t>
            </a:r>
          </a:p>
          <a:p>
            <a:r>
              <a:rPr lang="tr-TR" dirty="0"/>
              <a:t> </a:t>
            </a:r>
          </a:p>
          <a:p>
            <a:r>
              <a:rPr lang="tr-TR" dirty="0"/>
              <a:t> </a:t>
            </a:r>
          </a:p>
          <a:p>
            <a:pPr defTabSz="914313">
              <a:defRPr/>
            </a:pPr>
            <a:endParaRPr lang="tr-TR" dirty="0"/>
          </a:p>
          <a:p>
            <a:endParaRPr lang="tr-TR" dirty="0"/>
          </a:p>
        </p:txBody>
      </p:sp>
      <p:sp>
        <p:nvSpPr>
          <p:cNvPr id="4" name="Slayt Numarası Yer Tutucusu 3"/>
          <p:cNvSpPr>
            <a:spLocks noGrp="1"/>
          </p:cNvSpPr>
          <p:nvPr>
            <p:ph type="sldNum" sz="quarter" idx="10"/>
          </p:nvPr>
        </p:nvSpPr>
        <p:spPr/>
        <p:txBody>
          <a:bodyPr/>
          <a:lstStyle/>
          <a:p>
            <a:pPr>
              <a:defRPr/>
            </a:pPr>
            <a:fld id="{4FB2BA46-29C9-4A85-B1FD-0E806C9CFA6E}" type="slidenum">
              <a:rPr lang="tr-TR" smtClean="0"/>
              <a:pPr>
                <a:defRPr/>
              </a:pPr>
              <a:t>7</a:t>
            </a:fld>
            <a:endParaRPr lang="tr-TR"/>
          </a:p>
        </p:txBody>
      </p:sp>
    </p:spTree>
    <p:extLst>
      <p:ext uri="{BB962C8B-B14F-4D97-AF65-F5344CB8AC3E}">
        <p14:creationId xmlns="" xmlns:p14="http://schemas.microsoft.com/office/powerpoint/2010/main" val="168593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179388" y="1412875"/>
            <a:ext cx="8713787" cy="4752975"/>
          </a:xfrm>
          <a:prstGeom prst="rect">
            <a:avLst/>
          </a:prstGeom>
          <a:noFill/>
          <a:ln w="12700">
            <a:solidFill>
              <a:schemeClr val="accent2"/>
            </a:solidFill>
            <a:miter lim="800000"/>
            <a:headEnd/>
            <a:tailEnd/>
          </a:ln>
        </p:spPr>
        <p:txBody>
          <a:bodyPr wrap="none" anchor="ctr"/>
          <a:lstStyle/>
          <a:p>
            <a:pPr>
              <a:defRPr/>
            </a:pPr>
            <a:endParaRPr lang="en-GB">
              <a:latin typeface="Arial" charset="0"/>
            </a:endParaRPr>
          </a:p>
        </p:txBody>
      </p:sp>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5" name="Rectangle 12"/>
          <p:cNvSpPr>
            <a:spLocks noGrp="1" noChangeArrowheads="1"/>
          </p:cNvSpPr>
          <p:nvPr>
            <p:ph type="dt" sz="half" idx="10"/>
          </p:nvPr>
        </p:nvSpPr>
        <p:spPr/>
        <p:txBody>
          <a:bodyPr/>
          <a:lstStyle>
            <a:lvl1pPr>
              <a:defRPr/>
            </a:lvl1pPr>
          </a:lstStyle>
          <a:p>
            <a:pPr>
              <a:defRPr/>
            </a:pPr>
            <a:endParaRPr lang="tr-TR"/>
          </a:p>
        </p:txBody>
      </p:sp>
      <p:sp>
        <p:nvSpPr>
          <p:cNvPr id="6" name="Rectangle 13"/>
          <p:cNvSpPr>
            <a:spLocks noGrp="1" noChangeArrowheads="1"/>
          </p:cNvSpPr>
          <p:nvPr>
            <p:ph type="ftr" sz="quarter" idx="11"/>
          </p:nvPr>
        </p:nvSpPr>
        <p:spPr/>
        <p:txBody>
          <a:bodyPr/>
          <a:lstStyle>
            <a:lvl1pPr>
              <a:defRPr/>
            </a:lvl1pPr>
          </a:lstStyle>
          <a:p>
            <a:pPr>
              <a:defRPr/>
            </a:pPr>
            <a:endParaRPr lang="tr-TR"/>
          </a:p>
        </p:txBody>
      </p:sp>
      <p:sp>
        <p:nvSpPr>
          <p:cNvPr id="7" name="Rectangle 14"/>
          <p:cNvSpPr>
            <a:spLocks noGrp="1" noChangeArrowheads="1"/>
          </p:cNvSpPr>
          <p:nvPr>
            <p:ph type="sldNum" sz="quarter" idx="12"/>
          </p:nvPr>
        </p:nvSpPr>
        <p:spPr/>
        <p:txBody>
          <a:bodyPr/>
          <a:lstStyle>
            <a:lvl1pPr>
              <a:defRPr/>
            </a:lvl1pPr>
          </a:lstStyle>
          <a:p>
            <a:pPr>
              <a:defRPr/>
            </a:pPr>
            <a:fld id="{1D2A0B1B-CC7C-40EE-8228-1A3F0B50EA9F}"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3E5B8AA-08C9-45A1-9844-8909138150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710D700-5C85-464D-8397-1E5EDFC78A3D}"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a:xfrm>
            <a:off x="943911" y="260648"/>
            <a:ext cx="8229600" cy="1143000"/>
          </a:xfrm>
        </p:spPr>
        <p:txBody>
          <a:bodyPr/>
          <a:lstStyle>
            <a:lvl1pPr>
              <a:defRPr>
                <a:solidFill>
                  <a:srgbClr val="C00000"/>
                </a:solidFill>
              </a:defRPr>
            </a:lvl1p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8C107D97-B707-46D1-840F-23A7AF7FF21C}" type="slidenum">
              <a:rPr lang="tr-TR" smtClean="0"/>
              <a:pPr>
                <a:defRPr/>
              </a:pPr>
              <a:t>‹#›</a:t>
            </a:fld>
            <a:endParaRPr lang="tr-TR"/>
          </a:p>
        </p:txBody>
      </p:sp>
    </p:spTree>
    <p:extLst>
      <p:ext uri="{BB962C8B-B14F-4D97-AF65-F5344CB8AC3E}">
        <p14:creationId xmlns="" xmlns:p14="http://schemas.microsoft.com/office/powerpoint/2010/main" val="40042381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3_Başlık ve İçerik">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cstate="print"/>
          <a:srcRect/>
          <a:stretch>
            <a:fillRect/>
          </a:stretch>
        </p:blipFill>
        <p:spPr bwMode="auto">
          <a:xfrm>
            <a:off x="0" y="6381750"/>
            <a:ext cx="9144000" cy="71438"/>
          </a:xfrm>
          <a:prstGeom prst="rect">
            <a:avLst/>
          </a:prstGeom>
          <a:noFill/>
          <a:ln w="9525">
            <a:noFill/>
            <a:miter lim="800000"/>
            <a:headEnd/>
            <a:tailEnd/>
          </a:ln>
        </p:spPr>
      </p:pic>
      <p:pic>
        <p:nvPicPr>
          <p:cNvPr id="4" name="Picture 9"/>
          <p:cNvPicPr>
            <a:picLocks noChangeAspect="1" noChangeArrowheads="1"/>
          </p:cNvPicPr>
          <p:nvPr userDrawn="1"/>
        </p:nvPicPr>
        <p:blipFill>
          <a:blip r:embed="rId2" cstate="print"/>
          <a:srcRect/>
          <a:stretch>
            <a:fillRect/>
          </a:stretch>
        </p:blipFill>
        <p:spPr bwMode="auto">
          <a:xfrm>
            <a:off x="0" y="1196975"/>
            <a:ext cx="9144000" cy="7143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F1347BC-F57A-4D5C-92E0-D6275F038200}"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3DD7809-3F2D-4289-8396-D11AEA53E482}"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506C08D-9B05-4E33-BDC2-4C16D2665A3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93232E22-91EB-4B8B-9F93-3D8099CB024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CC25C2EB-8B73-41E3-A503-7348396BFFE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0D3B797-F78B-48C3-8DD7-F97E9F7AF3A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BD19F2F-B1F0-4CBB-AA01-311B7B116D6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0E2DBD3-236A-491C-A60B-DA4ABE987A0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DE9CA20-7119-4698-8FCF-F992E36FDD96}" type="slidenum">
              <a:rPr lang="tr-TR"/>
              <a:pPr>
                <a:defRPr/>
              </a:pPr>
              <a:t>‹#›</a:t>
            </a:fld>
            <a:endParaRPr lang="tr-TR"/>
          </a:p>
        </p:txBody>
      </p:sp>
      <p:pic>
        <p:nvPicPr>
          <p:cNvPr id="3080" name="Picture 8"/>
          <p:cNvPicPr>
            <a:picLocks noChangeAspect="1" noChangeArrowheads="1"/>
          </p:cNvPicPr>
          <p:nvPr/>
        </p:nvPicPr>
        <p:blipFill>
          <a:blip r:embed="rId15" cstate="print"/>
          <a:srcRect/>
          <a:stretch>
            <a:fillRect/>
          </a:stretch>
        </p:blipFill>
        <p:spPr bwMode="auto">
          <a:xfrm>
            <a:off x="0" y="6381750"/>
            <a:ext cx="9144000" cy="71438"/>
          </a:xfrm>
          <a:prstGeom prst="rect">
            <a:avLst/>
          </a:prstGeom>
          <a:noFill/>
          <a:ln w="9525">
            <a:noFill/>
            <a:miter lim="800000"/>
            <a:headEnd/>
            <a:tailEnd/>
          </a:ln>
        </p:spPr>
      </p:pic>
      <p:pic>
        <p:nvPicPr>
          <p:cNvPr id="3081" name="Picture 9"/>
          <p:cNvPicPr>
            <a:picLocks noChangeAspect="1" noChangeArrowheads="1"/>
          </p:cNvPicPr>
          <p:nvPr/>
        </p:nvPicPr>
        <p:blipFill>
          <a:blip r:embed="rId15" cstate="print"/>
          <a:srcRect/>
          <a:stretch>
            <a:fillRect/>
          </a:stretch>
        </p:blipFill>
        <p:spPr bwMode="auto">
          <a:xfrm>
            <a:off x="0" y="1196975"/>
            <a:ext cx="9144000" cy="71438"/>
          </a:xfrm>
          <a:prstGeom prst="rect">
            <a:avLst/>
          </a:prstGeom>
          <a:noFill/>
          <a:ln w="9525">
            <a:noFill/>
            <a:miter lim="800000"/>
            <a:headEnd/>
            <a:tailEnd/>
          </a:ln>
        </p:spPr>
      </p:pic>
      <p:pic>
        <p:nvPicPr>
          <p:cNvPr id="3082" name="Picture 12" descr="yildizlar"/>
          <p:cNvPicPr>
            <a:picLocks noChangeAspect="1" noChangeArrowheads="1"/>
          </p:cNvPicPr>
          <p:nvPr/>
        </p:nvPicPr>
        <p:blipFill>
          <a:blip r:embed="rId16" cstate="print">
            <a:lum contrast="10000"/>
          </a:blip>
          <a:srcRect/>
          <a:stretch>
            <a:fillRect/>
          </a:stretch>
        </p:blipFill>
        <p:spPr bwMode="auto">
          <a:xfrm>
            <a:off x="2373313" y="1341438"/>
            <a:ext cx="6770687" cy="4995862"/>
          </a:xfrm>
          <a:prstGeom prst="rect">
            <a:avLst/>
          </a:prstGeom>
          <a:noFill/>
          <a:ln w="9525">
            <a:noFill/>
            <a:miter lim="800000"/>
            <a:headEnd/>
            <a:tailEnd/>
          </a:ln>
        </p:spPr>
      </p:pic>
      <p:sp>
        <p:nvSpPr>
          <p:cNvPr id="2059"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pPr>
              <a:defRPr/>
            </a:pPr>
            <a:endParaRPr lang="en-GB">
              <a:latin typeface="Arial" charset="0"/>
            </a:endParaRPr>
          </a:p>
        </p:txBody>
      </p:sp>
      <p:pic>
        <p:nvPicPr>
          <p:cNvPr id="12" name="11 Resim" descr="Yeni Resim.JPG"/>
          <p:cNvPicPr>
            <a:picLocks noChangeAspect="1"/>
          </p:cNvPicPr>
          <p:nvPr/>
        </p:nvPicPr>
        <p:blipFill>
          <a:blip r:embed="rId17" cstate="print"/>
          <a:stretch>
            <a:fillRect/>
          </a:stretch>
        </p:blipFill>
        <p:spPr>
          <a:xfrm>
            <a:off x="0" y="0"/>
            <a:ext cx="1259632" cy="1196752"/>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7" r:id="rId12"/>
    <p:sldLayoutId id="214748413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7.gif"/><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8.png"/><Relationship Id="rId10" Type="http://schemas.microsoft.com/office/2007/relationships/diagramDrawing" Target="../diagrams/drawing3.xml"/><Relationship Id="rId4" Type="http://schemas.openxmlformats.org/officeDocument/2006/relationships/image" Target="../media/image2.jpeg"/><Relationship Id="rId9" Type="http://schemas.openxmlformats.org/officeDocument/2006/relationships/diagramColors" Target="../diagrams/colors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5363"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5364"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BD8C29A8-86A7-4157-A65C-B5AE0E83556C}" type="slidenum">
              <a:rPr lang="tr-TR" sz="1200" b="1">
                <a:solidFill>
                  <a:schemeClr val="accent2"/>
                </a:solidFill>
                <a:latin typeface="Georgia" pitchFamily="18" charset="0"/>
              </a:rPr>
              <a:pPr algn="ctr"/>
              <a:t>1</a:t>
            </a:fld>
            <a:endParaRPr lang="tr-TR" sz="1200" b="1">
              <a:solidFill>
                <a:schemeClr val="accent2"/>
              </a:solidFill>
              <a:latin typeface="Georgia" pitchFamily="18" charset="0"/>
            </a:endParaRPr>
          </a:p>
        </p:txBody>
      </p:sp>
      <p:pic>
        <p:nvPicPr>
          <p:cNvPr id="15365" name="Picture 12" descr="yildizlar"/>
          <p:cNvPicPr>
            <a:picLocks noChangeAspect="1" noChangeArrowheads="1"/>
          </p:cNvPicPr>
          <p:nvPr/>
        </p:nvPicPr>
        <p:blipFill>
          <a:blip r:embed="rId4" cstate="print">
            <a:lum contrast="10000"/>
          </a:blip>
          <a:srcRect/>
          <a:stretch>
            <a:fillRect/>
          </a:stretch>
        </p:blipFill>
        <p:spPr bwMode="auto">
          <a:xfrm>
            <a:off x="827584" y="1340768"/>
            <a:ext cx="6770687" cy="4995862"/>
          </a:xfrm>
          <a:prstGeom prst="rect">
            <a:avLst/>
          </a:prstGeom>
          <a:noFill/>
          <a:ln w="9525">
            <a:noFill/>
            <a:miter lim="800000"/>
            <a:headEnd/>
            <a:tailEnd/>
          </a:ln>
        </p:spPr>
      </p:pic>
      <p:sp>
        <p:nvSpPr>
          <p:cNvPr id="15366"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15367"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1476375" y="-3577"/>
            <a:ext cx="6929437" cy="1200329"/>
          </a:xfrm>
          <a:prstGeom prst="rect">
            <a:avLst/>
          </a:prstGeom>
          <a:noFill/>
        </p:spPr>
        <p:txBody>
          <a:bodyPr>
            <a:spAutoFit/>
          </a:bodyPr>
          <a:lstStyle/>
          <a:p>
            <a:pPr algn="ctr">
              <a:defRPr/>
            </a:pPr>
            <a:r>
              <a:rPr lang="tr-TR" sz="3600" b="1" dirty="0" smtClean="0">
                <a:solidFill>
                  <a:srgbClr val="002060"/>
                </a:solidFill>
                <a:effectLst>
                  <a:outerShdw blurRad="38100" dist="38100" dir="2700000" algn="tl">
                    <a:srgbClr val="000000">
                      <a:alpha val="43137"/>
                    </a:srgbClr>
                  </a:outerShdw>
                </a:effectLst>
                <a:cs typeface="Tahoma" pitchFamily="34" charset="0"/>
              </a:rPr>
              <a:t>T.C.     </a:t>
            </a:r>
          </a:p>
          <a:p>
            <a:pPr algn="ctr">
              <a:defRPr/>
            </a:pPr>
            <a:r>
              <a:rPr lang="tr-TR" sz="3600" b="1" dirty="0" smtClean="0">
                <a:solidFill>
                  <a:srgbClr val="002060"/>
                </a:solidFill>
                <a:effectLst>
                  <a:outerShdw blurRad="38100" dist="38100" dir="2700000" algn="tl">
                    <a:srgbClr val="000000">
                      <a:alpha val="43137"/>
                    </a:srgbClr>
                  </a:outerShdw>
                </a:effectLst>
                <a:cs typeface="Tahoma" pitchFamily="34" charset="0"/>
              </a:rPr>
              <a:t> Avrupa Birliği Bakanlığı</a:t>
            </a:r>
            <a:endParaRPr lang="tr-TR" sz="3600" b="1" dirty="0">
              <a:solidFill>
                <a:srgbClr val="002060"/>
              </a:solidFill>
              <a:effectLst>
                <a:outerShdw blurRad="38100" dist="38100" dir="2700000" algn="tl">
                  <a:srgbClr val="000000">
                    <a:alpha val="43137"/>
                  </a:srgbClr>
                </a:outerShdw>
              </a:effectLst>
              <a:cs typeface="Tahoma" pitchFamily="34" charset="0"/>
            </a:endParaRPr>
          </a:p>
        </p:txBody>
      </p:sp>
      <p:sp>
        <p:nvSpPr>
          <p:cNvPr id="10" name="9 Metin kutusu"/>
          <p:cNvSpPr txBox="1"/>
          <p:nvPr/>
        </p:nvSpPr>
        <p:spPr>
          <a:xfrm>
            <a:off x="683568" y="1628800"/>
            <a:ext cx="7920880" cy="4373505"/>
          </a:xfrm>
          <a:prstGeom prst="rect">
            <a:avLst/>
          </a:prstGeom>
          <a:noFill/>
        </p:spPr>
        <p:txBody>
          <a:bodyPr wrap="square">
            <a:spAutoFit/>
          </a:bodyPr>
          <a:lstStyle/>
          <a:p>
            <a:pPr algn="ctr">
              <a:lnSpc>
                <a:spcPct val="130000"/>
              </a:lnSpc>
              <a:defRPr/>
            </a:pPr>
            <a:r>
              <a:rPr lang="tr-TR" sz="4000" b="1" dirty="0" smtClean="0">
                <a:solidFill>
                  <a:srgbClr val="002060"/>
                </a:solidFill>
                <a:effectLst>
                  <a:outerShdw blurRad="38100" dist="38100" dir="2700000" algn="tl">
                    <a:srgbClr val="000000">
                      <a:alpha val="43137"/>
                    </a:srgbClr>
                  </a:outerShdw>
                </a:effectLst>
                <a:cs typeface="Tahoma" pitchFamily="34" charset="0"/>
              </a:rPr>
              <a:t>Avrupa Birliği ile </a:t>
            </a:r>
          </a:p>
          <a:p>
            <a:pPr algn="ctr">
              <a:lnSpc>
                <a:spcPct val="130000"/>
              </a:lnSpc>
              <a:defRPr/>
            </a:pPr>
            <a:r>
              <a:rPr lang="tr-TR" sz="4000" b="1" dirty="0" smtClean="0">
                <a:solidFill>
                  <a:srgbClr val="002060"/>
                </a:solidFill>
                <a:effectLst>
                  <a:outerShdw blurRad="38100" dist="38100" dir="2700000" algn="tl">
                    <a:srgbClr val="000000">
                      <a:alpha val="43137"/>
                    </a:srgbClr>
                  </a:outerShdw>
                </a:effectLst>
                <a:cs typeface="Tahoma" pitchFamily="34" charset="0"/>
              </a:rPr>
              <a:t>Müzakere Sürecimizde </a:t>
            </a:r>
            <a:endParaRPr lang="tr-TR" sz="1600" b="1" dirty="0" smtClean="0">
              <a:solidFill>
                <a:srgbClr val="002060"/>
              </a:solidFill>
              <a:effectLst>
                <a:outerShdw blurRad="38100" dist="38100" dir="2700000" algn="tl">
                  <a:srgbClr val="000000">
                    <a:alpha val="43137"/>
                  </a:srgbClr>
                </a:outerShdw>
              </a:effectLst>
              <a:cs typeface="Tahoma" pitchFamily="34" charset="0"/>
            </a:endParaRPr>
          </a:p>
          <a:p>
            <a:pPr algn="ctr">
              <a:lnSpc>
                <a:spcPct val="130000"/>
              </a:lnSpc>
              <a:defRPr/>
            </a:pPr>
            <a:r>
              <a:rPr lang="tr-TR" sz="4000" b="1" dirty="0" smtClean="0">
                <a:solidFill>
                  <a:srgbClr val="002060"/>
                </a:solidFill>
                <a:effectLst>
                  <a:outerShdw blurRad="38100" dist="38100" dir="2700000" algn="tl">
                    <a:srgbClr val="000000">
                      <a:alpha val="43137"/>
                    </a:srgbClr>
                  </a:outerShdw>
                </a:effectLst>
                <a:cs typeface="Tahoma" pitchFamily="34" charset="0"/>
              </a:rPr>
              <a:t>Fasıl 26: Eğitim ve Kültür</a:t>
            </a:r>
            <a:endParaRPr lang="tr-TR" b="1" dirty="0" smtClean="0">
              <a:solidFill>
                <a:srgbClr val="270F6B"/>
              </a:solidFill>
              <a:effectLst>
                <a:outerShdw blurRad="38100" dist="38100" dir="2700000" algn="tl">
                  <a:srgbClr val="000000">
                    <a:alpha val="43137"/>
                  </a:srgbClr>
                </a:outerShdw>
              </a:effectLst>
              <a:latin typeface="+mj-lt"/>
              <a:cs typeface="Microsoft Sans Serif" pitchFamily="34" charset="0"/>
            </a:endParaRPr>
          </a:p>
          <a:p>
            <a:pPr algn="ctr">
              <a:lnSpc>
                <a:spcPct val="130000"/>
              </a:lnSpc>
              <a:defRPr/>
            </a:pPr>
            <a:endParaRPr lang="tr-TR" b="1" dirty="0" smtClean="0">
              <a:solidFill>
                <a:srgbClr val="270F6B"/>
              </a:solidFill>
              <a:effectLst>
                <a:outerShdw blurRad="38100" dist="38100" dir="2700000" algn="tl">
                  <a:srgbClr val="000000">
                    <a:alpha val="43137"/>
                  </a:srgbClr>
                </a:outerShdw>
              </a:effectLst>
              <a:latin typeface="+mj-lt"/>
              <a:cs typeface="Microsoft Sans Serif" pitchFamily="34" charset="0"/>
            </a:endParaRPr>
          </a:p>
          <a:p>
            <a:pPr algn="ctr">
              <a:lnSpc>
                <a:spcPct val="130000"/>
              </a:lnSpc>
              <a:defRPr/>
            </a:pPr>
            <a:endParaRPr lang="tr-TR" b="1" dirty="0" smtClean="0">
              <a:solidFill>
                <a:srgbClr val="270F6B"/>
              </a:solidFill>
              <a:effectLst>
                <a:outerShdw blurRad="38100" dist="38100" dir="2700000" algn="tl">
                  <a:srgbClr val="000000">
                    <a:alpha val="43137"/>
                  </a:srgbClr>
                </a:outerShdw>
              </a:effectLst>
              <a:latin typeface="+mj-lt"/>
              <a:cs typeface="Microsoft Sans Serif" pitchFamily="34" charset="0"/>
            </a:endParaRPr>
          </a:p>
          <a:p>
            <a:pPr algn="ctr">
              <a:lnSpc>
                <a:spcPct val="130000"/>
              </a:lnSpc>
              <a:defRPr/>
            </a:pPr>
            <a:r>
              <a:rPr lang="tr-TR" sz="2000" b="1" dirty="0" smtClean="0">
                <a:solidFill>
                  <a:srgbClr val="6C121F"/>
                </a:solidFill>
                <a:effectLst>
                  <a:outerShdw blurRad="38100" dist="38100" dir="2700000" algn="tl">
                    <a:srgbClr val="C0C0C0"/>
                  </a:outerShdw>
                </a:effectLst>
                <a:latin typeface="+mj-lt"/>
                <a:cs typeface="Microsoft Sans Serif" pitchFamily="34" charset="0"/>
              </a:rPr>
              <a:t>Türkiye ve AB Ortak Değerleri ve Eğitim Sistemine Yansımaları Uluslararası Konferansı</a:t>
            </a:r>
          </a:p>
          <a:p>
            <a:pPr algn="ctr">
              <a:lnSpc>
                <a:spcPct val="130000"/>
              </a:lnSpc>
              <a:defRPr/>
            </a:pPr>
            <a:endParaRPr lang="tr-TR" b="1" dirty="0">
              <a:solidFill>
                <a:srgbClr val="270F6B"/>
              </a:solidFill>
              <a:effectLst>
                <a:outerShdw blurRad="38100" dist="38100" dir="2700000" algn="tl">
                  <a:srgbClr val="000000">
                    <a:alpha val="43137"/>
                  </a:srgbClr>
                </a:outerShdw>
              </a:effectLst>
              <a:latin typeface="+mj-lt"/>
              <a:cs typeface="Microsoft Sans Serif" pitchFamily="34" charset="0"/>
            </a:endParaRPr>
          </a:p>
        </p:txBody>
      </p:sp>
      <p:sp>
        <p:nvSpPr>
          <p:cNvPr id="11" name="10 Metin kutusu"/>
          <p:cNvSpPr txBox="1"/>
          <p:nvPr/>
        </p:nvSpPr>
        <p:spPr>
          <a:xfrm>
            <a:off x="2771800" y="5733256"/>
            <a:ext cx="3528392" cy="461665"/>
          </a:xfrm>
          <a:prstGeom prst="rect">
            <a:avLst/>
          </a:prstGeom>
          <a:noFill/>
        </p:spPr>
        <p:txBody>
          <a:bodyPr wrap="square">
            <a:spAutoFit/>
          </a:bodyPr>
          <a:lstStyle/>
          <a:p>
            <a:pPr algn="ctr">
              <a:defRPr/>
            </a:pPr>
            <a:r>
              <a:rPr lang="tr-TR" sz="2400" b="1" dirty="0" smtClean="0">
                <a:solidFill>
                  <a:srgbClr val="6C121F"/>
                </a:solidFill>
                <a:effectLst>
                  <a:outerShdw blurRad="38100" dist="38100" dir="2700000" algn="tl">
                    <a:srgbClr val="C0C0C0"/>
                  </a:outerShdw>
                </a:effectLst>
                <a:latin typeface="+mj-lt"/>
                <a:cs typeface="Microsoft Sans Serif" pitchFamily="34" charset="0"/>
              </a:rPr>
              <a:t>16 Aralık 2015, Ankara</a:t>
            </a:r>
            <a:endParaRPr lang="tr-TR" sz="2400" b="1" dirty="0">
              <a:solidFill>
                <a:srgbClr val="6C121F"/>
              </a:solidFill>
              <a:effectLst>
                <a:outerShdw blurRad="38100" dist="38100" dir="2700000" algn="tl">
                  <a:srgbClr val="C0C0C0"/>
                </a:outerShdw>
              </a:effectLst>
              <a:latin typeface="+mj-lt"/>
              <a:cs typeface="Microsoft Sans Serif" pitchFamily="34" charset="0"/>
            </a:endParaRPr>
          </a:p>
        </p:txBody>
      </p:sp>
      <p:sp>
        <p:nvSpPr>
          <p:cNvPr id="12" name="11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pic>
        <p:nvPicPr>
          <p:cNvPr id="13"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23556"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23557"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23BA9BE1-46E2-436A-BA81-37A0EF5B974A}" type="slidenum">
              <a:rPr lang="tr-TR" sz="1200" b="1">
                <a:solidFill>
                  <a:schemeClr val="accent2"/>
                </a:solidFill>
                <a:latin typeface="Georgia" pitchFamily="18" charset="0"/>
              </a:rPr>
              <a:pPr algn="ctr"/>
              <a:t>10</a:t>
            </a:fld>
            <a:endParaRPr lang="tr-TR" sz="1200" b="1">
              <a:solidFill>
                <a:schemeClr val="accent2"/>
              </a:solidFill>
              <a:latin typeface="Georgia" pitchFamily="18" charset="0"/>
            </a:endParaRPr>
          </a:p>
        </p:txBody>
      </p:sp>
      <p:pic>
        <p:nvPicPr>
          <p:cNvPr id="23558" name="Picture 12" descr="yildizlar"/>
          <p:cNvPicPr>
            <a:picLocks noChangeAspect="1" noChangeArrowheads="1"/>
          </p:cNvPicPr>
          <p:nvPr/>
        </p:nvPicPr>
        <p:blipFill>
          <a:blip r:embed="rId4" cstate="print">
            <a:lum contrast="10000"/>
          </a:blip>
          <a:srcRect/>
          <a:stretch>
            <a:fillRect/>
          </a:stretch>
        </p:blipFill>
        <p:spPr bwMode="auto">
          <a:xfrm>
            <a:off x="2373313" y="1268413"/>
            <a:ext cx="6770687" cy="4995862"/>
          </a:xfrm>
          <a:prstGeom prst="rect">
            <a:avLst/>
          </a:prstGeom>
          <a:noFill/>
          <a:ln w="9525">
            <a:noFill/>
            <a:miter lim="800000"/>
            <a:headEnd/>
            <a:tailEnd/>
          </a:ln>
        </p:spPr>
      </p:pic>
      <p:sp>
        <p:nvSpPr>
          <p:cNvPr id="23559"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23560"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1547665" y="6550025"/>
            <a:ext cx="5184924" cy="307777"/>
          </a:xfrm>
          <a:prstGeom prst="rect">
            <a:avLst/>
          </a:prstGeom>
          <a:noFill/>
        </p:spPr>
        <p:txBody>
          <a:bodyPr wrap="square">
            <a:spAutoFit/>
          </a:bodyPr>
          <a:lstStyle/>
          <a:p>
            <a:pPr>
              <a:defRPr/>
            </a:pPr>
            <a:r>
              <a:rPr lang="tr-TR" sz="1400" b="1" dirty="0">
                <a:solidFill>
                  <a:srgbClr val="002A7E"/>
                </a:solidFill>
                <a:effectLst>
                  <a:outerShdw blurRad="38100" dist="38100" dir="2700000" algn="tl">
                    <a:srgbClr val="000000">
                      <a:alpha val="43137"/>
                    </a:srgbClr>
                  </a:outerShdw>
                </a:effectLst>
                <a:latin typeface="Arial Black" pitchFamily="34" charset="0"/>
                <a:cs typeface="Tahoma" pitchFamily="34" charset="0"/>
              </a:rPr>
              <a:t>Sosyal, Bölgesel ve Yenilikçi Politikalar Başkanlığı</a:t>
            </a:r>
          </a:p>
        </p:txBody>
      </p:sp>
      <p:sp>
        <p:nvSpPr>
          <p:cNvPr id="12" name="11 Metin kutusu"/>
          <p:cNvSpPr txBox="1"/>
          <p:nvPr/>
        </p:nvSpPr>
        <p:spPr>
          <a:xfrm>
            <a:off x="1928813" y="357188"/>
            <a:ext cx="6099175" cy="492125"/>
          </a:xfrm>
          <a:prstGeom prst="rect">
            <a:avLst/>
          </a:prstGeom>
          <a:noFill/>
        </p:spPr>
        <p:txBody>
          <a:bodyPr>
            <a:spAutoFit/>
          </a:bodyPr>
          <a:lstStyle/>
          <a:p>
            <a:pPr algn="ctr">
              <a:defRPr/>
            </a:pPr>
            <a:r>
              <a:rPr lang="tr-TR" sz="2600" b="1" dirty="0" smtClean="0">
                <a:solidFill>
                  <a:srgbClr val="6C121F"/>
                </a:solidFill>
                <a:effectLst>
                  <a:outerShdw blurRad="38100" dist="38100" dir="2700000" algn="tl">
                    <a:srgbClr val="000000">
                      <a:alpha val="43137"/>
                    </a:srgbClr>
                  </a:outerShdw>
                </a:effectLst>
                <a:latin typeface="Arial Black" panose="020B0A04020102020204" pitchFamily="34" charset="0"/>
                <a:cs typeface="Tahoma" pitchFamily="34" charset="0"/>
              </a:rPr>
              <a:t>FASIL 26: EĞİTİM VE KÜLTÜR</a:t>
            </a:r>
            <a:endParaRPr lang="tr-TR" sz="2600" b="1" dirty="0">
              <a:solidFill>
                <a:srgbClr val="6C121F"/>
              </a:solidFill>
              <a:effectLst>
                <a:outerShdw blurRad="38100" dist="38100" dir="2700000" algn="tl">
                  <a:srgbClr val="000000">
                    <a:alpha val="43137"/>
                  </a:srgbClr>
                </a:outerShdw>
              </a:effectLst>
              <a:latin typeface="Arial Black" panose="020B0A04020102020204" pitchFamily="34" charset="0"/>
              <a:cs typeface="Tahoma" pitchFamily="34" charset="0"/>
            </a:endParaRPr>
          </a:p>
        </p:txBody>
      </p:sp>
      <p:sp>
        <p:nvSpPr>
          <p:cNvPr id="11" name="10 Dikdörtgen"/>
          <p:cNvSpPr/>
          <p:nvPr/>
        </p:nvSpPr>
        <p:spPr>
          <a:xfrm>
            <a:off x="1042988" y="1773238"/>
            <a:ext cx="7345362" cy="338137"/>
          </a:xfrm>
          <a:prstGeom prst="rect">
            <a:avLst/>
          </a:prstGeom>
        </p:spPr>
        <p:txBody>
          <a:bodyPr>
            <a:spAutoFit/>
          </a:bodyPr>
          <a:lstStyle/>
          <a:p>
            <a:pPr marL="381000" indent="-190500">
              <a:tabLst>
                <a:tab pos="87313" algn="l"/>
              </a:tabLst>
              <a:defRPr/>
            </a:pPr>
            <a:r>
              <a:rPr lang="tr-TR" sz="1600" dirty="0">
                <a:latin typeface="+mn-lt"/>
              </a:rPr>
              <a:t> </a:t>
            </a:r>
          </a:p>
        </p:txBody>
      </p:sp>
      <p:sp>
        <p:nvSpPr>
          <p:cNvPr id="23564" name="12 Dikdörtgen"/>
          <p:cNvSpPr>
            <a:spLocks noChangeArrowheads="1"/>
          </p:cNvSpPr>
          <p:nvPr/>
        </p:nvSpPr>
        <p:spPr bwMode="auto">
          <a:xfrm>
            <a:off x="0" y="1268761"/>
            <a:ext cx="8892480" cy="4739759"/>
          </a:xfrm>
          <a:prstGeom prst="rect">
            <a:avLst/>
          </a:prstGeom>
          <a:noFill/>
          <a:ln w="9525">
            <a:noFill/>
            <a:miter lim="800000"/>
            <a:headEnd/>
            <a:tailEnd/>
          </a:ln>
        </p:spPr>
        <p:txBody>
          <a:bodyPr wrap="square">
            <a:spAutoFit/>
          </a:bodyPr>
          <a:lstStyle/>
          <a:p>
            <a:pPr marL="571500" lvl="1" indent="-95250">
              <a:spcAft>
                <a:spcPts val="600"/>
              </a:spcAft>
              <a:tabLst>
                <a:tab pos="571500" algn="l"/>
              </a:tabLst>
              <a:defRPr/>
            </a:pPr>
            <a:endParaRPr lang="tr-TR" sz="1400" u="sng" dirty="0" smtClean="0">
              <a:solidFill>
                <a:srgbClr val="002060"/>
              </a:solidFill>
              <a:latin typeface="Arial Black" pitchFamily="34" charset="0"/>
            </a:endParaRPr>
          </a:p>
          <a:p>
            <a:pPr marL="819150" lvl="1" indent="-342900" algn="just">
              <a:spcAft>
                <a:spcPts val="600"/>
              </a:spcAft>
              <a:buFont typeface="Wingdings" panose="05000000000000000000" pitchFamily="2" charset="2"/>
              <a:buChar char="Ø"/>
              <a:tabLst>
                <a:tab pos="571500" algn="l"/>
              </a:tabLst>
              <a:defRPr/>
            </a:pPr>
            <a:endParaRPr lang="tr-TR" sz="2000" dirty="0" smtClean="0">
              <a:solidFill>
                <a:srgbClr val="002060"/>
              </a:solidFill>
              <a:latin typeface="Arial Black" pitchFamily="34" charset="0"/>
            </a:endParaRPr>
          </a:p>
          <a:p>
            <a:pPr marL="819150" lvl="1" indent="-342900" algn="just">
              <a:spcAft>
                <a:spcPts val="600"/>
              </a:spcAft>
              <a:buFont typeface="Wingdings" panose="05000000000000000000" pitchFamily="2" charset="2"/>
              <a:buChar char="Ø"/>
              <a:tabLst>
                <a:tab pos="571500" algn="l"/>
              </a:tabLst>
              <a:defRPr/>
            </a:pPr>
            <a:endParaRPr lang="tr-TR" sz="2000" dirty="0">
              <a:solidFill>
                <a:srgbClr val="002060"/>
              </a:solidFill>
              <a:latin typeface="Arial Black" pitchFamily="34" charset="0"/>
            </a:endParaRPr>
          </a:p>
          <a:p>
            <a:pPr marL="819150" lvl="1" indent="-342900" algn="just">
              <a:spcAft>
                <a:spcPts val="600"/>
              </a:spcAft>
              <a:buFont typeface="Wingdings" panose="05000000000000000000" pitchFamily="2" charset="2"/>
              <a:buChar char="Ø"/>
              <a:tabLst>
                <a:tab pos="571500" algn="l"/>
              </a:tabLst>
              <a:defRPr/>
            </a:pPr>
            <a:r>
              <a:rPr lang="tr-TR" sz="2000" dirty="0" smtClean="0">
                <a:solidFill>
                  <a:srgbClr val="6C121F"/>
                </a:solidFill>
                <a:latin typeface="Arial Black" pitchFamily="34" charset="0"/>
              </a:rPr>
              <a:t>Türkiye, eğitim, gençlik, spor </a:t>
            </a:r>
            <a:r>
              <a:rPr lang="tr-TR" sz="2000" dirty="0" smtClean="0">
                <a:solidFill>
                  <a:srgbClr val="002A7E"/>
                </a:solidFill>
                <a:latin typeface="Arial Black" pitchFamily="34" charset="0"/>
              </a:rPr>
              <a:t>ve </a:t>
            </a:r>
            <a:r>
              <a:rPr lang="tr-TR" sz="2000" dirty="0" smtClean="0">
                <a:solidFill>
                  <a:srgbClr val="6C121F"/>
                </a:solidFill>
                <a:latin typeface="Arial Black" pitchFamily="34" charset="0"/>
              </a:rPr>
              <a:t>kültür </a:t>
            </a:r>
            <a:r>
              <a:rPr lang="tr-TR" sz="2000" dirty="0" smtClean="0">
                <a:solidFill>
                  <a:srgbClr val="002A7E"/>
                </a:solidFill>
                <a:latin typeface="Arial Black" pitchFamily="34" charset="0"/>
              </a:rPr>
              <a:t>alanlarında Birlik politikalarının öncelik ve hedeflerini paylaşmakta bu alanda gerçekleştirilen çalışmalara AB düzeyinde katılım sağlamaktadır.</a:t>
            </a:r>
          </a:p>
          <a:p>
            <a:pPr marL="819150" lvl="1" indent="-342900" algn="just">
              <a:spcAft>
                <a:spcPts val="600"/>
              </a:spcAft>
              <a:buFont typeface="Wingdings" panose="05000000000000000000" pitchFamily="2" charset="2"/>
              <a:buChar char="Ø"/>
              <a:tabLst>
                <a:tab pos="571500" algn="l"/>
              </a:tabLst>
              <a:defRPr/>
            </a:pPr>
            <a:endParaRPr lang="tr-TR" sz="2000" dirty="0">
              <a:latin typeface="Arial Black" pitchFamily="34" charset="0"/>
            </a:endParaRPr>
          </a:p>
          <a:p>
            <a:pPr marL="819150" lvl="1" indent="-342900" algn="just">
              <a:spcAft>
                <a:spcPts val="600"/>
              </a:spcAft>
              <a:buFont typeface="Wingdings" panose="05000000000000000000" pitchFamily="2" charset="2"/>
              <a:buChar char="Ø"/>
              <a:tabLst>
                <a:tab pos="571500" algn="l"/>
              </a:tabLst>
              <a:defRPr/>
            </a:pPr>
            <a:r>
              <a:rPr lang="tr-TR" sz="2000" dirty="0" smtClean="0">
                <a:solidFill>
                  <a:srgbClr val="6C121F"/>
                </a:solidFill>
                <a:latin typeface="Arial Black" pitchFamily="34" charset="0"/>
              </a:rPr>
              <a:t>Avrupa 2020 </a:t>
            </a:r>
            <a:r>
              <a:rPr lang="tr-TR" sz="2000" dirty="0">
                <a:solidFill>
                  <a:srgbClr val="6C121F"/>
                </a:solidFill>
                <a:latin typeface="Arial Black" pitchFamily="34" charset="0"/>
              </a:rPr>
              <a:t>Stratejisi </a:t>
            </a:r>
            <a:r>
              <a:rPr lang="tr-TR" sz="2000" dirty="0">
                <a:solidFill>
                  <a:srgbClr val="002A7E"/>
                </a:solidFill>
                <a:latin typeface="Arial Black" pitchFamily="34" charset="0"/>
              </a:rPr>
              <a:t>ve</a:t>
            </a:r>
            <a:r>
              <a:rPr lang="tr-TR" sz="2000" dirty="0">
                <a:latin typeface="Arial Black" pitchFamily="34" charset="0"/>
              </a:rPr>
              <a:t> </a:t>
            </a:r>
            <a:r>
              <a:rPr lang="tr-TR" sz="2000" dirty="0">
                <a:solidFill>
                  <a:srgbClr val="6C121F"/>
                </a:solidFill>
                <a:latin typeface="Arial Black" pitchFamily="34" charset="0"/>
              </a:rPr>
              <a:t>Eğitim ve Öğretim 2020 </a:t>
            </a:r>
            <a:r>
              <a:rPr lang="tr-TR" sz="2000" dirty="0">
                <a:solidFill>
                  <a:srgbClr val="002A7E"/>
                </a:solidFill>
                <a:latin typeface="Arial Black" pitchFamily="34" charset="0"/>
              </a:rPr>
              <a:t>çalışma programı kapsamında AB tarafından ortaya konulan hedeflere yönelik önemli adımlar </a:t>
            </a:r>
            <a:r>
              <a:rPr lang="tr-TR" sz="2000" dirty="0" smtClean="0">
                <a:solidFill>
                  <a:srgbClr val="002A7E"/>
                </a:solidFill>
                <a:latin typeface="Arial Black" pitchFamily="34" charset="0"/>
              </a:rPr>
              <a:t>atılmaktadır.</a:t>
            </a:r>
          </a:p>
          <a:p>
            <a:pPr marL="819150" lvl="1" indent="-342900">
              <a:spcAft>
                <a:spcPts val="600"/>
              </a:spcAft>
              <a:buFont typeface="Wingdings" panose="05000000000000000000" pitchFamily="2" charset="2"/>
              <a:buChar char="q"/>
              <a:tabLst>
                <a:tab pos="571500" algn="l"/>
              </a:tabLst>
              <a:defRPr/>
            </a:pPr>
            <a:endParaRPr lang="tr-TR" sz="2000" dirty="0" smtClean="0">
              <a:solidFill>
                <a:srgbClr val="002060"/>
              </a:solidFill>
              <a:latin typeface="Arial Black" pitchFamily="34" charset="0"/>
            </a:endParaRPr>
          </a:p>
          <a:p>
            <a:pPr marL="571500" lvl="1" indent="-95250">
              <a:spcAft>
                <a:spcPts val="600"/>
              </a:spcAft>
              <a:tabLst>
                <a:tab pos="571500" algn="l"/>
              </a:tabLst>
              <a:defRPr/>
            </a:pPr>
            <a:endParaRPr lang="tr-TR" sz="1400" dirty="0">
              <a:solidFill>
                <a:srgbClr val="002060"/>
              </a:solidFill>
              <a:latin typeface="Arial Black" pitchFamily="34" charset="0"/>
            </a:endParaRPr>
          </a:p>
          <a:p>
            <a:pPr marL="571500" lvl="1" indent="-95250">
              <a:spcAft>
                <a:spcPts val="600"/>
              </a:spcAft>
              <a:tabLst>
                <a:tab pos="571500" algn="l"/>
              </a:tabLst>
              <a:defRPr/>
            </a:pPr>
            <a:endParaRPr lang="tr-TR" sz="1400" u="sng" dirty="0">
              <a:solidFill>
                <a:srgbClr val="002060"/>
              </a:solidFill>
              <a:latin typeface="Arial Black" pitchFamily="34" charset="0"/>
            </a:endParaRPr>
          </a:p>
        </p:txBody>
      </p:sp>
      <p:pic>
        <p:nvPicPr>
          <p:cNvPr id="13"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23556"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23557"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23BA9BE1-46E2-436A-BA81-37A0EF5B974A}" type="slidenum">
              <a:rPr lang="tr-TR" sz="1200" b="1">
                <a:solidFill>
                  <a:schemeClr val="accent2"/>
                </a:solidFill>
                <a:latin typeface="Georgia" pitchFamily="18" charset="0"/>
              </a:rPr>
              <a:pPr algn="ctr"/>
              <a:t>11</a:t>
            </a:fld>
            <a:endParaRPr lang="tr-TR" sz="1200" b="1">
              <a:solidFill>
                <a:schemeClr val="accent2"/>
              </a:solidFill>
              <a:latin typeface="Georgia" pitchFamily="18" charset="0"/>
            </a:endParaRPr>
          </a:p>
        </p:txBody>
      </p:sp>
      <p:pic>
        <p:nvPicPr>
          <p:cNvPr id="23558" name="Picture 12" descr="yildizlar"/>
          <p:cNvPicPr>
            <a:picLocks noChangeAspect="1" noChangeArrowheads="1"/>
          </p:cNvPicPr>
          <p:nvPr/>
        </p:nvPicPr>
        <p:blipFill>
          <a:blip r:embed="rId4" cstate="print">
            <a:lum contrast="10000"/>
          </a:blip>
          <a:srcRect/>
          <a:stretch>
            <a:fillRect/>
          </a:stretch>
        </p:blipFill>
        <p:spPr bwMode="auto">
          <a:xfrm>
            <a:off x="2373313" y="1268413"/>
            <a:ext cx="6770687" cy="4995862"/>
          </a:xfrm>
          <a:prstGeom prst="rect">
            <a:avLst/>
          </a:prstGeom>
          <a:noFill/>
          <a:ln w="9525">
            <a:noFill/>
            <a:miter lim="800000"/>
            <a:headEnd/>
            <a:tailEnd/>
          </a:ln>
        </p:spPr>
      </p:pic>
      <p:sp>
        <p:nvSpPr>
          <p:cNvPr id="23559"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23560"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928813" y="357188"/>
            <a:ext cx="6099175" cy="492125"/>
          </a:xfrm>
          <a:prstGeom prst="rect">
            <a:avLst/>
          </a:prstGeom>
          <a:noFill/>
        </p:spPr>
        <p:txBody>
          <a:bodyPr>
            <a:spAutoFit/>
          </a:bodyPr>
          <a:lstStyle/>
          <a:p>
            <a:pPr algn="ctr">
              <a:defRPr/>
            </a:pPr>
            <a:r>
              <a:rPr lang="tr-TR" sz="2600" b="1" dirty="0">
                <a:solidFill>
                  <a:srgbClr val="7E0000"/>
                </a:solidFill>
                <a:effectLst>
                  <a:outerShdw blurRad="38100" dist="38100" dir="2700000" algn="tl">
                    <a:srgbClr val="000000">
                      <a:alpha val="43137"/>
                    </a:srgbClr>
                  </a:outerShdw>
                </a:effectLst>
                <a:latin typeface="+mn-lt"/>
                <a:cs typeface="Tahoma" pitchFamily="34" charset="0"/>
              </a:rPr>
              <a:t>26. Eğitim ve Kültür</a:t>
            </a:r>
          </a:p>
        </p:txBody>
      </p:sp>
      <p:sp>
        <p:nvSpPr>
          <p:cNvPr id="11" name="10 Dikdörtgen"/>
          <p:cNvSpPr/>
          <p:nvPr/>
        </p:nvSpPr>
        <p:spPr>
          <a:xfrm>
            <a:off x="1042988" y="1773238"/>
            <a:ext cx="7345362" cy="338137"/>
          </a:xfrm>
          <a:prstGeom prst="rect">
            <a:avLst/>
          </a:prstGeom>
        </p:spPr>
        <p:txBody>
          <a:bodyPr>
            <a:spAutoFit/>
          </a:bodyPr>
          <a:lstStyle/>
          <a:p>
            <a:pPr marL="381000" indent="-190500">
              <a:tabLst>
                <a:tab pos="87313" algn="l"/>
              </a:tabLst>
              <a:defRPr/>
            </a:pPr>
            <a:r>
              <a:rPr lang="tr-TR" sz="1600" dirty="0">
                <a:latin typeface="+mn-lt"/>
              </a:rPr>
              <a:t> </a:t>
            </a:r>
          </a:p>
        </p:txBody>
      </p:sp>
      <p:sp>
        <p:nvSpPr>
          <p:cNvPr id="23564" name="12 Dikdörtgen"/>
          <p:cNvSpPr>
            <a:spLocks noChangeArrowheads="1"/>
          </p:cNvSpPr>
          <p:nvPr/>
        </p:nvSpPr>
        <p:spPr bwMode="auto">
          <a:xfrm>
            <a:off x="684213" y="1428737"/>
            <a:ext cx="7920037" cy="4570482"/>
          </a:xfrm>
          <a:prstGeom prst="rect">
            <a:avLst/>
          </a:prstGeom>
          <a:noFill/>
          <a:ln w="9525">
            <a:noFill/>
            <a:miter lim="800000"/>
            <a:headEnd/>
            <a:tailEnd/>
          </a:ln>
        </p:spPr>
        <p:txBody>
          <a:bodyPr wrap="square">
            <a:spAutoFit/>
          </a:bodyPr>
          <a:lstStyle/>
          <a:p>
            <a:pPr marL="285750" indent="-95250">
              <a:tabLst>
                <a:tab pos="571500" algn="l"/>
              </a:tabLst>
              <a:defRPr/>
            </a:pPr>
            <a:r>
              <a:rPr lang="tr-TR" sz="1600" b="1" i="1" dirty="0" smtClean="0">
                <a:solidFill>
                  <a:srgbClr val="003E6C"/>
                </a:solidFill>
              </a:rPr>
              <a:t>Bugüne kadar yapılan çalışmalar :</a:t>
            </a:r>
            <a:r>
              <a:rPr lang="tr-TR" sz="1600" u="sng" dirty="0" smtClean="0">
                <a:solidFill>
                  <a:srgbClr val="003E6C"/>
                </a:solidFill>
              </a:rPr>
              <a:t> </a:t>
            </a:r>
          </a:p>
          <a:p>
            <a:pPr marL="571500" lvl="1" indent="-95250">
              <a:spcAft>
                <a:spcPts val="600"/>
              </a:spcAft>
              <a:buFontTx/>
              <a:buChar char="•"/>
              <a:tabLst>
                <a:tab pos="571500" algn="l"/>
              </a:tabLst>
              <a:defRPr/>
            </a:pPr>
            <a:r>
              <a:rPr lang="tr-TR" sz="1600" dirty="0" smtClean="0">
                <a:solidFill>
                  <a:srgbClr val="002A7E"/>
                </a:solidFill>
                <a:latin typeface="+mj-lt"/>
              </a:rPr>
              <a:t>Göçmen işçilerin okul çağındaki çocuklarının eğitimi ile ilgili Direktife uyum amacıyla yönetmelik kabul edilmiştir (2002). </a:t>
            </a:r>
          </a:p>
          <a:p>
            <a:pPr marL="571500" lvl="1" indent="-95250">
              <a:spcAft>
                <a:spcPts val="600"/>
              </a:spcAft>
              <a:buFontTx/>
              <a:buChar char="•"/>
              <a:tabLst>
                <a:tab pos="571500" algn="l"/>
              </a:tabLst>
              <a:defRPr/>
            </a:pPr>
            <a:r>
              <a:rPr lang="tr-TR" sz="1600" dirty="0" smtClean="0">
                <a:solidFill>
                  <a:srgbClr val="002A7E"/>
                </a:solidFill>
                <a:latin typeface="+mj-lt"/>
              </a:rPr>
              <a:t>AB vatandaşı öğrencilerin eğitime erişimde Türk öğrencilerle eşit haklara sahip olması hususunda 2922 sayılı kanunda tam üyeliğe 4 yıl kala değişiklik yapılması ve değişikliğin tam üyelikle birlikte yürürlüğe girmesi öngörülmüştür.</a:t>
            </a:r>
          </a:p>
          <a:p>
            <a:pPr marL="571500" lvl="1" indent="-95250">
              <a:spcAft>
                <a:spcPts val="600"/>
              </a:spcAft>
              <a:buFontTx/>
              <a:buChar char="•"/>
              <a:tabLst>
                <a:tab pos="571500" algn="l"/>
              </a:tabLst>
              <a:defRPr/>
            </a:pPr>
            <a:r>
              <a:rPr lang="tr-TR" sz="1600" dirty="0" smtClean="0">
                <a:solidFill>
                  <a:srgbClr val="002A7E"/>
                </a:solidFill>
                <a:latin typeface="+mj-lt"/>
              </a:rPr>
              <a:t>AB’nin Eğitim, Gençlik, Spor ve Kültür alanlarındaki Programlarına katılım sağlanmaktadır.</a:t>
            </a:r>
          </a:p>
          <a:p>
            <a:pPr marL="571500" lvl="1" indent="-95250">
              <a:spcAft>
                <a:spcPts val="600"/>
              </a:spcAft>
              <a:buFontTx/>
              <a:buChar char="•"/>
              <a:tabLst>
                <a:tab pos="571500" algn="l"/>
              </a:tabLst>
              <a:defRPr/>
            </a:pPr>
            <a:r>
              <a:rPr lang="tr-TR" sz="1600" dirty="0" smtClean="0">
                <a:solidFill>
                  <a:srgbClr val="002A7E"/>
                </a:solidFill>
                <a:latin typeface="+mj-lt"/>
              </a:rPr>
              <a:t>2010-2013 Hayat Boyu Öğrenme Stratejisi kabul edilmiştir (2009).</a:t>
            </a:r>
          </a:p>
          <a:p>
            <a:pPr marL="571500" lvl="1" indent="-95250">
              <a:spcAft>
                <a:spcPts val="600"/>
              </a:spcAft>
              <a:buFontTx/>
              <a:buChar char="•"/>
              <a:tabLst>
                <a:tab pos="571500" algn="l"/>
              </a:tabLst>
              <a:defRPr/>
            </a:pPr>
            <a:r>
              <a:rPr lang="tr-TR" sz="1600" dirty="0" smtClean="0">
                <a:solidFill>
                  <a:srgbClr val="002A7E"/>
                </a:solidFill>
                <a:latin typeface="+mj-lt"/>
              </a:rPr>
              <a:t>Eğitim yatırımlarında ve eğitime katılımda artış sağlanmış, e-okul sistemi sayesinde, okula gitmeyen çocuklara ulaşılabilmektedir. </a:t>
            </a:r>
          </a:p>
          <a:p>
            <a:pPr marL="571500" lvl="1" indent="-95250">
              <a:spcAft>
                <a:spcPts val="600"/>
              </a:spcAft>
              <a:buFont typeface="Arial" pitchFamily="34" charset="0"/>
              <a:buChar char="•"/>
              <a:tabLst>
                <a:tab pos="571500" algn="l"/>
              </a:tabLst>
              <a:defRPr/>
            </a:pPr>
            <a:r>
              <a:rPr lang="tr-TR" sz="1600" dirty="0" smtClean="0">
                <a:solidFill>
                  <a:srgbClr val="002A7E"/>
                </a:solidFill>
                <a:latin typeface="+mj-lt"/>
              </a:rPr>
              <a:t>Yükseköğretimde kalitenin artırılmasını hedefleyen Bologna Sürecine Türkiye 2001 yılında katılmış ve 2009 yılında Bologna Puanlama Sistemi’nde  “İYİ” konumunu korumuştur (3.80/5.00).</a:t>
            </a:r>
          </a:p>
          <a:p>
            <a:pPr marL="571500" lvl="1" indent="-95250">
              <a:spcAft>
                <a:spcPts val="600"/>
              </a:spcAft>
              <a:buFont typeface="Arial" pitchFamily="34" charset="0"/>
              <a:buChar char="•"/>
              <a:tabLst>
                <a:tab pos="571500" algn="l"/>
              </a:tabLst>
              <a:defRPr/>
            </a:pPr>
            <a:r>
              <a:rPr lang="tr-TR" sz="1600" dirty="0" smtClean="0">
                <a:solidFill>
                  <a:srgbClr val="002A7E"/>
                </a:solidFill>
                <a:latin typeface="+mj-lt"/>
              </a:rPr>
              <a:t>Zorunlu eğitim süresi AB ülkeleri ile yakınsanarak 12 yıla çıkarılmıştır. </a:t>
            </a:r>
          </a:p>
          <a:p>
            <a:pPr marL="571500" lvl="1" indent="-95250">
              <a:spcAft>
                <a:spcPts val="600"/>
              </a:spcAft>
              <a:buFont typeface="Arial" pitchFamily="34" charset="0"/>
              <a:buChar char="•"/>
              <a:tabLst>
                <a:tab pos="571500" algn="l"/>
              </a:tabLst>
              <a:defRPr/>
            </a:pPr>
            <a:r>
              <a:rPr lang="tr-TR" sz="1600" dirty="0" smtClean="0">
                <a:solidFill>
                  <a:srgbClr val="002A7E"/>
                </a:solidFill>
                <a:latin typeface="+mj-lt"/>
              </a:rPr>
              <a:t>AYÇ ile uyumlu Türkiye Yeterlilikler Çerçevesi-TYÇ hazırlanmıştır.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741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DEDC489B-92CF-49A3-9A21-BBB1986A3104}" type="slidenum">
              <a:rPr lang="tr-TR" sz="1200" b="1">
                <a:solidFill>
                  <a:schemeClr val="accent2"/>
                </a:solidFill>
                <a:latin typeface="Georgia" pitchFamily="18" charset="0"/>
              </a:rPr>
              <a:pPr algn="ctr"/>
              <a:t>12</a:t>
            </a:fld>
            <a:endParaRPr lang="tr-TR" sz="1200" b="1">
              <a:solidFill>
                <a:schemeClr val="accent2"/>
              </a:solidFill>
              <a:latin typeface="Georgia" pitchFamily="18" charset="0"/>
            </a:endParaRPr>
          </a:p>
        </p:txBody>
      </p:sp>
      <p:sp>
        <p:nvSpPr>
          <p:cNvPr id="1741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1741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a:t>
            </a:r>
            <a:r>
              <a:rPr lang="tr-TR" sz="1400" b="1" dirty="0" smtClean="0">
                <a:solidFill>
                  <a:srgbClr val="002A7E"/>
                </a:solidFill>
                <a:effectLst>
                  <a:outerShdw blurRad="38100" dist="38100" dir="2700000" algn="tl">
                    <a:srgbClr val="000000">
                      <a:alpha val="43137"/>
                    </a:srgbClr>
                  </a:outerShdw>
                </a:effectLst>
                <a:latin typeface="+mn-lt"/>
                <a:cs typeface="Tahoma" pitchFamily="34" charset="0"/>
              </a:rPr>
              <a:t>Başkanlığı</a:t>
            </a:r>
            <a:endParaRPr lang="tr-TR" sz="1400" b="1" dirty="0">
              <a:solidFill>
                <a:srgbClr val="002A7E"/>
              </a:solidFill>
              <a:effectLst>
                <a:outerShdw blurRad="38100" dist="38100" dir="2700000" algn="tl">
                  <a:srgbClr val="000000">
                    <a:alpha val="43137"/>
                  </a:srgbClr>
                </a:outerShdw>
              </a:effectLst>
              <a:latin typeface="+mn-lt"/>
              <a:cs typeface="Tahoma" pitchFamily="34" charset="0"/>
            </a:endParaRPr>
          </a:p>
        </p:txBody>
      </p:sp>
      <p:sp>
        <p:nvSpPr>
          <p:cNvPr id="12" name="11 Metin kutusu"/>
          <p:cNvSpPr txBox="1"/>
          <p:nvPr/>
        </p:nvSpPr>
        <p:spPr>
          <a:xfrm>
            <a:off x="1928813" y="178835"/>
            <a:ext cx="6099175" cy="584775"/>
          </a:xfrm>
          <a:prstGeom prst="rect">
            <a:avLst/>
          </a:prstGeom>
          <a:noFill/>
        </p:spPr>
        <p:txBody>
          <a:bodyPr>
            <a:spAutoFit/>
          </a:bodyPr>
          <a:lstStyle/>
          <a:p>
            <a:pPr algn="ctr">
              <a:defRPr/>
            </a:pPr>
            <a: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t>İlerleme Raporu 2015</a:t>
            </a:r>
            <a:endParaRPr lang="tr-TR" sz="32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2" name="Dikdörtgen 1"/>
          <p:cNvSpPr/>
          <p:nvPr/>
        </p:nvSpPr>
        <p:spPr>
          <a:xfrm>
            <a:off x="539552" y="1700808"/>
            <a:ext cx="7992888" cy="3416320"/>
          </a:xfrm>
          <a:prstGeom prst="rect">
            <a:avLst/>
          </a:prstGeom>
        </p:spPr>
        <p:txBody>
          <a:bodyPr wrap="square">
            <a:spAutoFit/>
          </a:bodyPr>
          <a:lstStyle/>
          <a:p>
            <a:r>
              <a:rPr lang="tr-TR" dirty="0" smtClean="0">
                <a:solidFill>
                  <a:srgbClr val="002A7E"/>
                </a:solidFill>
              </a:rPr>
              <a:t>Türkiye eğitim ve kültür konusunda </a:t>
            </a:r>
            <a:r>
              <a:rPr lang="tr-TR" b="1" dirty="0" smtClean="0">
                <a:solidFill>
                  <a:srgbClr val="002A7E"/>
                </a:solidFill>
              </a:rPr>
              <a:t>nispeten hazırlıklı durumdadır</a:t>
            </a:r>
            <a:r>
              <a:rPr lang="tr-TR" dirty="0" smtClean="0">
                <a:solidFill>
                  <a:srgbClr val="002A7E"/>
                </a:solidFill>
              </a:rPr>
              <a:t>. Geçtiğimiz yıl bu fasılda </a:t>
            </a:r>
            <a:r>
              <a:rPr lang="tr-TR" b="1" dirty="0" smtClean="0">
                <a:solidFill>
                  <a:srgbClr val="002A7E"/>
                </a:solidFill>
              </a:rPr>
              <a:t>bazı ilerlemeler </a:t>
            </a:r>
            <a:r>
              <a:rPr lang="tr-TR" dirty="0" smtClean="0">
                <a:solidFill>
                  <a:srgbClr val="002A7E"/>
                </a:solidFill>
              </a:rPr>
              <a:t>kaydedilmiştir. </a:t>
            </a:r>
          </a:p>
          <a:p>
            <a:endParaRPr lang="tr-TR" dirty="0" smtClean="0">
              <a:solidFill>
                <a:srgbClr val="002A7E"/>
              </a:solidFill>
            </a:endParaRPr>
          </a:p>
          <a:p>
            <a:r>
              <a:rPr lang="tr-TR" b="1" u="sng" dirty="0" smtClean="0">
                <a:solidFill>
                  <a:srgbClr val="002A7E"/>
                </a:solidFill>
              </a:rPr>
              <a:t>Gelecek yıl Türkiye özellikle:</a:t>
            </a:r>
          </a:p>
          <a:p>
            <a:endParaRPr lang="tr-TR" dirty="0" smtClean="0">
              <a:solidFill>
                <a:srgbClr val="002A7E"/>
              </a:solidFill>
            </a:endParaRPr>
          </a:p>
          <a:p>
            <a:r>
              <a:rPr lang="tr-TR" dirty="0" smtClean="0">
                <a:solidFill>
                  <a:srgbClr val="002A7E"/>
                </a:solidFill>
              </a:rPr>
              <a:t>-Kız öğrenciler başta olmak üzere, eğitime katılımı tüm düzeylerde artırmalı ve okulu bırakma oranını azaltmaya yönelik etkili stratejiler oluşturmalı;</a:t>
            </a:r>
          </a:p>
          <a:p>
            <a:endParaRPr lang="tr-TR" dirty="0" smtClean="0">
              <a:solidFill>
                <a:srgbClr val="002A7E"/>
              </a:solidFill>
            </a:endParaRPr>
          </a:p>
          <a:p>
            <a:r>
              <a:rPr lang="tr-TR" dirty="0" smtClean="0">
                <a:solidFill>
                  <a:srgbClr val="002A7E"/>
                </a:solidFill>
              </a:rPr>
              <a:t>-Tüm düzeylerde eğitimin kalitesini artırmalı ve öğrencilerin temel ve çapraz beceri edinimini iyileştirmeli;</a:t>
            </a:r>
          </a:p>
          <a:p>
            <a:endParaRPr lang="tr-TR" dirty="0" smtClean="0"/>
          </a:p>
          <a:p>
            <a:endParaRPr lang="tr-TR" dirty="0"/>
          </a:p>
        </p:txBody>
      </p:sp>
      <p:pic>
        <p:nvPicPr>
          <p:cNvPr id="10" name="Picture 2"/>
          <p:cNvPicPr>
            <a:picLocks noChangeAspect="1" noChangeArrowheads="1"/>
          </p:cNvPicPr>
          <p:nvPr/>
        </p:nvPicPr>
        <p:blipFill>
          <a:blip r:embed="rId4"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4401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741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DEDC489B-92CF-49A3-9A21-BBB1986A3104}" type="slidenum">
              <a:rPr lang="tr-TR" sz="1200" b="1">
                <a:solidFill>
                  <a:schemeClr val="accent2"/>
                </a:solidFill>
                <a:latin typeface="Georgia" pitchFamily="18" charset="0"/>
              </a:rPr>
              <a:pPr algn="ctr"/>
              <a:t>13</a:t>
            </a:fld>
            <a:endParaRPr lang="tr-TR" sz="1200" b="1">
              <a:solidFill>
                <a:schemeClr val="accent2"/>
              </a:solidFill>
              <a:latin typeface="Georgia" pitchFamily="18" charset="0"/>
            </a:endParaRPr>
          </a:p>
        </p:txBody>
      </p:sp>
      <p:sp>
        <p:nvSpPr>
          <p:cNvPr id="1741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1741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a:t>
            </a:r>
            <a:r>
              <a:rPr lang="tr-TR" sz="1400" b="1" dirty="0" smtClean="0">
                <a:solidFill>
                  <a:srgbClr val="002A7E"/>
                </a:solidFill>
                <a:effectLst>
                  <a:outerShdw blurRad="38100" dist="38100" dir="2700000" algn="tl">
                    <a:srgbClr val="000000">
                      <a:alpha val="43137"/>
                    </a:srgbClr>
                  </a:outerShdw>
                </a:effectLst>
                <a:latin typeface="+mn-lt"/>
                <a:cs typeface="Tahoma" pitchFamily="34" charset="0"/>
              </a:rPr>
              <a:t>Başkanlığı</a:t>
            </a:r>
            <a:endParaRPr lang="tr-TR" sz="1400" b="1" dirty="0">
              <a:solidFill>
                <a:srgbClr val="002A7E"/>
              </a:solidFill>
              <a:effectLst>
                <a:outerShdw blurRad="38100" dist="38100" dir="2700000" algn="tl">
                  <a:srgbClr val="000000">
                    <a:alpha val="43137"/>
                  </a:srgbClr>
                </a:outerShdw>
              </a:effectLst>
              <a:latin typeface="+mn-lt"/>
              <a:cs typeface="Tahoma" pitchFamily="34" charset="0"/>
            </a:endParaRPr>
          </a:p>
        </p:txBody>
      </p:sp>
      <p:sp>
        <p:nvSpPr>
          <p:cNvPr id="12" name="11 Metin kutusu"/>
          <p:cNvSpPr txBox="1"/>
          <p:nvPr/>
        </p:nvSpPr>
        <p:spPr>
          <a:xfrm>
            <a:off x="1928813" y="328325"/>
            <a:ext cx="6099175" cy="584775"/>
          </a:xfrm>
          <a:prstGeom prst="rect">
            <a:avLst/>
          </a:prstGeom>
          <a:noFill/>
        </p:spPr>
        <p:txBody>
          <a:bodyPr>
            <a:spAutoFit/>
          </a:bodyPr>
          <a:lstStyle/>
          <a:p>
            <a:pPr algn="ctr">
              <a:defRPr/>
            </a:pPr>
            <a: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t>İlerleme Raporu 2015</a:t>
            </a:r>
            <a:endParaRPr lang="tr-TR" sz="32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2" name="Dikdörtgen 1"/>
          <p:cNvSpPr/>
          <p:nvPr/>
        </p:nvSpPr>
        <p:spPr>
          <a:xfrm>
            <a:off x="323528" y="1340768"/>
            <a:ext cx="7992888" cy="5093702"/>
          </a:xfrm>
          <a:prstGeom prst="rect">
            <a:avLst/>
          </a:prstGeom>
        </p:spPr>
        <p:txBody>
          <a:bodyPr wrap="square">
            <a:spAutoFit/>
          </a:bodyPr>
          <a:lstStyle/>
          <a:p>
            <a:pPr algn="just"/>
            <a:r>
              <a:rPr lang="tr-TR" b="1" u="sng" dirty="0" smtClean="0">
                <a:solidFill>
                  <a:srgbClr val="002A7E"/>
                </a:solidFill>
              </a:rPr>
              <a:t>Öne çıkan olumlu hususlar:</a:t>
            </a:r>
            <a:endParaRPr lang="tr-TR" b="1" dirty="0" smtClean="0">
              <a:solidFill>
                <a:srgbClr val="002A7E"/>
              </a:solidFill>
            </a:endParaRPr>
          </a:p>
          <a:p>
            <a:pPr algn="just">
              <a:spcAft>
                <a:spcPts val="600"/>
              </a:spcAft>
              <a:buFont typeface="Arial" pitchFamily="34" charset="0"/>
              <a:buChar char="•"/>
            </a:pPr>
            <a:r>
              <a:rPr lang="tr-TR" sz="1600" dirty="0" smtClean="0">
                <a:solidFill>
                  <a:srgbClr val="002A7E"/>
                </a:solidFill>
                <a:latin typeface="+mn-lt"/>
              </a:rPr>
              <a:t>Türkiye, AB'nin 'Eğitim ve Öğretim 2020' stratejik çerçevesinde ilerleme kaydetmiştir. </a:t>
            </a:r>
          </a:p>
          <a:p>
            <a:pPr algn="just">
              <a:spcAft>
                <a:spcPts val="600"/>
              </a:spcAft>
              <a:buFont typeface="Arial" pitchFamily="34" charset="0"/>
              <a:buChar char="•"/>
            </a:pPr>
            <a:r>
              <a:rPr lang="tr-TR" sz="1600" dirty="0" smtClean="0">
                <a:solidFill>
                  <a:srgbClr val="002A7E"/>
                </a:solidFill>
              </a:rPr>
              <a:t>Türkiye, 2012 değerlendirmesinde PISA puanını bir miktar artırmıştır.</a:t>
            </a:r>
          </a:p>
          <a:p>
            <a:pPr algn="just">
              <a:spcAft>
                <a:spcPts val="600"/>
              </a:spcAft>
              <a:buFont typeface="Arial" pitchFamily="34" charset="0"/>
              <a:buChar char="•"/>
            </a:pPr>
            <a:r>
              <a:rPr lang="tr-TR" sz="1600" dirty="0" smtClean="0">
                <a:solidFill>
                  <a:srgbClr val="002A7E"/>
                </a:solidFill>
                <a:latin typeface="+mn-lt"/>
              </a:rPr>
              <a:t>12 yıllık zorunlu eğitime geçiş, okullaşma oranlarında daha fazla ilerleme kaydedilmesini </a:t>
            </a:r>
            <a:r>
              <a:rPr lang="tr-TR" sz="1600" dirty="0" smtClean="0">
                <a:solidFill>
                  <a:srgbClr val="002A7E"/>
                </a:solidFill>
              </a:rPr>
              <a:t>sağlamıştır. 2014-15 döneminde, çocukların %96'sı ilköğretime kayıt yaptırmış iken, %94'ü ortaokula kayıt yaptırmıştır. </a:t>
            </a:r>
          </a:p>
          <a:p>
            <a:pPr algn="just">
              <a:spcAft>
                <a:spcPts val="600"/>
              </a:spcAft>
              <a:buFont typeface="Arial" pitchFamily="34" charset="0"/>
              <a:buChar char="•"/>
            </a:pPr>
            <a:r>
              <a:rPr lang="tr-TR" sz="1600" dirty="0" smtClean="0">
                <a:solidFill>
                  <a:srgbClr val="002A7E"/>
                </a:solidFill>
              </a:rPr>
              <a:t>Okul öncesi okul kayıt oranı %54'e yükselmiştir. Ortaöğretime kayıt oranı %79, yükseköğretime kayıt oranı %40 olarak gerçekleşmiştir. </a:t>
            </a:r>
          </a:p>
          <a:p>
            <a:pPr algn="just">
              <a:spcAft>
                <a:spcPts val="600"/>
              </a:spcAft>
              <a:buFont typeface="Arial" pitchFamily="34" charset="0"/>
              <a:buChar char="•"/>
            </a:pPr>
            <a:r>
              <a:rPr lang="tr-TR" sz="1600" dirty="0" smtClean="0">
                <a:solidFill>
                  <a:srgbClr val="002A7E"/>
                </a:solidFill>
              </a:rPr>
              <a:t>Türkiye, yeni "AB Gençlik Raporu"na </a:t>
            </a:r>
            <a:r>
              <a:rPr lang="tr-TR" sz="1600" dirty="0" smtClean="0">
                <a:solidFill>
                  <a:srgbClr val="002A7E"/>
                </a:solidFill>
                <a:latin typeface="+mn-lt"/>
              </a:rPr>
              <a:t>katkıda bulunmuştur. </a:t>
            </a:r>
            <a:r>
              <a:rPr lang="tr-TR" sz="1600" dirty="0" err="1" smtClean="0">
                <a:solidFill>
                  <a:srgbClr val="002A7E"/>
                </a:solidFill>
                <a:latin typeface="+mn-lt"/>
              </a:rPr>
              <a:t>Erasmus</a:t>
            </a:r>
            <a:r>
              <a:rPr lang="tr-TR" sz="1600" dirty="0" smtClean="0">
                <a:solidFill>
                  <a:srgbClr val="002A7E"/>
                </a:solidFill>
                <a:latin typeface="+mn-lt"/>
              </a:rPr>
              <a:t>+ Gençlik Bileşenine oldukça aktif şekilde katılım sağlamaktadır. Yüksek genç işsizlik oranı karşısında, Türkiye'nin gençlerin yetkinliğini, becerilerini ve istihdam edilebilirliğini artırmak için uluslararası düzeyde yaygın öğrenimi desteklemek amacıyla </a:t>
            </a:r>
            <a:r>
              <a:rPr lang="tr-TR" sz="1600" dirty="0" err="1" smtClean="0">
                <a:solidFill>
                  <a:srgbClr val="002A7E"/>
                </a:solidFill>
                <a:latin typeface="+mn-lt"/>
              </a:rPr>
              <a:t>Erasmus</a:t>
            </a:r>
            <a:r>
              <a:rPr lang="tr-TR" sz="1600" dirty="0" smtClean="0">
                <a:solidFill>
                  <a:srgbClr val="002A7E"/>
                </a:solidFill>
                <a:latin typeface="+mn-lt"/>
              </a:rPr>
              <a:t>+ gençlik bileşenini kullanması çok daha önemlidir.</a:t>
            </a:r>
          </a:p>
          <a:p>
            <a:pPr algn="just">
              <a:spcAft>
                <a:spcPts val="600"/>
              </a:spcAft>
              <a:buFont typeface="Arial" pitchFamily="34" charset="0"/>
              <a:buChar char="•"/>
            </a:pPr>
            <a:r>
              <a:rPr lang="tr-TR" sz="1600" dirty="0" smtClean="0">
                <a:solidFill>
                  <a:srgbClr val="002A7E"/>
                </a:solidFill>
                <a:latin typeface="+mn-lt"/>
              </a:rPr>
              <a:t>Türkiye "Yeterlilikler Çerçevesi"nin 2015'te kabul edilmesi beklenmektedir. </a:t>
            </a:r>
          </a:p>
          <a:p>
            <a:pPr algn="just">
              <a:spcAft>
                <a:spcPts val="600"/>
              </a:spcAft>
              <a:buFont typeface="Arial" pitchFamily="34" charset="0"/>
              <a:buChar char="•"/>
            </a:pPr>
            <a:r>
              <a:rPr lang="tr-TR" sz="1600" dirty="0" smtClean="0">
                <a:solidFill>
                  <a:srgbClr val="002A7E"/>
                </a:solidFill>
              </a:rPr>
              <a:t>Türkiye, Bologna sürecini uygulama bakımından ileri bir aşamadadır.</a:t>
            </a:r>
            <a:endParaRPr lang="tr-TR" sz="1600" dirty="0" smtClean="0">
              <a:solidFill>
                <a:srgbClr val="002A7E"/>
              </a:solidFill>
              <a:latin typeface="+mn-lt"/>
            </a:endParaRPr>
          </a:p>
          <a:p>
            <a:pPr algn="just">
              <a:spcAft>
                <a:spcPts val="600"/>
              </a:spcAft>
              <a:buFont typeface="Arial" pitchFamily="34" charset="0"/>
              <a:buChar char="•"/>
            </a:pPr>
            <a:r>
              <a:rPr lang="tr-TR" sz="1600" dirty="0" smtClean="0">
                <a:solidFill>
                  <a:srgbClr val="002A7E"/>
                </a:solidFill>
                <a:latin typeface="+mn-lt"/>
              </a:rPr>
              <a:t>Türkiye, yeni “kültür alt </a:t>
            </a:r>
            <a:r>
              <a:rPr lang="tr-TR" sz="1600" dirty="0" err="1" smtClean="0">
                <a:solidFill>
                  <a:srgbClr val="002A7E"/>
                </a:solidFill>
                <a:latin typeface="+mn-lt"/>
              </a:rPr>
              <a:t>programı”na</a:t>
            </a:r>
            <a:r>
              <a:rPr lang="tr-TR" sz="1600" dirty="0" smtClean="0">
                <a:solidFill>
                  <a:srgbClr val="002A7E"/>
                </a:solidFill>
                <a:latin typeface="+mn-lt"/>
              </a:rPr>
              <a:t> ve “Yaratıcı Avrupa” programının sektörler arası bileşenine katılım sağlamaktadır. MEDIA alt programındaki işbirliği mevcut bazı tedbirlerle sınırlıdır. </a:t>
            </a:r>
          </a:p>
        </p:txBody>
      </p:sp>
      <p:pic>
        <p:nvPicPr>
          <p:cNvPr id="10" name="Picture 2"/>
          <p:cNvPicPr>
            <a:picLocks noChangeAspect="1" noChangeArrowheads="1"/>
          </p:cNvPicPr>
          <p:nvPr/>
        </p:nvPicPr>
        <p:blipFill>
          <a:blip r:embed="rId4"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44018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741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DEDC489B-92CF-49A3-9A21-BBB1986A3104}" type="slidenum">
              <a:rPr lang="tr-TR" sz="1200" b="1">
                <a:solidFill>
                  <a:schemeClr val="accent2"/>
                </a:solidFill>
                <a:latin typeface="Georgia" pitchFamily="18" charset="0"/>
              </a:rPr>
              <a:pPr algn="ctr"/>
              <a:t>14</a:t>
            </a:fld>
            <a:endParaRPr lang="tr-TR" sz="1200" b="1">
              <a:solidFill>
                <a:schemeClr val="accent2"/>
              </a:solidFill>
              <a:latin typeface="Georgia" pitchFamily="18" charset="0"/>
            </a:endParaRPr>
          </a:p>
        </p:txBody>
      </p:sp>
      <p:sp>
        <p:nvSpPr>
          <p:cNvPr id="1741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1741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a:t>
            </a:r>
            <a:r>
              <a:rPr lang="tr-TR" sz="1400" b="1" dirty="0" smtClean="0">
                <a:solidFill>
                  <a:srgbClr val="002A7E"/>
                </a:solidFill>
                <a:effectLst>
                  <a:outerShdw blurRad="38100" dist="38100" dir="2700000" algn="tl">
                    <a:srgbClr val="000000">
                      <a:alpha val="43137"/>
                    </a:srgbClr>
                  </a:outerShdw>
                </a:effectLst>
                <a:latin typeface="+mn-lt"/>
                <a:cs typeface="Tahoma" pitchFamily="34" charset="0"/>
              </a:rPr>
              <a:t>Başkanlığı</a:t>
            </a:r>
            <a:endParaRPr lang="tr-TR" sz="1400" b="1" dirty="0">
              <a:solidFill>
                <a:srgbClr val="002A7E"/>
              </a:solidFill>
              <a:effectLst>
                <a:outerShdw blurRad="38100" dist="38100" dir="2700000" algn="tl">
                  <a:srgbClr val="000000">
                    <a:alpha val="43137"/>
                  </a:srgbClr>
                </a:outerShdw>
              </a:effectLst>
              <a:latin typeface="+mn-lt"/>
              <a:cs typeface="Tahoma" pitchFamily="34" charset="0"/>
            </a:endParaRPr>
          </a:p>
        </p:txBody>
      </p:sp>
      <p:sp>
        <p:nvSpPr>
          <p:cNvPr id="12" name="11 Metin kutusu"/>
          <p:cNvSpPr txBox="1"/>
          <p:nvPr/>
        </p:nvSpPr>
        <p:spPr>
          <a:xfrm>
            <a:off x="1930595" y="328325"/>
            <a:ext cx="6099175" cy="584775"/>
          </a:xfrm>
          <a:prstGeom prst="rect">
            <a:avLst/>
          </a:prstGeom>
          <a:noFill/>
        </p:spPr>
        <p:txBody>
          <a:bodyPr>
            <a:spAutoFit/>
          </a:bodyPr>
          <a:lstStyle/>
          <a:p>
            <a:pPr algn="ctr">
              <a:defRPr/>
            </a:pPr>
            <a: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t>İlerleme Raporu 2015</a:t>
            </a:r>
            <a:endParaRPr lang="tr-TR" sz="32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2" name="Dikdörtgen 1"/>
          <p:cNvSpPr/>
          <p:nvPr/>
        </p:nvSpPr>
        <p:spPr>
          <a:xfrm>
            <a:off x="251520" y="1340768"/>
            <a:ext cx="8748464" cy="5832366"/>
          </a:xfrm>
          <a:prstGeom prst="rect">
            <a:avLst/>
          </a:prstGeom>
        </p:spPr>
        <p:txBody>
          <a:bodyPr wrap="square">
            <a:spAutoFit/>
          </a:bodyPr>
          <a:lstStyle/>
          <a:p>
            <a:pPr algn="just"/>
            <a:r>
              <a:rPr lang="tr-TR" b="1" u="sng" dirty="0" smtClean="0">
                <a:solidFill>
                  <a:srgbClr val="002A7E"/>
                </a:solidFill>
              </a:rPr>
              <a:t>Öne çıkan eleştirel hususlar:</a:t>
            </a:r>
            <a:endParaRPr lang="tr-TR" b="1" dirty="0" smtClean="0">
              <a:solidFill>
                <a:srgbClr val="002A7E"/>
              </a:solidFill>
            </a:endParaRPr>
          </a:p>
          <a:p>
            <a:pPr algn="just">
              <a:spcAft>
                <a:spcPts val="500"/>
              </a:spcAft>
              <a:buFont typeface="Arial" pitchFamily="34" charset="0"/>
              <a:buChar char="•"/>
            </a:pPr>
            <a:r>
              <a:rPr lang="tr-TR" sz="1600" dirty="0" err="1" smtClean="0">
                <a:solidFill>
                  <a:srgbClr val="002A7E"/>
                </a:solidFill>
              </a:rPr>
              <a:t>PISA’da</a:t>
            </a:r>
            <a:r>
              <a:rPr lang="tr-TR" sz="1600" dirty="0" smtClean="0">
                <a:solidFill>
                  <a:srgbClr val="002A7E"/>
                </a:solidFill>
              </a:rPr>
              <a:t> 2009’da 41. sıradayken, 65 katılımcı ülke arasında 44. sıraya gerilemiştir.</a:t>
            </a:r>
          </a:p>
          <a:p>
            <a:pPr algn="just">
              <a:spcAft>
                <a:spcPts val="500"/>
              </a:spcAft>
              <a:buFont typeface="Arial" pitchFamily="34" charset="0"/>
              <a:buChar char="•"/>
            </a:pPr>
            <a:r>
              <a:rPr lang="tr-TR" sz="1600" dirty="0" smtClean="0">
                <a:solidFill>
                  <a:srgbClr val="002A7E"/>
                </a:solidFill>
              </a:rPr>
              <a:t>2014'te, yükseköğretim mezunu gençlerde işsizlik oranı %19,6 olup, bu oran okulu erken terk eden gençlerin %38,3 olan işsizlik oranının yarısı kadardır. </a:t>
            </a:r>
          </a:p>
          <a:p>
            <a:pPr algn="just">
              <a:spcAft>
                <a:spcPts val="500"/>
              </a:spcAft>
              <a:buFont typeface="Arial" pitchFamily="34" charset="0"/>
              <a:buChar char="•"/>
            </a:pPr>
            <a:r>
              <a:rPr lang="tr-TR" sz="1600" dirty="0" smtClean="0">
                <a:solidFill>
                  <a:srgbClr val="002A7E"/>
                </a:solidFill>
              </a:rPr>
              <a:t>Yetişkinlerin yüzde beşi hayat boyu öğrenmeye katılım sağlamıştır. </a:t>
            </a:r>
          </a:p>
          <a:p>
            <a:pPr algn="just">
              <a:spcAft>
                <a:spcPts val="500"/>
              </a:spcAft>
              <a:buFont typeface="Arial" pitchFamily="34" charset="0"/>
              <a:buChar char="•"/>
            </a:pPr>
            <a:r>
              <a:rPr lang="tr-TR" sz="1600" dirty="0" smtClean="0">
                <a:solidFill>
                  <a:srgbClr val="002A7E"/>
                </a:solidFill>
              </a:rPr>
              <a:t>Eğitim harcamalarının GSYH içindeki payı, 2015 yılında %3,19 ile durağandır.</a:t>
            </a:r>
          </a:p>
          <a:p>
            <a:pPr algn="just">
              <a:spcAft>
                <a:spcPts val="500"/>
              </a:spcAft>
              <a:buFont typeface="Arial" pitchFamily="34" charset="0"/>
              <a:buChar char="•"/>
            </a:pPr>
            <a:r>
              <a:rPr lang="tr-TR" sz="1600" dirty="0" smtClean="0">
                <a:solidFill>
                  <a:srgbClr val="002A7E"/>
                </a:solidFill>
              </a:rPr>
              <a:t>Okula devamsızlık oranı yüksektir ve tutarlı bir şekilde izlenmemektedir.</a:t>
            </a:r>
          </a:p>
          <a:p>
            <a:pPr algn="just">
              <a:spcAft>
                <a:spcPts val="500"/>
              </a:spcAft>
              <a:buFont typeface="Arial" pitchFamily="34" charset="0"/>
              <a:buChar char="•"/>
            </a:pPr>
            <a:r>
              <a:rPr lang="tr-TR" sz="1600" dirty="0" smtClean="0">
                <a:solidFill>
                  <a:srgbClr val="002A7E"/>
                </a:solidFill>
              </a:rPr>
              <a:t>Roman ve engelli çocuklar da dahil eğitimin daha kapsayıcı hale getirilmesi gerekmektedir.</a:t>
            </a:r>
          </a:p>
          <a:p>
            <a:pPr algn="just">
              <a:spcAft>
                <a:spcPts val="500"/>
              </a:spcAft>
              <a:buFont typeface="Arial" pitchFamily="34" charset="0"/>
              <a:buChar char="•"/>
            </a:pPr>
            <a:r>
              <a:rPr lang="tr-TR" sz="1600" dirty="0" smtClean="0">
                <a:solidFill>
                  <a:srgbClr val="002A7E"/>
                </a:solidFill>
              </a:rPr>
              <a:t>Özellikle okulu bırakma konusunda toplumsal cinsiyet farklılığı önemli düzeyde seyrediyor.</a:t>
            </a:r>
          </a:p>
          <a:p>
            <a:pPr algn="just">
              <a:spcAft>
                <a:spcPts val="500"/>
              </a:spcAft>
              <a:buFont typeface="Arial" pitchFamily="34" charset="0"/>
              <a:buChar char="•"/>
            </a:pPr>
            <a:r>
              <a:rPr lang="tr-TR" sz="1600" dirty="0" smtClean="0">
                <a:solidFill>
                  <a:srgbClr val="002A7E"/>
                </a:solidFill>
              </a:rPr>
              <a:t>186 yükseköğretim kurumu arasında nitelik açısından farklılıklar süregelmektedir.</a:t>
            </a:r>
          </a:p>
          <a:p>
            <a:pPr algn="just">
              <a:spcAft>
                <a:spcPts val="500"/>
              </a:spcAft>
              <a:buFont typeface="Arial" pitchFamily="34" charset="0"/>
              <a:buChar char="•"/>
            </a:pPr>
            <a:r>
              <a:rPr lang="tr-TR" sz="1600" dirty="0" smtClean="0">
                <a:solidFill>
                  <a:srgbClr val="002A7E"/>
                </a:solidFill>
              </a:rPr>
              <a:t>Yaygın ve serbest öğrenmenin tanınma düzeyi düşüktür. </a:t>
            </a:r>
          </a:p>
          <a:p>
            <a:pPr algn="just">
              <a:spcAft>
                <a:spcPts val="500"/>
              </a:spcAft>
              <a:buFont typeface="Arial" pitchFamily="34" charset="0"/>
              <a:buChar char="•"/>
            </a:pPr>
            <a:r>
              <a:rPr lang="tr-TR" sz="1600" dirty="0" smtClean="0">
                <a:solidFill>
                  <a:srgbClr val="002A7E"/>
                </a:solidFill>
              </a:rPr>
              <a:t>Yaratıcı Avrupa masasının sektörün kapasitesini, </a:t>
            </a:r>
            <a:r>
              <a:rPr lang="tr-TR" sz="1600" dirty="0" err="1" smtClean="0">
                <a:solidFill>
                  <a:srgbClr val="002A7E"/>
                </a:solidFill>
              </a:rPr>
              <a:t>farkındalığını</a:t>
            </a:r>
            <a:r>
              <a:rPr lang="tr-TR" sz="1600" dirty="0" smtClean="0">
                <a:solidFill>
                  <a:srgbClr val="002A7E"/>
                </a:solidFill>
              </a:rPr>
              <a:t> artırması  gerekmektedir. </a:t>
            </a:r>
          </a:p>
          <a:p>
            <a:pPr algn="just">
              <a:spcAft>
                <a:spcPts val="500"/>
              </a:spcAft>
              <a:buFont typeface="Arial" pitchFamily="34" charset="0"/>
              <a:buChar char="•"/>
            </a:pPr>
            <a:r>
              <a:rPr lang="tr-TR" sz="1600" dirty="0" smtClean="0">
                <a:solidFill>
                  <a:srgbClr val="002A7E"/>
                </a:solidFill>
              </a:rPr>
              <a:t>Film ve tiyatrolar başta kültürel projelere devlet desteği kurallarının uygulanması tartışmalıdır. Film çekmek için bir sertifika sahibi olma gerekliliği kontrol uygulamaya yönelik bir araç gibidir. </a:t>
            </a:r>
          </a:p>
          <a:p>
            <a:pPr algn="just">
              <a:spcAft>
                <a:spcPts val="500"/>
              </a:spcAft>
              <a:buFont typeface="Arial" pitchFamily="34" charset="0"/>
              <a:buChar char="•"/>
            </a:pPr>
            <a:r>
              <a:rPr lang="tr-TR" sz="1600" dirty="0" smtClean="0">
                <a:solidFill>
                  <a:srgbClr val="002A7E"/>
                </a:solidFill>
              </a:rPr>
              <a:t> Bazı puanlama/değerlendirme ve film sınıflandırma komiteleri, ifade özgürlüğü ve sanatsal haklar konusunda endişe yaratmaktadır.</a:t>
            </a:r>
          </a:p>
          <a:p>
            <a:pPr algn="just">
              <a:spcAft>
                <a:spcPts val="500"/>
              </a:spcAft>
              <a:buFont typeface="Arial" pitchFamily="34" charset="0"/>
              <a:buChar char="•"/>
            </a:pPr>
            <a:r>
              <a:rPr lang="tr-TR" sz="1600" dirty="0" smtClean="0">
                <a:solidFill>
                  <a:srgbClr val="002A7E"/>
                </a:solidFill>
              </a:rPr>
              <a:t>UNESCO Sözleşmesi henüz onaylanmamıştır.</a:t>
            </a:r>
          </a:p>
          <a:p>
            <a:endParaRPr lang="tr-TR" sz="1600" dirty="0" smtClean="0"/>
          </a:p>
          <a:p>
            <a:endParaRPr lang="tr-TR" dirty="0"/>
          </a:p>
        </p:txBody>
      </p:sp>
      <p:pic>
        <p:nvPicPr>
          <p:cNvPr id="10" name="Picture 2"/>
          <p:cNvPicPr>
            <a:picLocks noChangeAspect="1" noChangeArrowheads="1"/>
          </p:cNvPicPr>
          <p:nvPr/>
        </p:nvPicPr>
        <p:blipFill>
          <a:blip r:embed="rId4"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4401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23556"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23557"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23BA9BE1-46E2-436A-BA81-37A0EF5B974A}" type="slidenum">
              <a:rPr lang="tr-TR" sz="1200" b="1">
                <a:solidFill>
                  <a:schemeClr val="accent2"/>
                </a:solidFill>
                <a:latin typeface="Georgia" pitchFamily="18" charset="0"/>
              </a:rPr>
              <a:pPr algn="ctr"/>
              <a:t>15</a:t>
            </a:fld>
            <a:endParaRPr lang="tr-TR" sz="1200" b="1">
              <a:solidFill>
                <a:schemeClr val="accent2"/>
              </a:solidFill>
              <a:latin typeface="Georgia" pitchFamily="18" charset="0"/>
            </a:endParaRPr>
          </a:p>
        </p:txBody>
      </p:sp>
      <p:pic>
        <p:nvPicPr>
          <p:cNvPr id="23558" name="Picture 12" descr="yildizlar"/>
          <p:cNvPicPr>
            <a:picLocks noChangeAspect="1" noChangeArrowheads="1"/>
          </p:cNvPicPr>
          <p:nvPr/>
        </p:nvPicPr>
        <p:blipFill>
          <a:blip r:embed="rId4" cstate="print">
            <a:lum contrast="10000"/>
          </a:blip>
          <a:srcRect/>
          <a:stretch>
            <a:fillRect/>
          </a:stretch>
        </p:blipFill>
        <p:spPr bwMode="auto">
          <a:xfrm>
            <a:off x="2373313" y="1268413"/>
            <a:ext cx="6770687" cy="4995862"/>
          </a:xfrm>
          <a:prstGeom prst="rect">
            <a:avLst/>
          </a:prstGeom>
          <a:noFill/>
          <a:ln w="9525">
            <a:noFill/>
            <a:miter lim="800000"/>
            <a:headEnd/>
            <a:tailEnd/>
          </a:ln>
        </p:spPr>
      </p:pic>
      <p:sp>
        <p:nvSpPr>
          <p:cNvPr id="23559"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23560"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928813" y="357188"/>
            <a:ext cx="6099175" cy="492125"/>
          </a:xfrm>
          <a:prstGeom prst="rect">
            <a:avLst/>
          </a:prstGeom>
          <a:noFill/>
        </p:spPr>
        <p:txBody>
          <a:bodyPr>
            <a:spAutoFit/>
          </a:bodyPr>
          <a:lstStyle/>
          <a:p>
            <a:pPr algn="ctr">
              <a:defRPr/>
            </a:pPr>
            <a:r>
              <a:rPr lang="tr-TR" sz="2600" b="1" dirty="0">
                <a:solidFill>
                  <a:srgbClr val="7E0000"/>
                </a:solidFill>
                <a:effectLst>
                  <a:outerShdw blurRad="38100" dist="38100" dir="2700000" algn="tl">
                    <a:srgbClr val="000000">
                      <a:alpha val="43137"/>
                    </a:srgbClr>
                  </a:outerShdw>
                </a:effectLst>
                <a:latin typeface="+mn-lt"/>
                <a:cs typeface="Tahoma" pitchFamily="34" charset="0"/>
              </a:rPr>
              <a:t>26. Eğitim ve Kültür</a:t>
            </a:r>
          </a:p>
        </p:txBody>
      </p:sp>
      <p:sp>
        <p:nvSpPr>
          <p:cNvPr id="11" name="10 Dikdörtgen"/>
          <p:cNvSpPr/>
          <p:nvPr/>
        </p:nvSpPr>
        <p:spPr>
          <a:xfrm>
            <a:off x="1042988" y="1773238"/>
            <a:ext cx="7345362" cy="338137"/>
          </a:xfrm>
          <a:prstGeom prst="rect">
            <a:avLst/>
          </a:prstGeom>
        </p:spPr>
        <p:txBody>
          <a:bodyPr>
            <a:spAutoFit/>
          </a:bodyPr>
          <a:lstStyle/>
          <a:p>
            <a:pPr marL="381000" indent="-190500">
              <a:tabLst>
                <a:tab pos="87313" algn="l"/>
              </a:tabLst>
              <a:defRPr/>
            </a:pPr>
            <a:r>
              <a:rPr lang="tr-TR" sz="1600" dirty="0">
                <a:latin typeface="+mn-lt"/>
              </a:rPr>
              <a:t> </a:t>
            </a:r>
          </a:p>
        </p:txBody>
      </p:sp>
      <p:sp>
        <p:nvSpPr>
          <p:cNvPr id="23564" name="12 Dikdörtgen"/>
          <p:cNvSpPr>
            <a:spLocks noChangeArrowheads="1"/>
          </p:cNvSpPr>
          <p:nvPr/>
        </p:nvSpPr>
        <p:spPr bwMode="auto">
          <a:xfrm>
            <a:off x="684213" y="1628775"/>
            <a:ext cx="7920037" cy="2277547"/>
          </a:xfrm>
          <a:prstGeom prst="rect">
            <a:avLst/>
          </a:prstGeom>
          <a:noFill/>
          <a:ln w="9525">
            <a:noFill/>
            <a:miter lim="800000"/>
            <a:headEnd/>
            <a:tailEnd/>
          </a:ln>
        </p:spPr>
        <p:txBody>
          <a:bodyPr>
            <a:spAutoFit/>
          </a:bodyPr>
          <a:lstStyle/>
          <a:p>
            <a:pPr marL="476250" indent="-190500">
              <a:tabLst>
                <a:tab pos="87313" algn="l"/>
              </a:tabLst>
            </a:pPr>
            <a:endParaRPr lang="tr-TR" sz="1000" dirty="0" smtClean="0"/>
          </a:p>
          <a:p>
            <a:pPr marL="476250" indent="-190500">
              <a:tabLst>
                <a:tab pos="87313" algn="l"/>
              </a:tabLst>
            </a:pPr>
            <a:r>
              <a:rPr lang="tr-TR" sz="1400" b="1" i="1" dirty="0" smtClean="0">
                <a:solidFill>
                  <a:srgbClr val="002A7E"/>
                </a:solidFill>
              </a:rPr>
              <a:t>YAPILMASI GEREKEN ÇALIŞMALAR</a:t>
            </a:r>
          </a:p>
          <a:p>
            <a:pPr marL="476250" indent="-190500">
              <a:buFontTx/>
              <a:buChar char="•"/>
              <a:tabLst>
                <a:tab pos="87313" algn="l"/>
              </a:tabLst>
            </a:pPr>
            <a:endParaRPr lang="tr-TR" sz="1000" i="1" dirty="0" smtClean="0">
              <a:solidFill>
                <a:srgbClr val="002A7E"/>
              </a:solidFill>
            </a:endParaRPr>
          </a:p>
          <a:p>
            <a:pPr marL="476250" indent="-190500">
              <a:buFont typeface="Arial" charset="0"/>
              <a:buChar char="•"/>
              <a:tabLst>
                <a:tab pos="87313" algn="l"/>
              </a:tabLst>
            </a:pPr>
            <a:r>
              <a:rPr lang="tr-TR" dirty="0" smtClean="0">
                <a:solidFill>
                  <a:srgbClr val="002A7E"/>
                </a:solidFill>
              </a:rPr>
              <a:t>Bu fasıl için resmi olarak açılış ve kapanış kriteri </a:t>
            </a:r>
            <a:r>
              <a:rPr lang="tr-TR" u="sng" dirty="0" smtClean="0">
                <a:solidFill>
                  <a:srgbClr val="002A7E"/>
                </a:solidFill>
              </a:rPr>
              <a:t>bulunmamaktadır.</a:t>
            </a:r>
          </a:p>
          <a:p>
            <a:pPr marL="476250" indent="-190500">
              <a:buFont typeface="Arial" charset="0"/>
              <a:buChar char="•"/>
              <a:tabLst>
                <a:tab pos="87313" algn="l"/>
              </a:tabLst>
            </a:pPr>
            <a:endParaRPr lang="tr-TR" u="sng" dirty="0" smtClean="0">
              <a:solidFill>
                <a:srgbClr val="002A7E"/>
              </a:solidFill>
            </a:endParaRPr>
          </a:p>
          <a:p>
            <a:pPr marL="476250" indent="-190500">
              <a:buFont typeface="Arial" charset="0"/>
              <a:buChar char="•"/>
              <a:tabLst>
                <a:tab pos="87313" algn="l"/>
              </a:tabLst>
            </a:pPr>
            <a:r>
              <a:rPr lang="tr-TR" dirty="0" smtClean="0">
                <a:solidFill>
                  <a:srgbClr val="002A7E"/>
                </a:solidFill>
              </a:rPr>
              <a:t>Okullaşma oranının artırılması, mesleki eğitimde kalitenin yükselmesi, cinsiyet eşitsizliğinin giderilmesi ve eğitim istatistiklerinde AB ortalamasına yakınsamak adına çalışmaların yoğunlaştırılması öngörülmektedir. </a:t>
            </a:r>
            <a:endParaRPr lang="tr-TR" dirty="0">
              <a:solidFill>
                <a:srgbClr val="002A7E"/>
              </a:solidFill>
            </a:endParaRPr>
          </a:p>
        </p:txBody>
      </p:sp>
      <p:pic>
        <p:nvPicPr>
          <p:cNvPr id="26625" name="Picture 1"/>
          <p:cNvPicPr>
            <a:picLocks noChangeAspect="1" noChangeArrowheads="1"/>
          </p:cNvPicPr>
          <p:nvPr/>
        </p:nvPicPr>
        <p:blipFill>
          <a:blip r:embed="rId5" cstate="print"/>
          <a:srcRect/>
          <a:stretch>
            <a:fillRect/>
          </a:stretch>
        </p:blipFill>
        <p:spPr bwMode="auto">
          <a:xfrm>
            <a:off x="7286644" y="3714752"/>
            <a:ext cx="1571636" cy="22256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424936" cy="4525963"/>
          </a:xfrm>
        </p:spPr>
        <p:txBody>
          <a:bodyPr/>
          <a:lstStyle/>
          <a:p>
            <a:pPr>
              <a:buNone/>
            </a:pPr>
            <a:r>
              <a:rPr lang="tr-TR" sz="2200" b="1" dirty="0" smtClean="0">
                <a:solidFill>
                  <a:srgbClr val="002A7E"/>
                </a:solidFill>
              </a:rPr>
              <a:t>ÖNÜMÜZDEKİ DÖNEMDE ATILACAK ADIMLAR</a:t>
            </a:r>
          </a:p>
          <a:p>
            <a:pPr>
              <a:buNone/>
            </a:pPr>
            <a:r>
              <a:rPr lang="tr-TR" sz="1800" u="sng" dirty="0" smtClean="0">
                <a:solidFill>
                  <a:srgbClr val="002A7E"/>
                </a:solidFill>
                <a:effectLst>
                  <a:outerShdw blurRad="38100" dist="38100" dir="2700000" algn="tl">
                    <a:srgbClr val="000000">
                      <a:alpha val="43137"/>
                    </a:srgbClr>
                  </a:outerShdw>
                </a:effectLst>
              </a:rPr>
              <a:t>Birincil Mevzuat</a:t>
            </a:r>
          </a:p>
          <a:p>
            <a:r>
              <a:rPr lang="tr-TR" sz="1600" dirty="0" smtClean="0">
                <a:solidFill>
                  <a:srgbClr val="002A7E"/>
                </a:solidFill>
              </a:rPr>
              <a:t>Kültürel İfadelerin Çeşitliliğinin Korunması ve Geliştirilmesi UNESCO Sözleşmesinin Onaylanmasının Uygun Bulunduğuna Dair Kanun</a:t>
            </a:r>
          </a:p>
          <a:p>
            <a:r>
              <a:rPr lang="tr-TR" sz="1600" dirty="0">
                <a:solidFill>
                  <a:srgbClr val="002A7E"/>
                </a:solidFill>
              </a:rPr>
              <a:t>Mesleki Yeterliliklerin Düzenlenmesi ve Tanınması Hakkında Taslak Kanunun </a:t>
            </a:r>
            <a:endParaRPr lang="tr-TR" sz="1600" dirty="0" smtClean="0">
              <a:solidFill>
                <a:srgbClr val="002A7E"/>
              </a:solidFill>
            </a:endParaRPr>
          </a:p>
          <a:p>
            <a:pPr marL="0" indent="0">
              <a:buNone/>
            </a:pPr>
            <a:r>
              <a:rPr lang="tr-TR" sz="1800" u="sng" dirty="0" smtClean="0">
                <a:solidFill>
                  <a:srgbClr val="002A7E"/>
                </a:solidFill>
                <a:effectLst>
                  <a:outerShdw blurRad="38100" dist="38100" dir="2700000" algn="tl">
                    <a:srgbClr val="000000">
                      <a:alpha val="43137"/>
                    </a:srgbClr>
                  </a:outerShdw>
                </a:effectLst>
              </a:rPr>
              <a:t>İkincil </a:t>
            </a:r>
            <a:r>
              <a:rPr lang="tr-TR" sz="1800" u="sng" dirty="0">
                <a:solidFill>
                  <a:srgbClr val="002A7E"/>
                </a:solidFill>
                <a:effectLst>
                  <a:outerShdw blurRad="38100" dist="38100" dir="2700000" algn="tl">
                    <a:srgbClr val="000000">
                      <a:alpha val="43137"/>
                    </a:srgbClr>
                  </a:outerShdw>
                </a:effectLst>
              </a:rPr>
              <a:t>Mevzuat</a:t>
            </a:r>
          </a:p>
          <a:p>
            <a:pPr>
              <a:buFont typeface="Arial" pitchFamily="34" charset="0"/>
              <a:buChar char="•"/>
            </a:pPr>
            <a:r>
              <a:rPr lang="tr-TR" sz="1600" dirty="0">
                <a:solidFill>
                  <a:srgbClr val="002A7E"/>
                </a:solidFill>
              </a:rPr>
              <a:t>Türkiye Ulusal Gençlik Konseyi Kuruluş, Çalışma Usul ve Esasları Hakkında Yönetmelik </a:t>
            </a:r>
          </a:p>
          <a:p>
            <a:pPr>
              <a:buFont typeface="Arial" pitchFamily="34" charset="0"/>
              <a:buChar char="•"/>
            </a:pPr>
            <a:r>
              <a:rPr lang="tr-TR" sz="1600" dirty="0">
                <a:solidFill>
                  <a:srgbClr val="002A7E"/>
                </a:solidFill>
              </a:rPr>
              <a:t>Halk Kültürü Alan Araştırmaları, Bilgi ve Belge Merkezi Hizmetleri ve Somut Olmayan Kültürel Miras Çalışmaları Hakkında Yönetmelik </a:t>
            </a:r>
          </a:p>
          <a:p>
            <a:pPr>
              <a:buFont typeface="Arial" pitchFamily="34" charset="0"/>
              <a:buChar char="•"/>
            </a:pPr>
            <a:r>
              <a:rPr lang="tr-TR" sz="1600" dirty="0">
                <a:solidFill>
                  <a:srgbClr val="002A7E"/>
                </a:solidFill>
              </a:rPr>
              <a:t>Özel Eğitim ve Rehberlik Hizmetleri Yönetmeliği</a:t>
            </a:r>
          </a:p>
          <a:p>
            <a:pPr>
              <a:buFont typeface="Arial" pitchFamily="34" charset="0"/>
              <a:buChar char="•"/>
            </a:pPr>
            <a:r>
              <a:rPr lang="tr-TR" sz="1600" dirty="0" smtClean="0">
                <a:solidFill>
                  <a:srgbClr val="002A7E"/>
                </a:solidFill>
              </a:rPr>
              <a:t>Eğitim </a:t>
            </a:r>
            <a:r>
              <a:rPr lang="tr-TR" sz="1600" dirty="0">
                <a:solidFill>
                  <a:srgbClr val="002A7E"/>
                </a:solidFill>
              </a:rPr>
              <a:t>ve Öğretim Kurumlarının Akreditasyonu Yönetmeliği</a:t>
            </a:r>
          </a:p>
          <a:p>
            <a:pPr>
              <a:buNone/>
            </a:pPr>
            <a:r>
              <a:rPr lang="tr-TR" sz="1800" u="sng" dirty="0">
                <a:solidFill>
                  <a:srgbClr val="002A7E"/>
                </a:solidFill>
                <a:effectLst>
                  <a:outerShdw blurRad="38100" dist="38100" dir="2700000" algn="tl">
                    <a:srgbClr val="000000">
                      <a:alpha val="43137"/>
                    </a:srgbClr>
                  </a:outerShdw>
                </a:effectLst>
              </a:rPr>
              <a:t>Kurumsal Yapılanma Ve Diğer Çalışmalar </a:t>
            </a:r>
          </a:p>
          <a:p>
            <a:r>
              <a:rPr lang="tr-TR" sz="1600" dirty="0">
                <a:solidFill>
                  <a:srgbClr val="002A7E"/>
                </a:solidFill>
              </a:rPr>
              <a:t>TYÇ’ </a:t>
            </a:r>
            <a:r>
              <a:rPr lang="tr-TR" sz="1600" dirty="0" err="1">
                <a:solidFill>
                  <a:srgbClr val="002A7E"/>
                </a:solidFill>
              </a:rPr>
              <a:t>nin</a:t>
            </a:r>
            <a:r>
              <a:rPr lang="tr-TR" sz="1600" dirty="0">
                <a:solidFill>
                  <a:srgbClr val="002A7E"/>
                </a:solidFill>
              </a:rPr>
              <a:t> Avrupa Yeterlilikler </a:t>
            </a:r>
            <a:r>
              <a:rPr lang="tr-TR" sz="1600" dirty="0" smtClean="0">
                <a:solidFill>
                  <a:srgbClr val="002A7E"/>
                </a:solidFill>
              </a:rPr>
              <a:t>Çerçevesi</a:t>
            </a:r>
            <a:r>
              <a:rPr lang="tr-TR" sz="1600" dirty="0">
                <a:solidFill>
                  <a:srgbClr val="002A7E"/>
                </a:solidFill>
              </a:rPr>
              <a:t>  ile </a:t>
            </a:r>
            <a:r>
              <a:rPr lang="tr-TR" sz="1600" dirty="0" err="1">
                <a:solidFill>
                  <a:srgbClr val="002A7E"/>
                </a:solidFill>
              </a:rPr>
              <a:t>Referanslanması</a:t>
            </a:r>
            <a:r>
              <a:rPr lang="tr-TR" sz="1600" dirty="0">
                <a:solidFill>
                  <a:srgbClr val="002A7E"/>
                </a:solidFill>
              </a:rPr>
              <a:t> ve </a:t>
            </a:r>
            <a:r>
              <a:rPr lang="tr-TR" sz="1600" dirty="0" err="1" smtClean="0">
                <a:solidFill>
                  <a:srgbClr val="002A7E"/>
                </a:solidFill>
              </a:rPr>
              <a:t>Referanslama</a:t>
            </a:r>
            <a:r>
              <a:rPr lang="tr-TR" sz="1600" dirty="0" smtClean="0">
                <a:solidFill>
                  <a:srgbClr val="002A7E"/>
                </a:solidFill>
              </a:rPr>
              <a:t> Raporu</a:t>
            </a:r>
            <a:endParaRPr lang="tr-TR" sz="1600" dirty="0">
              <a:solidFill>
                <a:srgbClr val="002A7E"/>
              </a:solidFill>
            </a:endParaRPr>
          </a:p>
          <a:p>
            <a:r>
              <a:rPr lang="tr-TR" sz="1600" dirty="0">
                <a:solidFill>
                  <a:srgbClr val="002A7E"/>
                </a:solidFill>
              </a:rPr>
              <a:t>Somut Olmayan Kültürel mirasın korunmasına ilişkin Yönerge</a:t>
            </a:r>
          </a:p>
          <a:p>
            <a:r>
              <a:rPr lang="tr-TR" sz="1600" dirty="0">
                <a:solidFill>
                  <a:srgbClr val="002A7E"/>
                </a:solidFill>
              </a:rPr>
              <a:t>Ulusal seviyede düzenlenecek mesleklere ilişkin Strateji Belgesi</a:t>
            </a:r>
          </a:p>
          <a:p>
            <a:pPr marL="0" indent="0">
              <a:buNone/>
            </a:pPr>
            <a:endParaRPr lang="en-GB" sz="1800" dirty="0"/>
          </a:p>
        </p:txBody>
      </p:sp>
      <p:sp>
        <p:nvSpPr>
          <p:cNvPr id="4" name="3 Başlık"/>
          <p:cNvSpPr txBox="1">
            <a:spLocks noGrp="1"/>
          </p:cNvSpPr>
          <p:nvPr>
            <p:ph type="title"/>
          </p:nvPr>
        </p:nvSpPr>
        <p:spPr>
          <a:xfrm>
            <a:off x="914400" y="0"/>
            <a:ext cx="8229600" cy="1077218"/>
          </a:xfrm>
          <a:prstGeom prst="rect">
            <a:avLst/>
          </a:prstGeom>
          <a:noFill/>
        </p:spPr>
        <p:txBody>
          <a:bodyPr>
            <a:spAutoFit/>
          </a:bodyPr>
          <a:lstStyle/>
          <a:p>
            <a:pPr algn="ctr">
              <a:defRPr/>
            </a:pPr>
            <a: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t>Mevzuat Uyum Çalışmalarımız ve </a:t>
            </a:r>
            <a:b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br>
            <a: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t>Ulusal Eylem Planı</a:t>
            </a:r>
            <a:endParaRPr lang="tr-TR" sz="3200" b="1" dirty="0">
              <a:solidFill>
                <a:srgbClr val="7E0000"/>
              </a:solidFill>
              <a:effectLst>
                <a:outerShdw blurRad="38100" dist="38100" dir="2700000" algn="tl">
                  <a:srgbClr val="000000">
                    <a:alpha val="43137"/>
                  </a:srgbClr>
                </a:outerShdw>
              </a:effectLst>
              <a:latin typeface="+mn-lt"/>
              <a:cs typeface="Tahoma"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741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DEDC489B-92CF-49A3-9A21-BBB1986A3104}" type="slidenum">
              <a:rPr lang="tr-TR" sz="1200" b="1">
                <a:solidFill>
                  <a:schemeClr val="accent2"/>
                </a:solidFill>
                <a:latin typeface="Georgia" pitchFamily="18" charset="0"/>
              </a:rPr>
              <a:pPr algn="ctr"/>
              <a:t>17</a:t>
            </a:fld>
            <a:endParaRPr lang="tr-TR" sz="1200" b="1">
              <a:solidFill>
                <a:schemeClr val="accent2"/>
              </a:solidFill>
              <a:latin typeface="Georgia" pitchFamily="18" charset="0"/>
            </a:endParaRPr>
          </a:p>
        </p:txBody>
      </p:sp>
      <p:sp>
        <p:nvSpPr>
          <p:cNvPr id="1741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1741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a:t>
            </a:r>
            <a:r>
              <a:rPr lang="tr-TR" sz="1400" b="1" dirty="0" smtClean="0">
                <a:solidFill>
                  <a:srgbClr val="002A7E"/>
                </a:solidFill>
                <a:effectLst>
                  <a:outerShdw blurRad="38100" dist="38100" dir="2700000" algn="tl">
                    <a:srgbClr val="000000">
                      <a:alpha val="43137"/>
                    </a:srgbClr>
                  </a:outerShdw>
                </a:effectLst>
                <a:latin typeface="+mn-lt"/>
                <a:cs typeface="Tahoma" pitchFamily="34" charset="0"/>
              </a:rPr>
              <a:t>Başkanlığı</a:t>
            </a:r>
            <a:endParaRPr lang="tr-TR" sz="1400" b="1" dirty="0">
              <a:solidFill>
                <a:srgbClr val="002A7E"/>
              </a:solidFill>
              <a:effectLst>
                <a:outerShdw blurRad="38100" dist="38100" dir="2700000" algn="tl">
                  <a:srgbClr val="000000">
                    <a:alpha val="43137"/>
                  </a:srgbClr>
                </a:outerShdw>
              </a:effectLst>
              <a:latin typeface="+mn-lt"/>
              <a:cs typeface="Tahoma" pitchFamily="34" charset="0"/>
            </a:endParaRPr>
          </a:p>
        </p:txBody>
      </p:sp>
      <p:sp>
        <p:nvSpPr>
          <p:cNvPr id="12" name="11 Metin kutusu"/>
          <p:cNvSpPr txBox="1"/>
          <p:nvPr/>
        </p:nvSpPr>
        <p:spPr>
          <a:xfrm>
            <a:off x="1928812" y="115888"/>
            <a:ext cx="6099175" cy="1077218"/>
          </a:xfrm>
          <a:prstGeom prst="rect">
            <a:avLst/>
          </a:prstGeom>
          <a:noFill/>
        </p:spPr>
        <p:txBody>
          <a:bodyPr>
            <a:spAutoFit/>
          </a:bodyPr>
          <a:lstStyle/>
          <a:p>
            <a:pPr algn="ctr">
              <a:defRPr/>
            </a:pPr>
            <a: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t>AB Eğitim Politikalarının Türkiye’ye Yansıma Araçları</a:t>
            </a:r>
            <a:endParaRPr lang="tr-TR" sz="32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10" name="9 Dikdörtgen"/>
          <p:cNvSpPr/>
          <p:nvPr/>
        </p:nvSpPr>
        <p:spPr>
          <a:xfrm>
            <a:off x="357158" y="1500174"/>
            <a:ext cx="8143932" cy="3416320"/>
          </a:xfrm>
          <a:prstGeom prst="rect">
            <a:avLst/>
          </a:prstGeom>
        </p:spPr>
        <p:txBody>
          <a:bodyPr wrap="square">
            <a:spAutoFit/>
          </a:bodyPr>
          <a:lstStyle/>
          <a:p>
            <a:pPr algn="just"/>
            <a:r>
              <a:rPr lang="tr-TR" dirty="0" smtClean="0">
                <a:solidFill>
                  <a:srgbClr val="002A7E"/>
                </a:solidFill>
              </a:rPr>
              <a:t>AB üyeliğine aday ülke statüsündeki Türkiye için AB’nin hedef ve politikaları aynı zamanda Türkiye’nin de hedef ve politikaları olmaktadır. Bu </a:t>
            </a:r>
            <a:r>
              <a:rPr lang="tr-TR" dirty="0">
                <a:solidFill>
                  <a:srgbClr val="002A7E"/>
                </a:solidFill>
              </a:rPr>
              <a:t>kapsamda Türkiye’nin AB </a:t>
            </a:r>
            <a:r>
              <a:rPr lang="tr-TR" dirty="0" smtClean="0">
                <a:solidFill>
                  <a:srgbClr val="002A7E"/>
                </a:solidFill>
              </a:rPr>
              <a:t>eğitim politikasına uyumu üç araç tarafından desteklenmektedir: </a:t>
            </a:r>
          </a:p>
          <a:p>
            <a:pPr algn="just"/>
            <a:endParaRPr lang="tr-TR" dirty="0" smtClean="0">
              <a:solidFill>
                <a:srgbClr val="002A7E"/>
              </a:solidFill>
            </a:endParaRPr>
          </a:p>
          <a:p>
            <a:pPr marL="342900" indent="-342900">
              <a:buFont typeface="+mj-lt"/>
              <a:buAutoNum type="arabicPeriod"/>
            </a:pPr>
            <a:r>
              <a:rPr lang="tr-TR" b="1" dirty="0" smtClean="0">
                <a:solidFill>
                  <a:srgbClr val="002A7E"/>
                </a:solidFill>
              </a:rPr>
              <a:t>Eğitim Öğretim 2020 Stratejik Çerçeve Programı</a:t>
            </a:r>
            <a:endParaRPr lang="tr-TR" dirty="0" smtClean="0">
              <a:solidFill>
                <a:srgbClr val="002A7E"/>
              </a:solidFill>
            </a:endParaRPr>
          </a:p>
          <a:p>
            <a:pPr marL="342900" indent="-342900">
              <a:buFont typeface="+mj-lt"/>
              <a:buAutoNum type="arabicPeriod"/>
            </a:pPr>
            <a:endParaRPr lang="tr-TR" b="1" dirty="0" smtClean="0">
              <a:solidFill>
                <a:srgbClr val="002A7E"/>
              </a:solidFill>
            </a:endParaRPr>
          </a:p>
          <a:p>
            <a:pPr marL="342900" indent="-342900">
              <a:buFont typeface="+mj-lt"/>
              <a:buAutoNum type="arabicPeriod"/>
            </a:pPr>
            <a:r>
              <a:rPr lang="tr-TR" b="1" dirty="0" smtClean="0">
                <a:solidFill>
                  <a:srgbClr val="002A7E"/>
                </a:solidFill>
              </a:rPr>
              <a:t>Birlik Programları</a:t>
            </a:r>
          </a:p>
          <a:p>
            <a:pPr marL="800100" lvl="1" indent="-342900">
              <a:buFont typeface="Arial" pitchFamily="34" charset="0"/>
              <a:buChar char="•"/>
            </a:pPr>
            <a:r>
              <a:rPr lang="tr-TR" dirty="0" err="1" smtClean="0">
                <a:solidFill>
                  <a:srgbClr val="002A7E"/>
                </a:solidFill>
              </a:rPr>
              <a:t>Erasmus</a:t>
            </a:r>
            <a:r>
              <a:rPr lang="tr-TR" dirty="0" smtClean="0">
                <a:solidFill>
                  <a:srgbClr val="002A7E"/>
                </a:solidFill>
              </a:rPr>
              <a:t>+ Programı</a:t>
            </a:r>
          </a:p>
          <a:p>
            <a:pPr marL="800100" lvl="1" indent="-342900">
              <a:buFont typeface="Arial" pitchFamily="34" charset="0"/>
              <a:buChar char="•"/>
            </a:pPr>
            <a:r>
              <a:rPr lang="tr-TR" dirty="0" smtClean="0">
                <a:solidFill>
                  <a:srgbClr val="002A7E"/>
                </a:solidFill>
              </a:rPr>
              <a:t>Yaratıcı Avrupa Programı</a:t>
            </a:r>
          </a:p>
          <a:p>
            <a:pPr marL="800100" lvl="1" indent="-342900"/>
            <a:endParaRPr lang="tr-TR" dirty="0" smtClean="0">
              <a:solidFill>
                <a:srgbClr val="002A7E"/>
              </a:solidFill>
            </a:endParaRPr>
          </a:p>
          <a:p>
            <a:pPr marL="342900" indent="-342900">
              <a:buFont typeface="+mj-lt"/>
              <a:buAutoNum type="arabicPeriod"/>
            </a:pPr>
            <a:r>
              <a:rPr lang="tr-TR" b="1" dirty="0" smtClean="0">
                <a:solidFill>
                  <a:srgbClr val="002A7E"/>
                </a:solidFill>
              </a:rPr>
              <a:t>Katılım öncesi Mali Destek Aracı (IPA) </a:t>
            </a:r>
          </a:p>
        </p:txBody>
      </p:sp>
      <p:pic>
        <p:nvPicPr>
          <p:cNvPr id="11" name="Picture 2"/>
          <p:cNvPicPr>
            <a:picLocks noChangeAspect="1" noChangeArrowheads="1"/>
          </p:cNvPicPr>
          <p:nvPr/>
        </p:nvPicPr>
        <p:blipFill>
          <a:blip r:embed="rId4"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2080062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741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DEDC489B-92CF-49A3-9A21-BBB1986A3104}" type="slidenum">
              <a:rPr lang="tr-TR" sz="1200" b="1">
                <a:solidFill>
                  <a:schemeClr val="accent2"/>
                </a:solidFill>
                <a:latin typeface="Arial Black" pitchFamily="34" charset="0"/>
              </a:rPr>
              <a:pPr algn="ctr"/>
              <a:t>18</a:t>
            </a:fld>
            <a:endParaRPr lang="tr-TR" sz="1200" b="1">
              <a:solidFill>
                <a:schemeClr val="accent2"/>
              </a:solidFill>
              <a:latin typeface="Arial Black" pitchFamily="34" charset="0"/>
            </a:endParaRPr>
          </a:p>
        </p:txBody>
      </p:sp>
      <p:sp>
        <p:nvSpPr>
          <p:cNvPr id="1741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latin typeface="Arial Black" pitchFamily="34" charset="0"/>
            </a:endParaRPr>
          </a:p>
        </p:txBody>
      </p:sp>
      <p:sp>
        <p:nvSpPr>
          <p:cNvPr id="1741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latin typeface="Arial Black" pitchFamily="34" charset="0"/>
            </a:endParaRPr>
          </a:p>
        </p:txBody>
      </p:sp>
      <p:sp>
        <p:nvSpPr>
          <p:cNvPr id="9" name="8 Metin kutusu"/>
          <p:cNvSpPr txBox="1"/>
          <p:nvPr/>
        </p:nvSpPr>
        <p:spPr>
          <a:xfrm>
            <a:off x="1619673" y="6550025"/>
            <a:ext cx="5112916" cy="307777"/>
          </a:xfrm>
          <a:prstGeom prst="rect">
            <a:avLst/>
          </a:prstGeom>
          <a:noFill/>
        </p:spPr>
        <p:txBody>
          <a:bodyPr wrap="square">
            <a:spAutoFit/>
          </a:bodyPr>
          <a:lstStyle/>
          <a:p>
            <a:pPr>
              <a:defRPr/>
            </a:pPr>
            <a:r>
              <a:rPr lang="tr-TR" sz="1400" b="1" dirty="0">
                <a:solidFill>
                  <a:srgbClr val="002A7E"/>
                </a:solidFill>
                <a:effectLst>
                  <a:outerShdw blurRad="38100" dist="38100" dir="2700000" algn="tl">
                    <a:srgbClr val="000000">
                      <a:alpha val="43137"/>
                    </a:srgbClr>
                  </a:outerShdw>
                </a:effectLst>
                <a:latin typeface="Arial Black" pitchFamily="34" charset="0"/>
                <a:cs typeface="Tahoma" pitchFamily="34" charset="0"/>
              </a:rPr>
              <a:t>Sosyal, Bölgesel ve Yenilikçi Politikalar </a:t>
            </a:r>
            <a:r>
              <a:rPr lang="tr-TR" sz="1400" b="1" dirty="0" smtClean="0">
                <a:solidFill>
                  <a:srgbClr val="002A7E"/>
                </a:solidFill>
                <a:effectLst>
                  <a:outerShdw blurRad="38100" dist="38100" dir="2700000" algn="tl">
                    <a:srgbClr val="000000">
                      <a:alpha val="43137"/>
                    </a:srgbClr>
                  </a:outerShdw>
                </a:effectLst>
                <a:latin typeface="Arial Black" pitchFamily="34" charset="0"/>
                <a:cs typeface="Tahoma" pitchFamily="34" charset="0"/>
              </a:rPr>
              <a:t>Başkanlığı</a:t>
            </a:r>
            <a:endParaRPr lang="tr-TR" sz="1400" b="1" dirty="0">
              <a:solidFill>
                <a:srgbClr val="002A7E"/>
              </a:solidFill>
              <a:effectLst>
                <a:outerShdw blurRad="38100" dist="38100" dir="2700000" algn="tl">
                  <a:srgbClr val="000000">
                    <a:alpha val="43137"/>
                  </a:srgbClr>
                </a:outerShdw>
              </a:effectLst>
              <a:latin typeface="Arial Black" pitchFamily="34" charset="0"/>
              <a:cs typeface="Tahoma" pitchFamily="34" charset="0"/>
            </a:endParaRPr>
          </a:p>
        </p:txBody>
      </p:sp>
      <p:sp>
        <p:nvSpPr>
          <p:cNvPr id="12" name="11 Metin kutusu"/>
          <p:cNvSpPr txBox="1"/>
          <p:nvPr/>
        </p:nvSpPr>
        <p:spPr>
          <a:xfrm>
            <a:off x="1928813" y="357188"/>
            <a:ext cx="6099175" cy="584200"/>
          </a:xfrm>
          <a:prstGeom prst="rect">
            <a:avLst/>
          </a:prstGeom>
          <a:noFill/>
        </p:spPr>
        <p:txBody>
          <a:bodyPr>
            <a:spAutoFit/>
          </a:bodyPr>
          <a:lstStyle/>
          <a:p>
            <a:pPr algn="ctr">
              <a:defRPr/>
            </a:pPr>
            <a:r>
              <a:rPr lang="tr-TR" sz="3200" b="1" dirty="0" smtClean="0">
                <a:solidFill>
                  <a:srgbClr val="7E0000"/>
                </a:solidFill>
                <a:effectLst>
                  <a:outerShdw blurRad="38100" dist="38100" dir="2700000" algn="tl">
                    <a:srgbClr val="000000">
                      <a:alpha val="43137"/>
                    </a:srgbClr>
                  </a:outerShdw>
                </a:effectLst>
                <a:latin typeface="Arial Black" pitchFamily="34" charset="0"/>
                <a:cs typeface="Tahoma" pitchFamily="34" charset="0"/>
              </a:rPr>
              <a:t>Eğitim ve Öğretim 2020</a:t>
            </a:r>
            <a:endParaRPr lang="tr-TR" sz="3200" b="1" dirty="0">
              <a:solidFill>
                <a:srgbClr val="7E0000"/>
              </a:solidFill>
              <a:effectLst>
                <a:outerShdw blurRad="38100" dist="38100" dir="2700000" algn="tl">
                  <a:srgbClr val="000000">
                    <a:alpha val="43137"/>
                  </a:srgbClr>
                </a:outerShdw>
              </a:effectLst>
              <a:latin typeface="Arial Black" pitchFamily="34" charset="0"/>
              <a:cs typeface="Tahoma" pitchFamily="34" charset="0"/>
            </a:endParaRPr>
          </a:p>
        </p:txBody>
      </p:sp>
      <p:pic>
        <p:nvPicPr>
          <p:cNvPr id="11" name="10 Resim" descr="bebek.jpg"/>
          <p:cNvPicPr>
            <a:picLocks noChangeAspect="1"/>
          </p:cNvPicPr>
          <p:nvPr/>
        </p:nvPicPr>
        <p:blipFill>
          <a:blip r:embed="rId4" cstate="print"/>
          <a:stretch>
            <a:fillRect/>
          </a:stretch>
        </p:blipFill>
        <p:spPr>
          <a:xfrm>
            <a:off x="7092280" y="4077072"/>
            <a:ext cx="1656184" cy="1872208"/>
          </a:xfrm>
          <a:prstGeom prst="rect">
            <a:avLst/>
          </a:prstGeom>
        </p:spPr>
      </p:pic>
      <p:sp>
        <p:nvSpPr>
          <p:cNvPr id="2" name="Dikdörtgen 1"/>
          <p:cNvSpPr/>
          <p:nvPr/>
        </p:nvSpPr>
        <p:spPr>
          <a:xfrm>
            <a:off x="611560" y="1582341"/>
            <a:ext cx="6336704" cy="5016758"/>
          </a:xfrm>
          <a:prstGeom prst="rect">
            <a:avLst/>
          </a:prstGeom>
        </p:spPr>
        <p:txBody>
          <a:bodyPr wrap="square">
            <a:spAutoFit/>
          </a:bodyPr>
          <a:lstStyle/>
          <a:p>
            <a:endParaRPr lang="tr-TR" sz="2000" b="1" dirty="0" smtClean="0">
              <a:solidFill>
                <a:srgbClr val="002A7E"/>
              </a:solidFill>
            </a:endParaRPr>
          </a:p>
          <a:p>
            <a:pPr marL="285750" indent="-285750">
              <a:buFont typeface="Wingdings" panose="05000000000000000000" pitchFamily="2" charset="2"/>
              <a:buChar char="§"/>
            </a:pPr>
            <a:r>
              <a:rPr lang="tr-TR" sz="2000" b="1" dirty="0" smtClean="0">
                <a:solidFill>
                  <a:srgbClr val="002A7E"/>
                </a:solidFill>
                <a:latin typeface="Arial Black" panose="020B0A04020102020204" pitchFamily="34" charset="0"/>
              </a:rPr>
              <a:t>"</a:t>
            </a:r>
            <a:r>
              <a:rPr lang="tr-TR" sz="2000" b="1" dirty="0">
                <a:solidFill>
                  <a:srgbClr val="002A7E"/>
                </a:solidFill>
                <a:latin typeface="Arial Black" panose="020B0A04020102020204" pitchFamily="34" charset="0"/>
              </a:rPr>
              <a:t>Eğitim ve Öğretim 2010" çalışma programından elde edilen </a:t>
            </a:r>
            <a:r>
              <a:rPr lang="tr-TR" sz="2000" b="1" dirty="0" smtClean="0">
                <a:solidFill>
                  <a:srgbClr val="002A7E"/>
                </a:solidFill>
                <a:latin typeface="Arial Black" panose="020B0A04020102020204" pitchFamily="34" charset="0"/>
              </a:rPr>
              <a:t>çıktılar ışığında Avrupa </a:t>
            </a:r>
            <a:r>
              <a:rPr lang="tr-TR" sz="2000" b="1" dirty="0">
                <a:solidFill>
                  <a:srgbClr val="002A7E"/>
                </a:solidFill>
                <a:latin typeface="Arial Black" panose="020B0A04020102020204" pitchFamily="34" charset="0"/>
              </a:rPr>
              <a:t>2020 stratejisi temelleri üzerine kurulan eğitim ve öğretimde Avrupa işbirliğinin temel çerçevesi olan Eğitim ve Öğretim 2020 hazırlanmıştır</a:t>
            </a:r>
            <a:r>
              <a:rPr lang="tr-TR" sz="2000" b="1" dirty="0" smtClean="0">
                <a:solidFill>
                  <a:srgbClr val="002A7E"/>
                </a:solidFill>
                <a:latin typeface="Arial Black" panose="020B0A04020102020204" pitchFamily="34" charset="0"/>
              </a:rPr>
              <a:t>.</a:t>
            </a:r>
          </a:p>
          <a:p>
            <a:pPr marL="285750" indent="-285750">
              <a:buFont typeface="Wingdings" panose="05000000000000000000" pitchFamily="2" charset="2"/>
              <a:buChar char="§"/>
            </a:pPr>
            <a:endParaRPr lang="tr-TR" sz="2000" b="1" dirty="0" smtClean="0">
              <a:latin typeface="Arial Black" panose="020B0A04020102020204" pitchFamily="34" charset="0"/>
            </a:endParaRPr>
          </a:p>
          <a:p>
            <a:pPr marL="285750" indent="-285750">
              <a:buFont typeface="Wingdings" panose="05000000000000000000" pitchFamily="2" charset="2"/>
              <a:buChar char="§"/>
            </a:pPr>
            <a:r>
              <a:rPr lang="tr-TR" sz="2000" b="1" u="sng" dirty="0" smtClean="0">
                <a:solidFill>
                  <a:srgbClr val="6C121F"/>
                </a:solidFill>
                <a:latin typeface="Arial Black" panose="020B0A04020102020204" pitchFamily="34" charset="0"/>
              </a:rPr>
              <a:t>Eğitim ve Öğretim 2020</a:t>
            </a:r>
            <a:r>
              <a:rPr lang="tr-TR" sz="2000" b="1" dirty="0" smtClean="0">
                <a:solidFill>
                  <a:srgbClr val="002A7E"/>
                </a:solidFill>
                <a:latin typeface="Arial Black" panose="020B0A04020102020204" pitchFamily="34" charset="0"/>
              </a:rPr>
              <a:t>, 28 Mayıs 2009 tarihinde AB Resmi Gazetesinde yayımlanan “Eğitim ve Öğretimde İşbirliği İçin Stratejik Çerçeve” başlıklı AB Konseyi Sonuç Bildirgesine dayanmaktadır.  </a:t>
            </a:r>
          </a:p>
          <a:p>
            <a:pPr marL="285750" indent="-285750">
              <a:buFont typeface="Wingdings" panose="05000000000000000000" pitchFamily="2" charset="2"/>
              <a:buChar char="§"/>
            </a:pPr>
            <a:endParaRPr lang="tr-TR" sz="2000" b="1" dirty="0">
              <a:latin typeface="Arial Black" panose="020B0A04020102020204" pitchFamily="34" charset="0"/>
            </a:endParaRPr>
          </a:p>
          <a:p>
            <a:pPr marL="285750" indent="-285750">
              <a:buFont typeface="Wingdings" panose="05000000000000000000" pitchFamily="2" charset="2"/>
              <a:buChar char="§"/>
            </a:pPr>
            <a:endParaRPr lang="tr-TR" sz="2000" b="1" dirty="0">
              <a:latin typeface="Arial Black" panose="020B0A04020102020204" pitchFamily="34" charset="0"/>
            </a:endParaRPr>
          </a:p>
        </p:txBody>
      </p:sp>
      <p:pic>
        <p:nvPicPr>
          <p:cNvPr id="13"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868702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741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DEDC489B-92CF-49A3-9A21-BBB1986A3104}" type="slidenum">
              <a:rPr lang="tr-TR" sz="1200" b="1">
                <a:solidFill>
                  <a:schemeClr val="accent2"/>
                </a:solidFill>
                <a:latin typeface="Georgia" pitchFamily="18" charset="0"/>
              </a:rPr>
              <a:pPr algn="ctr"/>
              <a:t>19</a:t>
            </a:fld>
            <a:endParaRPr lang="tr-TR" sz="1200" b="1">
              <a:solidFill>
                <a:schemeClr val="accent2"/>
              </a:solidFill>
              <a:latin typeface="Georgia" pitchFamily="18" charset="0"/>
            </a:endParaRPr>
          </a:p>
        </p:txBody>
      </p:sp>
      <p:sp>
        <p:nvSpPr>
          <p:cNvPr id="1741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1741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a:t>
            </a:r>
            <a:r>
              <a:rPr lang="tr-TR" sz="1400" b="1" dirty="0" smtClean="0">
                <a:solidFill>
                  <a:srgbClr val="002A7E"/>
                </a:solidFill>
                <a:effectLst>
                  <a:outerShdw blurRad="38100" dist="38100" dir="2700000" algn="tl">
                    <a:srgbClr val="000000">
                      <a:alpha val="43137"/>
                    </a:srgbClr>
                  </a:outerShdw>
                </a:effectLst>
                <a:latin typeface="+mn-lt"/>
                <a:cs typeface="Tahoma" pitchFamily="34" charset="0"/>
              </a:rPr>
              <a:t>Başkanlığı</a:t>
            </a:r>
            <a:endParaRPr lang="tr-TR" sz="1400" b="1" dirty="0">
              <a:solidFill>
                <a:srgbClr val="002A7E"/>
              </a:solidFill>
              <a:effectLst>
                <a:outerShdw blurRad="38100" dist="38100" dir="2700000" algn="tl">
                  <a:srgbClr val="000000">
                    <a:alpha val="43137"/>
                  </a:srgbClr>
                </a:outerShdw>
              </a:effectLst>
              <a:latin typeface="+mn-lt"/>
              <a:cs typeface="Tahoma" pitchFamily="34" charset="0"/>
            </a:endParaRPr>
          </a:p>
        </p:txBody>
      </p:sp>
      <p:sp>
        <p:nvSpPr>
          <p:cNvPr id="12" name="11 Metin kutusu"/>
          <p:cNvSpPr txBox="1"/>
          <p:nvPr/>
        </p:nvSpPr>
        <p:spPr>
          <a:xfrm>
            <a:off x="1928813" y="357188"/>
            <a:ext cx="6099175" cy="584200"/>
          </a:xfrm>
          <a:prstGeom prst="rect">
            <a:avLst/>
          </a:prstGeom>
          <a:noFill/>
        </p:spPr>
        <p:txBody>
          <a:bodyPr>
            <a:spAutoFit/>
          </a:bodyPr>
          <a:lstStyle/>
          <a:p>
            <a:pPr algn="ctr">
              <a:defRPr/>
            </a:pPr>
            <a:r>
              <a:rPr lang="tr-TR" sz="3200" b="1" dirty="0" smtClean="0">
                <a:solidFill>
                  <a:srgbClr val="7E0000"/>
                </a:solidFill>
                <a:effectLst>
                  <a:outerShdw blurRad="38100" dist="38100" dir="2700000" algn="tl">
                    <a:srgbClr val="000000">
                      <a:alpha val="43137"/>
                    </a:srgbClr>
                  </a:outerShdw>
                </a:effectLst>
                <a:latin typeface="+mn-lt"/>
                <a:cs typeface="Tahoma" pitchFamily="34" charset="0"/>
              </a:rPr>
              <a:t>Eğitim Öğretim 2020</a:t>
            </a:r>
            <a:endParaRPr lang="tr-TR" sz="32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10" name="9 Dikdörtgen"/>
          <p:cNvSpPr/>
          <p:nvPr/>
        </p:nvSpPr>
        <p:spPr>
          <a:xfrm>
            <a:off x="357158" y="1500174"/>
            <a:ext cx="8143932" cy="3416320"/>
          </a:xfrm>
          <a:prstGeom prst="rect">
            <a:avLst/>
          </a:prstGeom>
        </p:spPr>
        <p:txBody>
          <a:bodyPr wrap="square">
            <a:spAutoFit/>
          </a:bodyPr>
          <a:lstStyle/>
          <a:p>
            <a:r>
              <a:rPr lang="tr-TR" b="1" dirty="0" smtClean="0">
                <a:solidFill>
                  <a:srgbClr val="002A7E"/>
                </a:solidFill>
              </a:rPr>
              <a:t>Avrupa İşbirliğinin Öncelikleri </a:t>
            </a:r>
          </a:p>
          <a:p>
            <a:r>
              <a:rPr lang="tr-TR" dirty="0" smtClean="0">
                <a:solidFill>
                  <a:srgbClr val="002A7E"/>
                </a:solidFill>
              </a:rPr>
              <a:t>(a) tüm vatandaşlarının kişisel, sosyal ve mesleki başarı ve memnuniyetlerini (b) demokratik değerleri, sosyal uyumu, aktif vatandaşlığı ve kültürlerarası diyalogu sağlamayı amaçlayan üye ülkelerin eğitim ve öğretim sistemlerinin daha da gelişmesine destek vermek </a:t>
            </a:r>
          </a:p>
          <a:p>
            <a:endParaRPr lang="tr-TR" dirty="0" smtClean="0">
              <a:solidFill>
                <a:srgbClr val="002A7E"/>
              </a:solidFill>
            </a:endParaRPr>
          </a:p>
          <a:p>
            <a:r>
              <a:rPr lang="tr-TR" b="1" dirty="0" smtClean="0">
                <a:solidFill>
                  <a:srgbClr val="002A7E"/>
                </a:solidFill>
              </a:rPr>
              <a:t>Stratejik Amaçlar:</a:t>
            </a:r>
            <a:r>
              <a:rPr lang="tr-TR" dirty="0" smtClean="0">
                <a:solidFill>
                  <a:srgbClr val="002A7E"/>
                </a:solidFill>
              </a:rPr>
              <a:t/>
            </a:r>
            <a:br>
              <a:rPr lang="tr-TR" dirty="0" smtClean="0">
                <a:solidFill>
                  <a:srgbClr val="002A7E"/>
                </a:solidFill>
              </a:rPr>
            </a:br>
            <a:r>
              <a:rPr lang="tr-TR" dirty="0" smtClean="0">
                <a:solidFill>
                  <a:srgbClr val="002A7E"/>
                </a:solidFill>
              </a:rPr>
              <a:t>1. Hayat boyu öğrenmeyi ve hareketliliği gerçekleştirmek;</a:t>
            </a:r>
            <a:br>
              <a:rPr lang="tr-TR" dirty="0" smtClean="0">
                <a:solidFill>
                  <a:srgbClr val="002A7E"/>
                </a:solidFill>
              </a:rPr>
            </a:br>
            <a:r>
              <a:rPr lang="tr-TR" dirty="0" smtClean="0">
                <a:solidFill>
                  <a:srgbClr val="002A7E"/>
                </a:solidFill>
              </a:rPr>
              <a:t>2. Eğitim ve öğretim sistemlerinin kalitesini ve etkinliğini artırmak;</a:t>
            </a:r>
            <a:br>
              <a:rPr lang="tr-TR" dirty="0" smtClean="0">
                <a:solidFill>
                  <a:srgbClr val="002A7E"/>
                </a:solidFill>
              </a:rPr>
            </a:br>
            <a:r>
              <a:rPr lang="tr-TR" dirty="0" smtClean="0">
                <a:solidFill>
                  <a:srgbClr val="002A7E"/>
                </a:solidFill>
              </a:rPr>
              <a:t>3. Eşitliği, sosyal uyumu ve aktif vatandaşlığı teşvik etmek;</a:t>
            </a:r>
            <a:br>
              <a:rPr lang="tr-TR" dirty="0" smtClean="0">
                <a:solidFill>
                  <a:srgbClr val="002A7E"/>
                </a:solidFill>
              </a:rPr>
            </a:br>
            <a:r>
              <a:rPr lang="tr-TR" dirty="0" smtClean="0">
                <a:solidFill>
                  <a:srgbClr val="002A7E"/>
                </a:solidFill>
              </a:rPr>
              <a:t>4. Eğitimin her seviyesinde girişimcilik dahil, yaratıcılık ve yenilikçiliğe (</a:t>
            </a:r>
            <a:r>
              <a:rPr lang="tr-TR" dirty="0" err="1" smtClean="0">
                <a:solidFill>
                  <a:srgbClr val="002A7E"/>
                </a:solidFill>
              </a:rPr>
              <a:t>inovasyon</a:t>
            </a:r>
            <a:r>
              <a:rPr lang="tr-TR" dirty="0" smtClean="0">
                <a:solidFill>
                  <a:srgbClr val="002A7E"/>
                </a:solidFill>
              </a:rPr>
              <a:t>) yönelik çabaları artırmak.</a:t>
            </a:r>
            <a:endParaRPr lang="tr-TR" dirty="0">
              <a:solidFill>
                <a:srgbClr val="002A7E"/>
              </a:solidFill>
            </a:endParaRPr>
          </a:p>
        </p:txBody>
      </p:sp>
      <p:pic>
        <p:nvPicPr>
          <p:cNvPr id="11" name="Picture 2"/>
          <p:cNvPicPr>
            <a:picLocks noChangeAspect="1" noChangeArrowheads="1"/>
          </p:cNvPicPr>
          <p:nvPr/>
        </p:nvPicPr>
        <p:blipFill>
          <a:blip r:embed="rId4"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741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DEDC489B-92CF-49A3-9A21-BBB1986A3104}" type="slidenum">
              <a:rPr lang="tr-TR" sz="1200" b="1">
                <a:solidFill>
                  <a:schemeClr val="accent2"/>
                </a:solidFill>
                <a:latin typeface="Georgia" pitchFamily="18" charset="0"/>
              </a:rPr>
              <a:pPr algn="ctr"/>
              <a:t>2</a:t>
            </a:fld>
            <a:endParaRPr lang="tr-TR" sz="1200" b="1">
              <a:solidFill>
                <a:schemeClr val="accent2"/>
              </a:solidFill>
              <a:latin typeface="Georgia" pitchFamily="18" charset="0"/>
            </a:endParaRPr>
          </a:p>
        </p:txBody>
      </p:sp>
      <p:sp>
        <p:nvSpPr>
          <p:cNvPr id="1741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1741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a:t>
            </a:r>
            <a:r>
              <a:rPr lang="tr-TR" sz="1400" b="1" dirty="0" smtClean="0">
                <a:solidFill>
                  <a:srgbClr val="002A7E"/>
                </a:solidFill>
                <a:effectLst>
                  <a:outerShdw blurRad="38100" dist="38100" dir="2700000" algn="tl">
                    <a:srgbClr val="000000">
                      <a:alpha val="43137"/>
                    </a:srgbClr>
                  </a:outerShdw>
                </a:effectLst>
                <a:latin typeface="+mn-lt"/>
                <a:cs typeface="Tahoma" pitchFamily="34" charset="0"/>
              </a:rPr>
              <a:t>Başkanlığı</a:t>
            </a:r>
            <a:endParaRPr lang="tr-TR" sz="1400" b="1" dirty="0">
              <a:solidFill>
                <a:srgbClr val="002A7E"/>
              </a:solidFill>
              <a:effectLst>
                <a:outerShdw blurRad="38100" dist="38100" dir="2700000" algn="tl">
                  <a:srgbClr val="000000">
                    <a:alpha val="43137"/>
                  </a:srgbClr>
                </a:outerShdw>
              </a:effectLst>
              <a:latin typeface="+mn-lt"/>
              <a:cs typeface="Tahoma" pitchFamily="34" charset="0"/>
            </a:endParaRPr>
          </a:p>
        </p:txBody>
      </p:sp>
      <p:sp>
        <p:nvSpPr>
          <p:cNvPr id="12" name="11 Metin kutusu"/>
          <p:cNvSpPr txBox="1"/>
          <p:nvPr/>
        </p:nvSpPr>
        <p:spPr>
          <a:xfrm>
            <a:off x="1928813" y="357188"/>
            <a:ext cx="6099175" cy="584200"/>
          </a:xfrm>
          <a:prstGeom prst="rect">
            <a:avLst/>
          </a:prstGeom>
          <a:noFill/>
        </p:spPr>
        <p:txBody>
          <a:bodyPr>
            <a:spAutoFit/>
          </a:bodyPr>
          <a:lstStyle/>
          <a:p>
            <a:pPr algn="ctr">
              <a:defRPr/>
            </a:pPr>
            <a:r>
              <a:rPr lang="tr-TR" sz="3200" b="1" dirty="0">
                <a:solidFill>
                  <a:srgbClr val="7E0000"/>
                </a:solidFill>
                <a:effectLst>
                  <a:outerShdw blurRad="38100" dist="38100" dir="2700000" algn="tl">
                    <a:srgbClr val="000000">
                      <a:alpha val="43137"/>
                    </a:srgbClr>
                  </a:outerShdw>
                </a:effectLst>
                <a:latin typeface="+mn-lt"/>
                <a:cs typeface="Tahoma" pitchFamily="34" charset="0"/>
              </a:rPr>
              <a:t>Sunum İçerik</a:t>
            </a:r>
          </a:p>
        </p:txBody>
      </p:sp>
      <p:sp>
        <p:nvSpPr>
          <p:cNvPr id="13" name="12 Dikdörtgen"/>
          <p:cNvSpPr/>
          <p:nvPr/>
        </p:nvSpPr>
        <p:spPr>
          <a:xfrm>
            <a:off x="1187624" y="1412776"/>
            <a:ext cx="8135937" cy="6986528"/>
          </a:xfrm>
          <a:prstGeom prst="rect">
            <a:avLst/>
          </a:prstGeom>
        </p:spPr>
        <p:txBody>
          <a:bodyPr>
            <a:spAutoFit/>
          </a:bodyPr>
          <a:lstStyle/>
          <a:p>
            <a:pPr marL="571500" indent="-571500"/>
            <a:r>
              <a:rPr lang="tr-TR" sz="2600" b="1" u="sng" dirty="0" smtClean="0">
                <a:solidFill>
                  <a:srgbClr val="002A7E"/>
                </a:solidFill>
                <a:effectLst>
                  <a:outerShdw blurRad="38100" dist="38100" dir="2700000" algn="tl">
                    <a:srgbClr val="C0C0C0"/>
                  </a:outerShdw>
                </a:effectLst>
                <a:latin typeface="Calibri" pitchFamily="34" charset="0"/>
              </a:rPr>
              <a:t>26. Fasıl Eğitim Kültür</a:t>
            </a:r>
            <a:endParaRPr lang="tr-TR" sz="2600" b="1" dirty="0" smtClean="0">
              <a:solidFill>
                <a:srgbClr val="002A7E"/>
              </a:solidFill>
              <a:effectLst>
                <a:outerShdw blurRad="38100" dist="38100" dir="2700000" algn="tl">
                  <a:srgbClr val="C0C0C0"/>
                </a:outerShdw>
              </a:effectLst>
              <a:latin typeface="Calibri" pitchFamily="34" charset="0"/>
            </a:endParaRP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AB’de Eğitim Politikaları</a:t>
            </a: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AB 2020</a:t>
            </a: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Faslın İçeriği</a:t>
            </a: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Fasılda Mevcut Durum</a:t>
            </a: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Fasıla İlişkin Çalışmalar</a:t>
            </a: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İlerleme Raporları</a:t>
            </a: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Yapılması Gerekenler</a:t>
            </a:r>
          </a:p>
          <a:p>
            <a:pPr marL="571500" indent="-571500">
              <a:buFont typeface="Wingdings" pitchFamily="2" charset="2"/>
              <a:buChar char="Ø"/>
            </a:pPr>
            <a:r>
              <a:rPr lang="tr-TR" sz="2600" b="1" dirty="0" smtClean="0">
                <a:solidFill>
                  <a:srgbClr val="002A7E"/>
                </a:solidFill>
                <a:effectLst>
                  <a:outerShdw blurRad="38100" dist="38100" dir="2700000" algn="tl">
                    <a:srgbClr val="C0C0C0"/>
                  </a:outerShdw>
                </a:effectLst>
                <a:latin typeface="Calibri" pitchFamily="34" charset="0"/>
              </a:rPr>
              <a:t>Faslın Yansıma Araçları</a:t>
            </a:r>
          </a:p>
          <a:p>
            <a:pPr marL="1028700" lvl="1" indent="-571500">
              <a:buFont typeface="Wingdings" pitchFamily="2" charset="2"/>
              <a:buChar char="Ø"/>
            </a:pPr>
            <a:r>
              <a:rPr lang="tr-TR" sz="2200" b="1" dirty="0" smtClean="0">
                <a:solidFill>
                  <a:srgbClr val="002A7E"/>
                </a:solidFill>
                <a:effectLst>
                  <a:outerShdw blurRad="38100" dist="38100" dir="2700000" algn="tl">
                    <a:srgbClr val="C0C0C0"/>
                  </a:outerShdw>
                </a:effectLst>
                <a:latin typeface="Calibri" pitchFamily="34" charset="0"/>
              </a:rPr>
              <a:t>Eğitim Öğretim 2020</a:t>
            </a:r>
          </a:p>
          <a:p>
            <a:pPr marL="1028700" lvl="1" indent="-571500">
              <a:buFont typeface="Wingdings" pitchFamily="2" charset="2"/>
              <a:buChar char="Ø"/>
            </a:pPr>
            <a:r>
              <a:rPr lang="tr-TR" sz="2200" b="1" dirty="0" err="1" smtClean="0">
                <a:solidFill>
                  <a:srgbClr val="002A7E"/>
                </a:solidFill>
                <a:effectLst>
                  <a:outerShdw blurRad="38100" dist="38100" dir="2700000" algn="tl">
                    <a:srgbClr val="C0C0C0"/>
                  </a:outerShdw>
                </a:effectLst>
                <a:latin typeface="Calibri" pitchFamily="34" charset="0"/>
              </a:rPr>
              <a:t>Erasmus</a:t>
            </a:r>
            <a:r>
              <a:rPr lang="tr-TR" sz="2200" b="1" dirty="0" smtClean="0">
                <a:solidFill>
                  <a:srgbClr val="002A7E"/>
                </a:solidFill>
                <a:effectLst>
                  <a:outerShdw blurRad="38100" dist="38100" dir="2700000" algn="tl">
                    <a:srgbClr val="C0C0C0"/>
                  </a:outerShdw>
                </a:effectLst>
                <a:latin typeface="Calibri" pitchFamily="34" charset="0"/>
              </a:rPr>
              <a:t>+ Programı</a:t>
            </a:r>
          </a:p>
          <a:p>
            <a:pPr marL="1028700" lvl="1" indent="-571500">
              <a:buFont typeface="Wingdings" pitchFamily="2" charset="2"/>
              <a:buChar char="Ø"/>
            </a:pPr>
            <a:r>
              <a:rPr lang="tr-TR" sz="2200" b="1" dirty="0" smtClean="0">
                <a:solidFill>
                  <a:srgbClr val="002A7E"/>
                </a:solidFill>
                <a:effectLst>
                  <a:outerShdw blurRad="38100" dist="38100" dir="2700000" algn="tl">
                    <a:srgbClr val="C0C0C0"/>
                  </a:outerShdw>
                </a:effectLst>
                <a:latin typeface="Calibri" pitchFamily="34" charset="0"/>
              </a:rPr>
              <a:t>Yaratıcı Avrupa Programı</a:t>
            </a:r>
          </a:p>
          <a:p>
            <a:pPr marL="1028700" lvl="1" indent="-571500">
              <a:buFont typeface="Wingdings" pitchFamily="2" charset="2"/>
              <a:buChar char="Ø"/>
            </a:pPr>
            <a:r>
              <a:rPr lang="tr-TR" sz="2200" b="1" dirty="0" smtClean="0">
                <a:solidFill>
                  <a:srgbClr val="002A7E"/>
                </a:solidFill>
                <a:effectLst>
                  <a:outerShdw blurRad="38100" dist="38100" dir="2700000" algn="tl">
                    <a:srgbClr val="C0C0C0"/>
                  </a:outerShdw>
                </a:effectLst>
                <a:latin typeface="Calibri" pitchFamily="34" charset="0"/>
              </a:rPr>
              <a:t>IPA Destekleri - Projeler</a:t>
            </a:r>
          </a:p>
          <a:p>
            <a:pPr marL="571500" indent="-571500">
              <a:buFont typeface="Wingdings" pitchFamily="2" charset="2"/>
              <a:buChar char="Ø"/>
            </a:pPr>
            <a:endParaRPr lang="tr-TR" sz="2600" b="1" dirty="0" smtClean="0">
              <a:solidFill>
                <a:srgbClr val="002A7E"/>
              </a:solidFill>
              <a:effectLst>
                <a:outerShdw blurRad="38100" dist="38100" dir="2700000" algn="tl">
                  <a:srgbClr val="C0C0C0"/>
                </a:outerShdw>
              </a:effectLst>
              <a:latin typeface="Calibri" pitchFamily="34" charset="0"/>
            </a:endParaRPr>
          </a:p>
          <a:p>
            <a:pPr marL="571500" indent="-571500">
              <a:buFont typeface="Arial" charset="0"/>
              <a:buChar char="•"/>
            </a:pPr>
            <a:endParaRPr lang="tr-TR" sz="2800" b="1" dirty="0">
              <a:effectLst>
                <a:outerShdw blurRad="38100" dist="38100" dir="2700000" algn="tl">
                  <a:srgbClr val="C0C0C0"/>
                </a:outerShdw>
              </a:effectLst>
              <a:latin typeface="Calibri" pitchFamily="34" charset="0"/>
            </a:endParaRPr>
          </a:p>
          <a:p>
            <a:pPr marL="571500" indent="-571500">
              <a:buFont typeface="Arial" charset="0"/>
              <a:buChar char="•"/>
            </a:pPr>
            <a:endParaRPr lang="tr-TR" sz="2800" b="1" dirty="0">
              <a:effectLst>
                <a:outerShdw blurRad="38100" dist="38100" dir="2700000" algn="tl">
                  <a:srgbClr val="C0C0C0"/>
                </a:outerShdw>
              </a:effectLst>
              <a:latin typeface="Calibri" pitchFamily="34" charset="0"/>
            </a:endParaRPr>
          </a:p>
          <a:p>
            <a:pPr marL="571500" indent="-571500"/>
            <a:endParaRPr lang="tr-TR" sz="2800" b="1" dirty="0">
              <a:effectLst>
                <a:outerShdw blurRad="38100" dist="38100" dir="2700000" algn="tl">
                  <a:srgbClr val="C0C0C0"/>
                </a:outerShdw>
              </a:effectLst>
              <a:latin typeface="Calibri"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0"/>
            <a:ext cx="1299920" cy="1196752"/>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23181" y="1439500"/>
            <a:ext cx="2669994" cy="4708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2"/>
          <p:cNvPicPr>
            <a:picLocks noChangeAspect="1" noChangeArrowheads="1"/>
          </p:cNvPicPr>
          <p:nvPr/>
        </p:nvPicPr>
        <p:blipFill>
          <a:blip r:embed="rId3" cstate="print"/>
          <a:srcRect/>
          <a:stretch>
            <a:fillRect/>
          </a:stretch>
        </p:blipFill>
        <p:spPr bwMode="auto">
          <a:xfrm>
            <a:off x="127000" y="115888"/>
            <a:ext cx="1187450" cy="1052512"/>
          </a:xfrm>
          <a:prstGeom prst="rect">
            <a:avLst/>
          </a:prstGeom>
          <a:noFill/>
          <a:ln w="9525">
            <a:noFill/>
            <a:miter lim="800000"/>
            <a:headEnd/>
            <a:tailEnd/>
          </a:ln>
        </p:spPr>
      </p:pic>
      <p:pic>
        <p:nvPicPr>
          <p:cNvPr id="12291" name="Picture 8"/>
          <p:cNvPicPr>
            <a:picLocks noChangeAspect="1" noChangeArrowheads="1"/>
          </p:cNvPicPr>
          <p:nvPr/>
        </p:nvPicPr>
        <p:blipFill>
          <a:blip r:embed="rId4" cstate="print"/>
          <a:srcRect/>
          <a:stretch>
            <a:fillRect/>
          </a:stretch>
        </p:blipFill>
        <p:spPr bwMode="auto">
          <a:xfrm>
            <a:off x="0" y="6381750"/>
            <a:ext cx="9144000" cy="71438"/>
          </a:xfrm>
          <a:prstGeom prst="rect">
            <a:avLst/>
          </a:prstGeom>
          <a:noFill/>
          <a:ln w="9525">
            <a:noFill/>
            <a:miter lim="800000"/>
            <a:headEnd/>
            <a:tailEnd/>
          </a:ln>
        </p:spPr>
      </p:pic>
      <p:pic>
        <p:nvPicPr>
          <p:cNvPr id="12292" name="Picture 9"/>
          <p:cNvPicPr>
            <a:picLocks noChangeAspect="1" noChangeArrowheads="1"/>
          </p:cNvPicPr>
          <p:nvPr/>
        </p:nvPicPr>
        <p:blipFill>
          <a:blip r:embed="rId4" cstate="print"/>
          <a:srcRect/>
          <a:stretch>
            <a:fillRect/>
          </a:stretch>
        </p:blipFill>
        <p:spPr bwMode="auto">
          <a:xfrm>
            <a:off x="0" y="1196975"/>
            <a:ext cx="9144000" cy="71438"/>
          </a:xfrm>
          <a:prstGeom prst="rect">
            <a:avLst/>
          </a:prstGeom>
          <a:noFill/>
          <a:ln w="9525">
            <a:noFill/>
            <a:miter lim="800000"/>
            <a:headEnd/>
            <a:tailEnd/>
          </a:ln>
        </p:spPr>
      </p:pic>
      <p:sp>
        <p:nvSpPr>
          <p:cNvPr id="12293"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7212FE79-C09B-45BA-B10F-FDA362AF9A86}" type="slidenum">
              <a:rPr lang="tr-TR" altLang="tr-TR" sz="1200" b="1">
                <a:solidFill>
                  <a:schemeClr val="accent2"/>
                </a:solidFill>
                <a:latin typeface="Georgia" pitchFamily="18" charset="0"/>
              </a:rPr>
              <a:pPr algn="ctr"/>
              <a:t>20</a:t>
            </a:fld>
            <a:endParaRPr lang="tr-TR" altLang="tr-TR" sz="1200" b="1">
              <a:solidFill>
                <a:schemeClr val="accent2"/>
              </a:solidFill>
              <a:latin typeface="Georgia" pitchFamily="18" charset="0"/>
            </a:endParaRPr>
          </a:p>
        </p:txBody>
      </p:sp>
      <p:pic>
        <p:nvPicPr>
          <p:cNvPr id="12294" name="Picture 12" descr="yildizlar"/>
          <p:cNvPicPr>
            <a:picLocks noChangeAspect="1" noChangeArrowheads="1"/>
          </p:cNvPicPr>
          <p:nvPr/>
        </p:nvPicPr>
        <p:blipFill>
          <a:blip r:embed="rId5" cstate="print">
            <a:lum contrast="10000"/>
          </a:blip>
          <a:srcRect/>
          <a:stretch>
            <a:fillRect/>
          </a:stretch>
        </p:blipFill>
        <p:spPr bwMode="auto">
          <a:xfrm>
            <a:off x="2373313" y="1341438"/>
            <a:ext cx="6770687" cy="4995862"/>
          </a:xfrm>
          <a:prstGeom prst="rect">
            <a:avLst/>
          </a:prstGeom>
          <a:noFill/>
          <a:ln w="9525">
            <a:noFill/>
            <a:miter lim="800000"/>
            <a:headEnd/>
            <a:tailEnd/>
          </a:ln>
        </p:spPr>
      </p:pic>
      <p:sp>
        <p:nvSpPr>
          <p:cNvPr id="12295"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ltLang="tr-TR"/>
          </a:p>
        </p:txBody>
      </p:sp>
      <p:sp>
        <p:nvSpPr>
          <p:cNvPr id="12296"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ltLang="tr-TR"/>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928813" y="357188"/>
            <a:ext cx="6099175" cy="584775"/>
          </a:xfrm>
          <a:prstGeom prst="rect">
            <a:avLst/>
          </a:prstGeom>
          <a:noFill/>
        </p:spPr>
        <p:txBody>
          <a:bodyPr>
            <a:spAutoFit/>
          </a:bodyPr>
          <a:lstStyle/>
          <a:p>
            <a:pPr algn="ctr">
              <a:defRPr/>
            </a:pPr>
            <a:r>
              <a:rPr lang="tr-TR" sz="3200" b="1" dirty="0">
                <a:solidFill>
                  <a:srgbClr val="7E0000"/>
                </a:solidFill>
                <a:effectLst>
                  <a:outerShdw blurRad="38100" dist="38100" dir="2700000" algn="tl">
                    <a:srgbClr val="000000">
                      <a:alpha val="43137"/>
                    </a:srgbClr>
                  </a:outerShdw>
                </a:effectLst>
                <a:latin typeface="+mn-lt"/>
                <a:cs typeface="Tahoma" pitchFamily="34" charset="0"/>
              </a:rPr>
              <a:t>Eğitim ve Öğretim 2020</a:t>
            </a:r>
          </a:p>
        </p:txBody>
      </p:sp>
      <p:pic>
        <p:nvPicPr>
          <p:cNvPr id="12299" name="Picture 3" descr="C:\Users\aekici\Desktop\avrupa-birligi-bakanligi-logo.jpg"/>
          <p:cNvPicPr>
            <a:picLocks noChangeAspect="1" noChangeArrowheads="1"/>
          </p:cNvPicPr>
          <p:nvPr/>
        </p:nvPicPr>
        <p:blipFill>
          <a:blip r:embed="rId6" cstate="print"/>
          <a:srcRect/>
          <a:stretch>
            <a:fillRect/>
          </a:stretch>
        </p:blipFill>
        <p:spPr bwMode="auto">
          <a:xfrm>
            <a:off x="107950" y="80963"/>
            <a:ext cx="1223963" cy="1079500"/>
          </a:xfrm>
          <a:prstGeom prst="rect">
            <a:avLst/>
          </a:prstGeom>
          <a:noFill/>
          <a:ln w="9525">
            <a:noFill/>
            <a:miter lim="800000"/>
            <a:headEnd/>
            <a:tailEnd/>
          </a:ln>
        </p:spPr>
      </p:pic>
      <p:sp>
        <p:nvSpPr>
          <p:cNvPr id="2" name="Metin kutusu 1"/>
          <p:cNvSpPr txBox="1"/>
          <p:nvPr/>
        </p:nvSpPr>
        <p:spPr>
          <a:xfrm>
            <a:off x="467544" y="1087537"/>
            <a:ext cx="8064500" cy="5078313"/>
          </a:xfrm>
          <a:prstGeom prst="rect">
            <a:avLst/>
          </a:prstGeom>
          <a:noFill/>
        </p:spPr>
        <p:txBody>
          <a:bodyPr>
            <a:spAutoFit/>
          </a:bodyPr>
          <a:lstStyle/>
          <a:p>
            <a:pPr marL="285750" indent="-285750" algn="just">
              <a:buFont typeface="Arial" panose="020B0604020202020204" pitchFamily="34" charset="0"/>
              <a:buChar char="•"/>
              <a:defRPr/>
            </a:pPr>
            <a:endParaRPr lang="tr-TR" dirty="0">
              <a:solidFill>
                <a:srgbClr val="002A7E"/>
              </a:solidFill>
              <a:latin typeface="+mj-lt"/>
            </a:endParaRPr>
          </a:p>
          <a:p>
            <a:pPr algn="just">
              <a:defRPr/>
            </a:pPr>
            <a:r>
              <a:rPr lang="tr-TR" dirty="0" smtClean="0">
                <a:solidFill>
                  <a:srgbClr val="002A7E"/>
                </a:solidFill>
                <a:latin typeface="+mj-lt"/>
                <a:cs typeface="Times New Roman" pitchFamily="18" charset="0"/>
              </a:rPr>
              <a:t>15 Aralık 2015 tarihli Ortak </a:t>
            </a:r>
            <a:r>
              <a:rPr lang="tr-TR" dirty="0">
                <a:solidFill>
                  <a:srgbClr val="002A7E"/>
                </a:solidFill>
                <a:latin typeface="+mj-lt"/>
                <a:cs typeface="Times New Roman" pitchFamily="18" charset="0"/>
              </a:rPr>
              <a:t>Rapor'da, Avrupa düzeyinde belirlenen bu temel hedeflere ulaşılması için öncelik alanları yeniden gözden geçirilerek aşağıda sıralanan 6 temel öncelikli politika alanı belirlenmiştir</a:t>
            </a:r>
            <a:r>
              <a:rPr lang="tr-TR" dirty="0" smtClean="0">
                <a:solidFill>
                  <a:srgbClr val="002A7E"/>
                </a:solidFill>
                <a:latin typeface="+mj-lt"/>
                <a:cs typeface="Times New Roman" pitchFamily="18" charset="0"/>
              </a:rPr>
              <a:t>:</a:t>
            </a:r>
          </a:p>
          <a:p>
            <a:pPr algn="just">
              <a:defRPr/>
            </a:pPr>
            <a:endParaRPr lang="tr-TR" b="1" dirty="0" smtClean="0">
              <a:solidFill>
                <a:srgbClr val="002A7E"/>
              </a:solidFill>
              <a:latin typeface="+mj-lt"/>
              <a:cs typeface="Times New Roman" pitchFamily="18" charset="0"/>
            </a:endParaRPr>
          </a:p>
          <a:p>
            <a:pPr marL="342900" indent="-342900" algn="just">
              <a:buFont typeface="+mj-lt"/>
              <a:buAutoNum type="arabicParenR"/>
              <a:defRPr/>
            </a:pPr>
            <a:r>
              <a:rPr lang="tr-TR" b="1" dirty="0" smtClean="0">
                <a:solidFill>
                  <a:srgbClr val="002A7E"/>
                </a:solidFill>
                <a:latin typeface="+mj-lt"/>
                <a:cs typeface="Times New Roman" pitchFamily="18" charset="0"/>
              </a:rPr>
              <a:t>Geçerli </a:t>
            </a:r>
            <a:r>
              <a:rPr lang="tr-TR" b="1" dirty="0">
                <a:solidFill>
                  <a:srgbClr val="002A7E"/>
                </a:solidFill>
                <a:latin typeface="+mj-lt"/>
                <a:cs typeface="Times New Roman" pitchFamily="18" charset="0"/>
              </a:rPr>
              <a:t>ve yüksek kaliteli beceriler ile yeterlilikler, istihdam edilebilirlik, yenilikçilik ve aktif vatandaşlık için öğrenme çıktılarına odaklanılması,</a:t>
            </a:r>
          </a:p>
          <a:p>
            <a:pPr marL="342900" indent="-342900" algn="just">
              <a:buFont typeface="+mj-lt"/>
              <a:buAutoNum type="arabicParenR"/>
              <a:defRPr/>
            </a:pPr>
            <a:r>
              <a:rPr lang="tr-TR" b="1" dirty="0">
                <a:solidFill>
                  <a:srgbClr val="002A7E"/>
                </a:solidFill>
                <a:latin typeface="+mj-lt"/>
                <a:cs typeface="Times New Roman" pitchFamily="18" charset="0"/>
              </a:rPr>
              <a:t>Kapsayıcı eğitim, eşitlik, ayrımcılıkla mücadele ve vatandaşlık becerileri,</a:t>
            </a:r>
          </a:p>
          <a:p>
            <a:pPr marL="342900" indent="-342900" algn="just">
              <a:buFont typeface="+mj-lt"/>
              <a:buAutoNum type="arabicParenR"/>
              <a:defRPr/>
            </a:pPr>
            <a:r>
              <a:rPr lang="tr-TR" b="1" dirty="0">
                <a:solidFill>
                  <a:srgbClr val="002A7E"/>
                </a:solidFill>
                <a:latin typeface="+mj-lt"/>
                <a:cs typeface="Times New Roman" pitchFamily="18" charset="0"/>
              </a:rPr>
              <a:t>Dijital çağı kucaklayan açık/açılımcı ve yenilikçi eğitim ve öğretim,</a:t>
            </a:r>
          </a:p>
          <a:p>
            <a:pPr marL="342900" indent="-342900" algn="just">
              <a:buFont typeface="+mj-lt"/>
              <a:buAutoNum type="arabicParenR"/>
              <a:defRPr/>
            </a:pPr>
            <a:r>
              <a:rPr lang="tr-TR" b="1" dirty="0">
                <a:solidFill>
                  <a:srgbClr val="002A7E"/>
                </a:solidFill>
                <a:latin typeface="+mj-lt"/>
                <a:cs typeface="Times New Roman" pitchFamily="18" charset="0"/>
              </a:rPr>
              <a:t>Eğitimcilere güçlü destek/teşvikler,</a:t>
            </a:r>
          </a:p>
          <a:p>
            <a:pPr marL="342900" indent="-342900" algn="just">
              <a:buFont typeface="+mj-lt"/>
              <a:buAutoNum type="arabicParenR"/>
              <a:defRPr/>
            </a:pPr>
            <a:r>
              <a:rPr lang="tr-TR" b="1" dirty="0">
                <a:solidFill>
                  <a:srgbClr val="002A7E"/>
                </a:solidFill>
                <a:latin typeface="+mj-lt"/>
                <a:cs typeface="Times New Roman" pitchFamily="18" charset="0"/>
              </a:rPr>
              <a:t>Öğrenme ve işgücü/emek hareketliliğini kolaylaştırmak için yeterliliklerin şeffaflığı ve karşılıklı tanınırlığı,</a:t>
            </a:r>
          </a:p>
          <a:p>
            <a:pPr marL="342900" indent="-342900" algn="just">
              <a:buFont typeface="+mj-lt"/>
              <a:buAutoNum type="arabicParenR"/>
              <a:defRPr/>
            </a:pPr>
            <a:r>
              <a:rPr lang="tr-TR" b="1" dirty="0">
                <a:solidFill>
                  <a:srgbClr val="002A7E"/>
                </a:solidFill>
                <a:latin typeface="+mj-lt"/>
                <a:cs typeface="Times New Roman" pitchFamily="18" charset="0"/>
              </a:rPr>
              <a:t>Eğitim ve öğretim sistemlerine sürdürülebilir yatırım, performans ve verimlilik.</a:t>
            </a:r>
          </a:p>
          <a:p>
            <a:pPr marL="342900" indent="-342900" algn="just">
              <a:buFont typeface="+mj-lt"/>
              <a:buAutoNum type="arabicParenR"/>
              <a:defRPr/>
            </a:pPr>
            <a:endParaRPr lang="tr-TR" b="1" dirty="0">
              <a:solidFill>
                <a:srgbClr val="002A7E"/>
              </a:solidFill>
              <a:latin typeface="+mj-lt"/>
              <a:cs typeface="Times New Roman" pitchFamily="18" charset="0"/>
            </a:endParaRPr>
          </a:p>
          <a:p>
            <a:pPr algn="just">
              <a:defRPr/>
            </a:pPr>
            <a:r>
              <a:rPr lang="tr-TR" dirty="0">
                <a:solidFill>
                  <a:srgbClr val="002A7E"/>
                </a:solidFill>
                <a:latin typeface="+mj-lt"/>
                <a:cs typeface="Times New Roman" pitchFamily="18" charset="0"/>
              </a:rPr>
              <a:t>Bu doğrultuda yeni çalışma gruplarının kurulması beklenmektedir.</a:t>
            </a:r>
          </a:p>
        </p:txBody>
      </p:sp>
      <p:pic>
        <p:nvPicPr>
          <p:cNvPr id="12301" name="Picture 13"/>
          <p:cNvPicPr>
            <a:picLocks noChangeAspect="1" noChangeArrowheads="1"/>
          </p:cNvPicPr>
          <p:nvPr/>
        </p:nvPicPr>
        <p:blipFill>
          <a:blip r:embed="rId7" cstate="print"/>
          <a:srcRect/>
          <a:stretch>
            <a:fillRect/>
          </a:stretch>
        </p:blipFill>
        <p:spPr bwMode="auto">
          <a:xfrm>
            <a:off x="98425" y="74613"/>
            <a:ext cx="1200150" cy="1104900"/>
          </a:xfrm>
          <a:prstGeom prst="rect">
            <a:avLst/>
          </a:prstGeom>
          <a:noFill/>
          <a:ln w="9525">
            <a:noFill/>
            <a:miter lim="800000"/>
            <a:headEnd/>
            <a:tailEnd/>
          </a:ln>
          <a:effectLst/>
        </p:spPr>
      </p:pic>
      <p:pic>
        <p:nvPicPr>
          <p:cNvPr id="14" name="Picture 2"/>
          <p:cNvPicPr>
            <a:picLocks noChangeAspect="1" noChangeArrowheads="1"/>
          </p:cNvPicPr>
          <p:nvPr/>
        </p:nvPicPr>
        <p:blipFill>
          <a:blip r:embed="rId7"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 İçerik Yer Tutucusu"/>
          <p:cNvSpPr>
            <a:spLocks noGrp="1"/>
          </p:cNvSpPr>
          <p:nvPr>
            <p:ph idx="1"/>
          </p:nvPr>
        </p:nvSpPr>
        <p:spPr>
          <a:xfrm>
            <a:off x="107950" y="1125538"/>
            <a:ext cx="8928100" cy="5445125"/>
          </a:xfrm>
        </p:spPr>
        <p:txBody>
          <a:bodyPr/>
          <a:lstStyle/>
          <a:p>
            <a:pPr marL="173038" indent="-36513" algn="just" eaLnBrk="1" hangingPunct="1">
              <a:lnSpc>
                <a:spcPct val="110000"/>
              </a:lnSpc>
              <a:buClr>
                <a:srgbClr val="000000"/>
              </a:buClr>
              <a:buFont typeface="Wingdings 2" pitchFamily="18" charset="2"/>
              <a:buNone/>
            </a:pPr>
            <a:endParaRPr lang="tr-TR" altLang="tr-TR" sz="1600" smtClean="0">
              <a:solidFill>
                <a:srgbClr val="000000"/>
              </a:solidFill>
            </a:endParaRPr>
          </a:p>
          <a:p>
            <a:pPr marL="400050" lvl="1" indent="0" algn="just">
              <a:buFont typeface="Arial" charset="0"/>
              <a:buNone/>
            </a:pPr>
            <a:r>
              <a:rPr lang="tr-TR" sz="2200" i="1" smtClean="0">
                <a:solidFill>
                  <a:srgbClr val="002060"/>
                </a:solidFill>
                <a:latin typeface="Arial" charset="0"/>
                <a:cs typeface="Arial" charset="0"/>
              </a:rPr>
              <a:t>AB Programları, üye ülkeler , program katılımcısı ülkeler arasında </a:t>
            </a:r>
            <a:r>
              <a:rPr lang="tr-TR" sz="2200" b="1" i="1" smtClean="0">
                <a:solidFill>
                  <a:srgbClr val="002060"/>
                </a:solidFill>
                <a:latin typeface="Arial" charset="0"/>
                <a:cs typeface="Arial" charset="0"/>
              </a:rPr>
              <a:t>işbirliğini </a:t>
            </a:r>
            <a:r>
              <a:rPr lang="tr-TR" sz="2200" i="1" smtClean="0">
                <a:solidFill>
                  <a:srgbClr val="002060"/>
                </a:solidFill>
                <a:latin typeface="Arial" charset="0"/>
                <a:cs typeface="Arial" charset="0"/>
              </a:rPr>
              <a:t>geliştirerek ortaklık bilincinin yerleşmesini desteklemek, AB politikalarının ve mevzuatının uygulanmasına ve AB’nin karşılaştığı </a:t>
            </a:r>
            <a:r>
              <a:rPr lang="tr-TR" sz="2200" b="1" i="1" smtClean="0">
                <a:solidFill>
                  <a:srgbClr val="002060"/>
                </a:solidFill>
                <a:latin typeface="Arial" charset="0"/>
                <a:cs typeface="Arial" charset="0"/>
              </a:rPr>
              <a:t>sorunlara ortak çözümler </a:t>
            </a:r>
            <a:r>
              <a:rPr lang="tr-TR" sz="2200" i="1" smtClean="0">
                <a:solidFill>
                  <a:srgbClr val="002060"/>
                </a:solidFill>
                <a:latin typeface="Arial" charset="0"/>
                <a:cs typeface="Arial" charset="0"/>
              </a:rPr>
              <a:t>üretilmesine katkı sağlamak amacıyla </a:t>
            </a:r>
            <a:r>
              <a:rPr lang="tr-TR" sz="2200" b="1" i="1" smtClean="0">
                <a:solidFill>
                  <a:srgbClr val="002060"/>
                </a:solidFill>
                <a:latin typeface="Arial" charset="0"/>
                <a:cs typeface="Arial" charset="0"/>
              </a:rPr>
              <a:t>tematik alanlarda </a:t>
            </a:r>
            <a:r>
              <a:rPr lang="tr-TR" sz="2200" i="1" smtClean="0">
                <a:solidFill>
                  <a:srgbClr val="002060"/>
                </a:solidFill>
                <a:latin typeface="Arial" charset="0"/>
                <a:cs typeface="Arial" charset="0"/>
              </a:rPr>
              <a:t>oluşturulmakta ve belirli bir dönem için uygulanmaktadır.</a:t>
            </a:r>
            <a:endParaRPr lang="tr-TR" altLang="tr-TR" sz="2200" i="1" smtClean="0">
              <a:solidFill>
                <a:srgbClr val="002060"/>
              </a:solidFill>
              <a:latin typeface="Arial" charset="0"/>
              <a:cs typeface="Arial" charset="0"/>
            </a:endParaRPr>
          </a:p>
          <a:p>
            <a:pPr marL="173038" indent="-36513" algn="just" eaLnBrk="1" hangingPunct="1">
              <a:lnSpc>
                <a:spcPct val="110000"/>
              </a:lnSpc>
              <a:buClr>
                <a:srgbClr val="000000"/>
              </a:buClr>
              <a:buFont typeface="Wingdings 2" pitchFamily="18" charset="2"/>
              <a:buNone/>
            </a:pPr>
            <a:r>
              <a:rPr lang="tr-TR" altLang="tr-TR" sz="1600" smtClean="0">
                <a:solidFill>
                  <a:srgbClr val="000000"/>
                </a:solidFill>
              </a:rPr>
              <a:t>								</a:t>
            </a:r>
            <a:r>
              <a:rPr lang="tr-TR" altLang="tr-TR" sz="1800" b="1" smtClean="0">
                <a:solidFill>
                  <a:srgbClr val="990000"/>
                </a:solidFill>
              </a:rPr>
              <a:t>Birlik Programları</a:t>
            </a:r>
          </a:p>
          <a:p>
            <a:pPr marL="173038" indent="-36513" algn="ctr" eaLnBrk="1" hangingPunct="1">
              <a:lnSpc>
                <a:spcPct val="110000"/>
              </a:lnSpc>
              <a:buClr>
                <a:srgbClr val="000000"/>
              </a:buClr>
              <a:buFont typeface="Wingdings 2" pitchFamily="18" charset="2"/>
              <a:buNone/>
            </a:pPr>
            <a:r>
              <a:rPr lang="tr-TR" altLang="tr-TR" sz="1800" b="1" i="1" smtClean="0">
                <a:solidFill>
                  <a:srgbClr val="990000"/>
                </a:solidFill>
              </a:rPr>
              <a:t>								</a:t>
            </a:r>
            <a:r>
              <a:rPr lang="tr-TR" altLang="tr-TR" sz="1800" i="1" smtClean="0">
                <a:solidFill>
                  <a:srgbClr val="990000"/>
                </a:solidFill>
              </a:rPr>
              <a:t>çok ortaklı</a:t>
            </a:r>
          </a:p>
          <a:p>
            <a:pPr marL="173038" indent="-36513" eaLnBrk="1" hangingPunct="1">
              <a:lnSpc>
                <a:spcPct val="110000"/>
              </a:lnSpc>
              <a:buClr>
                <a:srgbClr val="000000"/>
              </a:buClr>
              <a:buFont typeface="Wingdings 2" pitchFamily="18" charset="2"/>
              <a:buNone/>
            </a:pPr>
            <a:r>
              <a:rPr lang="tr-TR" altLang="tr-TR" sz="1800" b="1" smtClean="0">
                <a:solidFill>
                  <a:srgbClr val="990000"/>
                </a:solidFill>
              </a:rPr>
              <a:t>Katılım Öncesi Mali Destekler</a:t>
            </a:r>
            <a:endParaRPr lang="tr-TR" altLang="tr-TR" sz="1800" i="1" smtClean="0">
              <a:solidFill>
                <a:srgbClr val="990000"/>
              </a:solidFill>
            </a:endParaRPr>
          </a:p>
          <a:p>
            <a:pPr marL="173038" indent="-36513" eaLnBrk="1" hangingPunct="1">
              <a:lnSpc>
                <a:spcPct val="110000"/>
              </a:lnSpc>
              <a:buClr>
                <a:srgbClr val="000000"/>
              </a:buClr>
              <a:buFont typeface="Wingdings 2" pitchFamily="18" charset="2"/>
              <a:buNone/>
            </a:pPr>
            <a:r>
              <a:rPr lang="tr-TR" altLang="tr-TR" sz="1600" i="1" smtClean="0">
                <a:solidFill>
                  <a:srgbClr val="990000"/>
                </a:solidFill>
              </a:rPr>
              <a:t>		</a:t>
            </a:r>
            <a:r>
              <a:rPr lang="tr-TR" altLang="tr-TR" sz="1800" i="1" smtClean="0">
                <a:solidFill>
                  <a:srgbClr val="990000"/>
                </a:solidFill>
              </a:rPr>
              <a:t>ülke bazlı</a:t>
            </a:r>
            <a:endParaRPr lang="tr-TR" altLang="tr-TR" sz="1600" smtClean="0">
              <a:solidFill>
                <a:srgbClr val="990000"/>
              </a:solidFill>
            </a:endParaRPr>
          </a:p>
          <a:p>
            <a:pPr marL="173038" indent="-36513" algn="just" eaLnBrk="1" hangingPunct="1">
              <a:lnSpc>
                <a:spcPct val="110000"/>
              </a:lnSpc>
              <a:buClr>
                <a:srgbClr val="000000"/>
              </a:buClr>
              <a:buFont typeface="Wingdings 2" pitchFamily="18" charset="2"/>
              <a:buNone/>
            </a:pPr>
            <a:r>
              <a:rPr lang="tr-TR" altLang="tr-TR" sz="1800" smtClean="0">
                <a:solidFill>
                  <a:srgbClr val="000000"/>
                </a:solidFill>
              </a:rPr>
              <a:t>		</a:t>
            </a:r>
            <a:r>
              <a:rPr lang="tr-TR" altLang="tr-TR" sz="1800" i="1" smtClean="0">
                <a:solidFill>
                  <a:srgbClr val="000000"/>
                </a:solidFill>
              </a:rPr>
              <a:t>					         	</a:t>
            </a:r>
            <a:endParaRPr lang="tr-TR" altLang="tr-TR" sz="1600" smtClean="0">
              <a:solidFill>
                <a:srgbClr val="000000"/>
              </a:solidFill>
            </a:endParaRPr>
          </a:p>
        </p:txBody>
      </p:sp>
      <p:sp>
        <p:nvSpPr>
          <p:cNvPr id="2" name="Metin kutusu 1"/>
          <p:cNvSpPr txBox="1"/>
          <p:nvPr/>
        </p:nvSpPr>
        <p:spPr>
          <a:xfrm>
            <a:off x="2051050" y="404813"/>
            <a:ext cx="5400675" cy="954087"/>
          </a:xfrm>
          <a:prstGeom prst="rect">
            <a:avLst/>
          </a:prstGeom>
          <a:noFill/>
        </p:spPr>
        <p:txBody>
          <a:bodyPr>
            <a:spAutoFit/>
          </a:bodyPr>
          <a:lstStyle/>
          <a:p>
            <a:pPr algn="ctr">
              <a:defRPr/>
            </a:pPr>
            <a:r>
              <a:rPr lang="tr-TR" sz="3200" b="1" dirty="0">
                <a:solidFill>
                  <a:srgbClr val="7E0000"/>
                </a:solidFill>
                <a:effectLst>
                  <a:outerShdw blurRad="38100" dist="38100" dir="2700000" algn="tl">
                    <a:srgbClr val="000000">
                      <a:alpha val="43137"/>
                    </a:srgbClr>
                  </a:outerShdw>
                </a:effectLst>
                <a:latin typeface="+mn-lt"/>
                <a:cs typeface="Tahoma" pitchFamily="34" charset="0"/>
              </a:rPr>
              <a:t>AB PROGRAMLARI </a:t>
            </a:r>
          </a:p>
          <a:p>
            <a:pPr algn="ctr">
              <a:defRPr/>
            </a:pPr>
            <a:endParaRPr lang="tr-TR" sz="2400" i="1" dirty="0">
              <a:solidFill>
                <a:prstClr val="black"/>
              </a:solidFill>
              <a:latin typeface="Times New Roman" pitchFamily="18" charset="0"/>
              <a:cs typeface="Arial" charset="0"/>
            </a:endParaRPr>
          </a:p>
        </p:txBody>
      </p:sp>
      <p:pic>
        <p:nvPicPr>
          <p:cNvPr id="39940" name="Picture 3"/>
          <p:cNvPicPr>
            <a:picLocks noChangeAspect="1" noChangeArrowheads="1"/>
          </p:cNvPicPr>
          <p:nvPr/>
        </p:nvPicPr>
        <p:blipFill>
          <a:blip r:embed="rId3" cstate="print"/>
          <a:srcRect/>
          <a:stretch>
            <a:fillRect/>
          </a:stretch>
        </p:blipFill>
        <p:spPr bwMode="auto">
          <a:xfrm>
            <a:off x="6372225" y="4537075"/>
            <a:ext cx="2381250" cy="1612900"/>
          </a:xfrm>
          <a:prstGeom prst="rect">
            <a:avLst/>
          </a:prstGeom>
          <a:noFill/>
          <a:ln w="9525">
            <a:noFill/>
            <a:miter lim="800000"/>
            <a:headEnd/>
            <a:tailEnd/>
          </a:ln>
        </p:spPr>
      </p:pic>
      <p:pic>
        <p:nvPicPr>
          <p:cNvPr id="39941" name="Picture 4"/>
          <p:cNvPicPr>
            <a:picLocks noChangeAspect="1" noChangeArrowheads="1"/>
          </p:cNvPicPr>
          <p:nvPr/>
        </p:nvPicPr>
        <p:blipFill>
          <a:blip r:embed="rId4" cstate="print"/>
          <a:srcRect/>
          <a:stretch>
            <a:fillRect/>
          </a:stretch>
        </p:blipFill>
        <p:spPr bwMode="auto">
          <a:xfrm>
            <a:off x="463550" y="5157788"/>
            <a:ext cx="2171700" cy="1223962"/>
          </a:xfrm>
          <a:prstGeom prst="rect">
            <a:avLst/>
          </a:prstGeom>
          <a:noFill/>
          <a:ln w="9525">
            <a:noFill/>
            <a:miter lim="800000"/>
            <a:headEnd/>
            <a:tailEnd/>
          </a:ln>
        </p:spPr>
      </p:pic>
      <p:sp>
        <p:nvSpPr>
          <p:cNvPr id="6" name="8 Metin kutusu"/>
          <p:cNvSpPr txBox="1"/>
          <p:nvPr/>
        </p:nvSpPr>
        <p:spPr>
          <a:xfrm>
            <a:off x="2251075" y="6550025"/>
            <a:ext cx="4608513" cy="307975"/>
          </a:xfrm>
          <a:prstGeom prst="rect">
            <a:avLst/>
          </a:prstGeom>
          <a:noFill/>
        </p:spPr>
        <p:txBody>
          <a:bodyPr>
            <a:spAutoFit/>
          </a:bodyPr>
          <a:ls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a:lstStyle>
          <a:p>
            <a:pPr>
              <a:defRPr/>
            </a:pPr>
            <a:r>
              <a:rPr lang="tr-TR" sz="1400" b="1" i="0" dirty="0">
                <a:solidFill>
                  <a:srgbClr val="002A7E"/>
                </a:solidFill>
                <a:effectLst>
                  <a:outerShdw blurRad="38100" dist="38100" dir="2700000" algn="tl">
                    <a:srgbClr val="000000">
                      <a:alpha val="43137"/>
                    </a:srgbClr>
                  </a:outerShdw>
                </a:effectLst>
                <a:latin typeface="Cambria" pitchFamily="18" charset="0"/>
                <a:cs typeface="Tahoma" pitchFamily="34" charset="0"/>
              </a:rPr>
              <a:t>Sosyal, Bölgesel ve Yenilikçi Politikalar Başkanlığı</a:t>
            </a:r>
          </a:p>
        </p:txBody>
      </p:sp>
      <p:sp>
        <p:nvSpPr>
          <p:cNvPr id="39943" name="Slayt Numarası Yer Tutucusu 1"/>
          <p:cNvSpPr>
            <a:spLocks noGrp="1"/>
          </p:cNvSpPr>
          <p:nvPr>
            <p:ph type="sldNum" sz="quarter" idx="12"/>
          </p:nvPr>
        </p:nvSpPr>
        <p:spPr bwMode="auto">
          <a:xfrm>
            <a:off x="8748713" y="6456363"/>
            <a:ext cx="225425" cy="365125"/>
          </a:xfrm>
          <a:noFill/>
          <a:ln>
            <a:miter lim="800000"/>
            <a:headEnd/>
            <a:tailEnd/>
          </a:ln>
        </p:spPr>
        <p:txBody>
          <a:bodyPr/>
          <a:lstStyle/>
          <a:p>
            <a:fld id="{8FA78C42-E6BD-4A56-A8BB-68F149B44679}" type="slidenum">
              <a:rPr lang="tr-TR" b="1" smtClean="0">
                <a:solidFill>
                  <a:srgbClr val="0000AC"/>
                </a:solidFill>
                <a:latin typeface="Times New Roman" pitchFamily="18" charset="0"/>
                <a:cs typeface="Arial" charset="0"/>
              </a:rPr>
              <a:pPr/>
              <a:t>21</a:t>
            </a:fld>
            <a:endParaRPr lang="tr-TR" b="1" smtClean="0">
              <a:solidFill>
                <a:srgbClr val="0000AC"/>
              </a:solidFill>
              <a:latin typeface="Times New Roman" pitchFamily="18" charset="0"/>
              <a:cs typeface="Arial" charset="0"/>
            </a:endParaRPr>
          </a:p>
        </p:txBody>
      </p:sp>
      <p:sp>
        <p:nvSpPr>
          <p:cNvPr id="3994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pic>
        <p:nvPicPr>
          <p:cNvPr id="9"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8175" y="260350"/>
            <a:ext cx="6769100" cy="954088"/>
          </a:xfrm>
          <a:prstGeom prst="rect">
            <a:avLst/>
          </a:prstGeom>
          <a:noFill/>
        </p:spPr>
        <p:txBody>
          <a:bodyPr>
            <a:spAutoFit/>
          </a:bodyPr>
          <a:lstStyle/>
          <a:p>
            <a:pPr algn="ctr">
              <a:defRPr/>
            </a:pPr>
            <a:r>
              <a:rPr lang="tr-TR" sz="3200" b="1" dirty="0">
                <a:solidFill>
                  <a:srgbClr val="7E0000"/>
                </a:solidFill>
                <a:effectLst>
                  <a:outerShdw blurRad="38100" dist="38100" dir="2700000" algn="tl">
                    <a:srgbClr val="C0C0C0"/>
                  </a:outerShdw>
                </a:effectLst>
                <a:latin typeface="Arial" pitchFamily="34" charset="0"/>
                <a:cs typeface="Arial" pitchFamily="34" charset="0"/>
              </a:rPr>
              <a:t>AB Programlarının Özellikleri</a:t>
            </a:r>
          </a:p>
          <a:p>
            <a:pPr algn="ctr">
              <a:defRPr/>
            </a:pPr>
            <a:endParaRPr lang="tr-TR" sz="2400" i="1" dirty="0">
              <a:solidFill>
                <a:prstClr val="black"/>
              </a:solidFill>
              <a:latin typeface="Arial" pitchFamily="34" charset="0"/>
              <a:cs typeface="Arial" pitchFamily="34" charset="0"/>
            </a:endParaRPr>
          </a:p>
        </p:txBody>
      </p:sp>
      <p:sp>
        <p:nvSpPr>
          <p:cNvPr id="40963" name="13 Metin kutusu"/>
          <p:cNvSpPr txBox="1">
            <a:spLocks noChangeArrowheads="1"/>
          </p:cNvSpPr>
          <p:nvPr/>
        </p:nvSpPr>
        <p:spPr bwMode="auto">
          <a:xfrm>
            <a:off x="250825" y="1125538"/>
            <a:ext cx="8497888" cy="5324475"/>
          </a:xfrm>
          <a:prstGeom prst="rect">
            <a:avLst/>
          </a:prstGeom>
          <a:noFill/>
          <a:ln w="9525">
            <a:noFill/>
            <a:miter lim="800000"/>
            <a:headEnd/>
            <a:tailEnd/>
          </a:ln>
        </p:spPr>
        <p:txBody>
          <a:bodyPr>
            <a:spAutoFit/>
          </a:bodyPr>
          <a:lstStyle/>
          <a:p>
            <a:pPr marL="268288" indent="-268288" algn="just">
              <a:buSzPct val="80000"/>
            </a:pPr>
            <a:r>
              <a:rPr lang="tr-TR" altLang="tr-TR" sz="2000">
                <a:solidFill>
                  <a:srgbClr val="000000"/>
                </a:solidFill>
                <a:latin typeface="Tahoma" pitchFamily="34" charset="0"/>
                <a:cs typeface="Tahoma" pitchFamily="34" charset="0"/>
              </a:rPr>
              <a:t>	</a:t>
            </a:r>
            <a:endParaRPr lang="tr-TR" altLang="tr-TR" sz="2000">
              <a:solidFill>
                <a:srgbClr val="222268"/>
              </a:solidFill>
              <a:latin typeface="Tahoma" pitchFamily="34" charset="0"/>
              <a:cs typeface="Tahoma" pitchFamily="34" charset="0"/>
            </a:endParaRPr>
          </a:p>
          <a:p>
            <a:pPr marL="268288" indent="-268288" algn="just">
              <a:buSzPct val="80000"/>
            </a:pPr>
            <a:endParaRPr lang="tr-TR" altLang="tr-TR" sz="800">
              <a:solidFill>
                <a:srgbClr val="222268"/>
              </a:solidFill>
              <a:latin typeface="Tahoma" pitchFamily="34" charset="0"/>
              <a:cs typeface="Tahoma" pitchFamily="34" charset="0"/>
            </a:endParaRPr>
          </a:p>
          <a:p>
            <a:pPr marL="268288" indent="-268288" algn="just">
              <a:buSzPct val="80000"/>
              <a:buFont typeface="Wingdings" pitchFamily="2" charset="2"/>
              <a:buChar char="q"/>
            </a:pPr>
            <a:r>
              <a:rPr lang="tr-TR" altLang="tr-TR" sz="1600">
                <a:solidFill>
                  <a:srgbClr val="222268"/>
                </a:solidFill>
                <a:cs typeface="Arial" charset="0"/>
              </a:rPr>
              <a:t>Belirli alanlarda AB ülkeleri arasında </a:t>
            </a:r>
            <a:r>
              <a:rPr lang="tr-TR" altLang="tr-TR" sz="1600" b="1">
                <a:solidFill>
                  <a:srgbClr val="222268"/>
                </a:solidFill>
                <a:cs typeface="Arial" charset="0"/>
              </a:rPr>
              <a:t>işbirliğini</a:t>
            </a:r>
            <a:r>
              <a:rPr lang="tr-TR" altLang="tr-TR" sz="1600">
                <a:solidFill>
                  <a:srgbClr val="222268"/>
                </a:solidFill>
                <a:cs typeface="Arial" charset="0"/>
              </a:rPr>
              <a:t> teşvik etmek,</a:t>
            </a:r>
          </a:p>
          <a:p>
            <a:pPr marL="268288" indent="-268288" algn="just">
              <a:buSzPct val="80000"/>
              <a:buFont typeface="Wingdings" pitchFamily="2" charset="2"/>
              <a:buChar char="q"/>
            </a:pPr>
            <a:endParaRPr lang="tr-TR" altLang="tr-TR" sz="1600">
              <a:solidFill>
                <a:srgbClr val="222268"/>
              </a:solidFill>
              <a:cs typeface="Arial" charset="0"/>
            </a:endParaRPr>
          </a:p>
          <a:p>
            <a:pPr marL="268288" indent="-268288" algn="just">
              <a:buSzPct val="80000"/>
              <a:buFont typeface="Wingdings" pitchFamily="2" charset="2"/>
              <a:buChar char="q"/>
            </a:pPr>
            <a:r>
              <a:rPr lang="tr-TR" altLang="tr-TR" sz="1600">
                <a:solidFill>
                  <a:srgbClr val="222268"/>
                </a:solidFill>
                <a:cs typeface="Arial" charset="0"/>
              </a:rPr>
              <a:t>Bu alanlardaki </a:t>
            </a:r>
            <a:r>
              <a:rPr lang="tr-TR" altLang="tr-TR" sz="1600" b="1">
                <a:solidFill>
                  <a:srgbClr val="222268"/>
                </a:solidFill>
                <a:cs typeface="Arial" charset="0"/>
              </a:rPr>
              <a:t>iyi uygulamaları, bilgiyi </a:t>
            </a:r>
            <a:r>
              <a:rPr lang="tr-TR" altLang="tr-TR" sz="1600">
                <a:solidFill>
                  <a:srgbClr val="222268"/>
                </a:solidFill>
                <a:cs typeface="Arial" charset="0"/>
              </a:rPr>
              <a:t>paylaşmak,</a:t>
            </a:r>
          </a:p>
          <a:p>
            <a:pPr marL="268288" indent="-268288" algn="just">
              <a:buSzPct val="80000"/>
            </a:pPr>
            <a:endParaRPr lang="tr-TR" altLang="tr-TR" sz="1600">
              <a:solidFill>
                <a:srgbClr val="222268"/>
              </a:solidFill>
              <a:cs typeface="Arial" charset="0"/>
            </a:endParaRPr>
          </a:p>
          <a:p>
            <a:pPr marL="268288" indent="-268288" algn="just" eaLnBrk="0" hangingPunct="0">
              <a:lnSpc>
                <a:spcPct val="130000"/>
              </a:lnSpc>
              <a:spcAft>
                <a:spcPts val="1200"/>
              </a:spcAft>
              <a:buClr>
                <a:srgbClr val="2D2D8A"/>
              </a:buClr>
              <a:buSzPct val="80000"/>
              <a:buFont typeface="Wingdings" pitchFamily="2" charset="2"/>
              <a:buChar char="q"/>
            </a:pPr>
            <a:r>
              <a:rPr lang="tr-TR" altLang="tr-TR" sz="1600">
                <a:solidFill>
                  <a:srgbClr val="222268"/>
                </a:solidFill>
                <a:ea typeface="ＭＳ Ｐゴシック" pitchFamily="34" charset="-128"/>
                <a:cs typeface="Arial" charset="0"/>
              </a:rPr>
              <a:t>İşbirliğini geliştirmek için </a:t>
            </a:r>
            <a:r>
              <a:rPr lang="tr-TR" altLang="tr-TR" sz="1600" b="1">
                <a:solidFill>
                  <a:srgbClr val="222268"/>
                </a:solidFill>
                <a:ea typeface="ＭＳ Ｐゴシック" pitchFamily="34" charset="-128"/>
                <a:cs typeface="Arial" charset="0"/>
              </a:rPr>
              <a:t>farklı ülkelerden ortaklar</a:t>
            </a:r>
            <a:r>
              <a:rPr lang="tr-TR" altLang="tr-TR" sz="1600">
                <a:solidFill>
                  <a:srgbClr val="222268"/>
                </a:solidFill>
                <a:ea typeface="ＭＳ Ｐゴシック" pitchFamily="34" charset="-128"/>
                <a:cs typeface="Arial" charset="0"/>
              </a:rPr>
              <a:t>ın gerekebildiği başlıklar içerir,</a:t>
            </a:r>
          </a:p>
          <a:p>
            <a:pPr marL="268288" indent="-268288" algn="just" eaLnBrk="0" hangingPunct="0">
              <a:lnSpc>
                <a:spcPct val="130000"/>
              </a:lnSpc>
              <a:spcAft>
                <a:spcPts val="1200"/>
              </a:spcAft>
              <a:buClr>
                <a:srgbClr val="2D2D8A"/>
              </a:buClr>
              <a:buSzPct val="80000"/>
              <a:buFont typeface="Wingdings" pitchFamily="2" charset="2"/>
              <a:buChar char="q"/>
            </a:pPr>
            <a:r>
              <a:rPr lang="tr-TR" altLang="tr-TR" sz="1600">
                <a:solidFill>
                  <a:srgbClr val="222268"/>
                </a:solidFill>
                <a:ea typeface="ＭＳ Ｐゴシック" pitchFamily="34" charset="-128"/>
                <a:cs typeface="Arial" charset="0"/>
              </a:rPr>
              <a:t>Belirli alanlarda </a:t>
            </a:r>
            <a:r>
              <a:rPr lang="tr-TR" altLang="tr-TR" sz="1600" b="1">
                <a:solidFill>
                  <a:srgbClr val="222268"/>
                </a:solidFill>
                <a:ea typeface="ＭＳ Ｐゴシック" pitchFamily="34" charset="-128"/>
                <a:cs typeface="Arial" charset="0"/>
              </a:rPr>
              <a:t>konu bazlı programlar</a:t>
            </a:r>
            <a:r>
              <a:rPr lang="tr-TR" altLang="tr-TR" sz="1600">
                <a:solidFill>
                  <a:srgbClr val="222268"/>
                </a:solidFill>
                <a:ea typeface="ＭＳ Ｐゴシック" pitchFamily="34" charset="-128"/>
                <a:cs typeface="Arial" charset="0"/>
              </a:rPr>
              <a:t>dır,</a:t>
            </a:r>
          </a:p>
          <a:p>
            <a:pPr marL="268288" indent="-268288" algn="just" eaLnBrk="0" hangingPunct="0">
              <a:lnSpc>
                <a:spcPct val="130000"/>
              </a:lnSpc>
              <a:spcAft>
                <a:spcPts val="1200"/>
              </a:spcAft>
              <a:buClr>
                <a:srgbClr val="2D2D8A"/>
              </a:buClr>
              <a:buSzPct val="80000"/>
              <a:buFont typeface="Wingdings" pitchFamily="2" charset="2"/>
              <a:buChar char="q"/>
            </a:pPr>
            <a:r>
              <a:rPr lang="tr-TR" altLang="tr-TR" sz="1600" b="1">
                <a:solidFill>
                  <a:srgbClr val="222268"/>
                </a:solidFill>
                <a:ea typeface="ＭＳ Ｐゴシック" pitchFamily="34" charset="-128"/>
                <a:cs typeface="Arial" charset="0"/>
              </a:rPr>
              <a:t>Yatırım içermeyen projeler </a:t>
            </a:r>
            <a:r>
              <a:rPr lang="tr-TR" altLang="tr-TR" sz="1600">
                <a:solidFill>
                  <a:srgbClr val="222268"/>
                </a:solidFill>
                <a:ea typeface="ＭＳ Ｐゴシック" pitchFamily="34" charset="-128"/>
                <a:cs typeface="Arial" charset="0"/>
              </a:rPr>
              <a:t>desteklenmektedir (kültürel faaliyetler, personel değişimi, araştırma projeleri, bilgi paylaşım, inovasyon projeleri gibi)</a:t>
            </a:r>
          </a:p>
          <a:p>
            <a:pPr marL="268288" indent="-268288" algn="just">
              <a:buSzPct val="80000"/>
              <a:buFont typeface="Wingdings" pitchFamily="2" charset="2"/>
              <a:buChar char="q"/>
            </a:pPr>
            <a:r>
              <a:rPr lang="tr-TR" altLang="tr-TR" sz="1600">
                <a:solidFill>
                  <a:srgbClr val="222268"/>
                </a:solidFill>
                <a:cs typeface="Arial" charset="0"/>
              </a:rPr>
              <a:t>Merkezi projelerde başvurular </a:t>
            </a:r>
            <a:r>
              <a:rPr lang="tr-TR" altLang="tr-TR" sz="1600" b="1">
                <a:solidFill>
                  <a:srgbClr val="222268"/>
                </a:solidFill>
                <a:cs typeface="Arial" charset="0"/>
              </a:rPr>
              <a:t>doğrudan Avrupa Komisyonu’na</a:t>
            </a:r>
            <a:r>
              <a:rPr lang="tr-TR" altLang="tr-TR" sz="1600">
                <a:solidFill>
                  <a:srgbClr val="222268"/>
                </a:solidFill>
                <a:cs typeface="Arial" charset="0"/>
              </a:rPr>
              <a:t> gönderilmektedir.</a:t>
            </a:r>
          </a:p>
          <a:p>
            <a:pPr marL="268288" indent="-268288" algn="just">
              <a:buSzPct val="80000"/>
              <a:buFont typeface="Wingdings" pitchFamily="2" charset="2"/>
              <a:buChar char="q"/>
            </a:pPr>
            <a:endParaRPr lang="tr-TR" altLang="tr-TR" sz="1600">
              <a:solidFill>
                <a:srgbClr val="222268"/>
              </a:solidFill>
              <a:cs typeface="Arial" charset="0"/>
            </a:endParaRPr>
          </a:p>
          <a:p>
            <a:pPr marL="268288" indent="-268288" algn="just">
              <a:buSzPct val="80000"/>
              <a:buFont typeface="Wingdings" pitchFamily="2" charset="2"/>
              <a:buChar char="q"/>
            </a:pPr>
            <a:r>
              <a:rPr lang="tr-TR" altLang="tr-TR" sz="1600">
                <a:solidFill>
                  <a:srgbClr val="222268"/>
                </a:solidFill>
                <a:cs typeface="Arial" charset="0"/>
              </a:rPr>
              <a:t>Merkezi olmayan bazı programlar için her kuruluş, </a:t>
            </a:r>
            <a:r>
              <a:rPr lang="tr-TR" altLang="tr-TR" sz="1600" b="1">
                <a:solidFill>
                  <a:srgbClr val="222268"/>
                </a:solidFill>
                <a:cs typeface="Arial" charset="0"/>
              </a:rPr>
              <a:t>ülkesindeki ulusal ajanslara </a:t>
            </a:r>
            <a:r>
              <a:rPr lang="tr-TR" altLang="tr-TR" sz="1600">
                <a:solidFill>
                  <a:srgbClr val="222268"/>
                </a:solidFill>
                <a:cs typeface="Arial" charset="0"/>
              </a:rPr>
              <a:t>başvuru yapılmaktadır.</a:t>
            </a:r>
          </a:p>
          <a:p>
            <a:pPr marL="268288" indent="-268288" algn="just" eaLnBrk="0" hangingPunct="0">
              <a:lnSpc>
                <a:spcPct val="130000"/>
              </a:lnSpc>
              <a:spcAft>
                <a:spcPts val="1200"/>
              </a:spcAft>
              <a:buClr>
                <a:srgbClr val="2D2D8A"/>
              </a:buClr>
              <a:buSzPct val="80000"/>
              <a:buFont typeface="Wingdings" pitchFamily="2" charset="2"/>
              <a:buChar char="q"/>
            </a:pPr>
            <a:endParaRPr lang="tr-TR" altLang="tr-TR" sz="1600">
              <a:solidFill>
                <a:srgbClr val="222268"/>
              </a:solidFill>
              <a:latin typeface="Cambria" pitchFamily="18" charset="0"/>
              <a:ea typeface="ＭＳ Ｐゴシック" pitchFamily="34" charset="-128"/>
            </a:endParaRPr>
          </a:p>
          <a:p>
            <a:pPr marL="268288" indent="-268288" algn="just">
              <a:buSzPct val="80000"/>
              <a:buFont typeface="Wingdings" pitchFamily="2" charset="2"/>
              <a:buChar char="q"/>
            </a:pPr>
            <a:endParaRPr lang="tr-TR" altLang="tr-TR" sz="2200">
              <a:solidFill>
                <a:srgbClr val="222268"/>
              </a:solidFill>
              <a:latin typeface="Tahoma" pitchFamily="34" charset="0"/>
              <a:cs typeface="Tahoma" pitchFamily="34" charset="0"/>
            </a:endParaRPr>
          </a:p>
          <a:p>
            <a:pPr marL="268288" indent="-268288">
              <a:buSzPct val="80000"/>
            </a:pPr>
            <a:endParaRPr lang="tr-TR" altLang="tr-TR">
              <a:solidFill>
                <a:srgbClr val="262673"/>
              </a:solidFill>
              <a:latin typeface="Tahoma" pitchFamily="34" charset="0"/>
              <a:cs typeface="Tahoma" pitchFamily="34" charset="0"/>
            </a:endParaRPr>
          </a:p>
        </p:txBody>
      </p:sp>
      <p:pic>
        <p:nvPicPr>
          <p:cNvPr id="40964" name="Picture 2"/>
          <p:cNvPicPr>
            <a:picLocks noChangeAspect="1" noChangeArrowheads="1"/>
          </p:cNvPicPr>
          <p:nvPr/>
        </p:nvPicPr>
        <p:blipFill>
          <a:blip r:embed="rId3" cstate="print"/>
          <a:srcRect/>
          <a:stretch>
            <a:fillRect/>
          </a:stretch>
        </p:blipFill>
        <p:spPr bwMode="auto">
          <a:xfrm>
            <a:off x="7043738" y="1268413"/>
            <a:ext cx="2100262" cy="1393825"/>
          </a:xfrm>
          <a:prstGeom prst="rect">
            <a:avLst/>
          </a:prstGeom>
          <a:noFill/>
          <a:ln w="9525">
            <a:noFill/>
            <a:miter lim="800000"/>
            <a:headEnd/>
            <a:tailEnd/>
          </a:ln>
        </p:spPr>
      </p:pic>
      <p:sp>
        <p:nvSpPr>
          <p:cNvPr id="6" name="8 Metin kutusu"/>
          <p:cNvSpPr txBox="1"/>
          <p:nvPr/>
        </p:nvSpPr>
        <p:spPr>
          <a:xfrm>
            <a:off x="2251075" y="6550025"/>
            <a:ext cx="4608513" cy="307975"/>
          </a:xfrm>
          <a:prstGeom prst="rect">
            <a:avLst/>
          </a:prstGeom>
          <a:noFill/>
        </p:spPr>
        <p:txBody>
          <a:bodyPr>
            <a:spAutoFit/>
          </a:bodyPr>
          <a:ls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a:lstStyle>
          <a:p>
            <a:pPr>
              <a:defRPr/>
            </a:pPr>
            <a:r>
              <a:rPr lang="tr-TR" sz="1400" b="1" i="0" dirty="0">
                <a:solidFill>
                  <a:srgbClr val="002A7E"/>
                </a:solidFill>
                <a:effectLst>
                  <a:outerShdw blurRad="38100" dist="38100" dir="2700000" algn="tl">
                    <a:srgbClr val="000000">
                      <a:alpha val="43137"/>
                    </a:srgbClr>
                  </a:outerShdw>
                </a:effectLst>
                <a:latin typeface="Cambria" pitchFamily="18" charset="0"/>
                <a:cs typeface="Tahoma" pitchFamily="34" charset="0"/>
              </a:rPr>
              <a:t>Sosyal, Bölgesel ve Yenilikçi Politikalar Başkanlığı</a:t>
            </a:r>
          </a:p>
        </p:txBody>
      </p:sp>
      <p:sp>
        <p:nvSpPr>
          <p:cNvPr id="7" name="10 Metin kutusu"/>
          <p:cNvSpPr txBox="1"/>
          <p:nvPr/>
        </p:nvSpPr>
        <p:spPr>
          <a:xfrm>
            <a:off x="611188" y="5373688"/>
            <a:ext cx="4143375" cy="711200"/>
          </a:xfrm>
          <a:prstGeom prst="rect">
            <a:avLst/>
          </a:prstGeom>
          <a:solidFill>
            <a:schemeClr val="bg1">
              <a:lumMod val="95000"/>
            </a:schemeClr>
          </a:solidFill>
          <a:ln>
            <a:solidFill>
              <a:schemeClr val="accent3">
                <a:lumMod val="50000"/>
              </a:schemeClr>
            </a:solidFill>
          </a:ln>
        </p:spPr>
        <p:txBody>
          <a:bodyPr>
            <a:spAutoFit/>
          </a:bodyPr>
          <a:lstStyle/>
          <a:p>
            <a:pPr marL="90488" lvl="4">
              <a:buSzPct val="80000"/>
              <a:defRPr/>
            </a:pPr>
            <a:r>
              <a:rPr lang="tr-TR" sz="2000" dirty="0">
                <a:solidFill>
                  <a:srgbClr val="000000"/>
                </a:solidFill>
                <a:latin typeface="Cambria" pitchFamily="18" charset="0"/>
                <a:ea typeface="ＭＳ Ｐゴシック" charset="-128"/>
                <a:cs typeface="Tahoma" charset="0"/>
              </a:rPr>
              <a:t>Bütçesi = Katılımcı Ülkelerin Katkı Payları + AB Bütçesinden Tahsisat</a:t>
            </a:r>
          </a:p>
        </p:txBody>
      </p:sp>
      <p:sp>
        <p:nvSpPr>
          <p:cNvPr id="8" name="24 Şeritli Sağ Ok"/>
          <p:cNvSpPr/>
          <p:nvPr/>
        </p:nvSpPr>
        <p:spPr>
          <a:xfrm>
            <a:off x="4932040" y="5445224"/>
            <a:ext cx="1428760" cy="571504"/>
          </a:xfrm>
          <a:prstGeom prst="stripedRightArrow">
            <a:avLst/>
          </a:prstGeom>
          <a:solidFill>
            <a:srgbClr val="FFFFFF">
              <a:lumMod val="6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kern="0">
              <a:solidFill>
                <a:srgbClr val="000000"/>
              </a:solidFill>
              <a:latin typeface="Arial"/>
              <a:ea typeface="ＭＳ Ｐゴシック" charset="-128"/>
              <a:cs typeface="Arial" charset="0"/>
            </a:endParaRPr>
          </a:p>
        </p:txBody>
      </p:sp>
      <p:pic>
        <p:nvPicPr>
          <p:cNvPr id="40970" name="Picture 11" descr="C:\Documents and Settings\acaglayan\Local Settings\Temporary Internet Files\Content.IE5\KQ82RBHH\MCj04413230000[1].png"/>
          <p:cNvPicPr>
            <a:picLocks noChangeAspect="1" noChangeArrowheads="1"/>
          </p:cNvPicPr>
          <p:nvPr/>
        </p:nvPicPr>
        <p:blipFill>
          <a:blip r:embed="rId4" cstate="print"/>
          <a:srcRect/>
          <a:stretch>
            <a:fillRect/>
          </a:stretch>
        </p:blipFill>
        <p:spPr bwMode="auto">
          <a:xfrm>
            <a:off x="6732588" y="4941888"/>
            <a:ext cx="1622425" cy="1497012"/>
          </a:xfrm>
          <a:prstGeom prst="rect">
            <a:avLst/>
          </a:prstGeom>
          <a:noFill/>
          <a:ln w="9525">
            <a:noFill/>
            <a:miter lim="800000"/>
            <a:headEnd/>
            <a:tailEnd/>
          </a:ln>
        </p:spPr>
      </p:pic>
      <p:pic>
        <p:nvPicPr>
          <p:cNvPr id="40971" name="Picture 13" descr="C:\Documents and Settings\acaglayan\Local Settings\Temporary Internet Files\Content.IE5\MKQ8HLPK\MCj04339640000[1].png"/>
          <p:cNvPicPr>
            <a:picLocks noChangeAspect="1" noChangeArrowheads="1"/>
          </p:cNvPicPr>
          <p:nvPr/>
        </p:nvPicPr>
        <p:blipFill>
          <a:blip r:embed="rId5" cstate="print"/>
          <a:srcRect/>
          <a:stretch>
            <a:fillRect/>
          </a:stretch>
        </p:blipFill>
        <p:spPr bwMode="auto">
          <a:xfrm>
            <a:off x="7164388" y="5538788"/>
            <a:ext cx="792162" cy="904875"/>
          </a:xfrm>
          <a:prstGeom prst="rect">
            <a:avLst/>
          </a:prstGeom>
          <a:noFill/>
          <a:ln w="9525">
            <a:noFill/>
            <a:miter lim="800000"/>
            <a:headEnd/>
            <a:tailEnd/>
          </a:ln>
        </p:spPr>
      </p:pic>
      <p:sp>
        <p:nvSpPr>
          <p:cNvPr id="40972" name="Slayt Numarası Yer Tutucusu 1"/>
          <p:cNvSpPr>
            <a:spLocks noGrp="1"/>
          </p:cNvSpPr>
          <p:nvPr>
            <p:ph type="sldNum" sz="quarter" idx="12"/>
          </p:nvPr>
        </p:nvSpPr>
        <p:spPr bwMode="auto">
          <a:xfrm>
            <a:off x="8748713" y="6456363"/>
            <a:ext cx="225425" cy="365125"/>
          </a:xfrm>
          <a:noFill/>
          <a:ln>
            <a:miter lim="800000"/>
            <a:headEnd/>
            <a:tailEnd/>
          </a:ln>
        </p:spPr>
        <p:txBody>
          <a:bodyPr/>
          <a:lstStyle/>
          <a:p>
            <a:fld id="{B490DC81-4BA4-4FCC-BF7A-02BEF176BC30}" type="slidenum">
              <a:rPr lang="tr-TR" b="1" smtClean="0">
                <a:solidFill>
                  <a:srgbClr val="0000AC"/>
                </a:solidFill>
                <a:latin typeface="Times New Roman" pitchFamily="18" charset="0"/>
                <a:cs typeface="Arial" charset="0"/>
              </a:rPr>
              <a:pPr/>
              <a:t>22</a:t>
            </a:fld>
            <a:endParaRPr lang="tr-TR" b="1" smtClean="0">
              <a:solidFill>
                <a:srgbClr val="0000AC"/>
              </a:solidFill>
              <a:latin typeface="Times New Roman" pitchFamily="18" charset="0"/>
              <a:cs typeface="Arial" charset="0"/>
            </a:endParaRPr>
          </a:p>
        </p:txBody>
      </p:sp>
      <p:sp>
        <p:nvSpPr>
          <p:cNvPr id="40973"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pic>
        <p:nvPicPr>
          <p:cNvPr id="12" name="Picture 2"/>
          <p:cNvPicPr>
            <a:picLocks noChangeAspect="1" noChangeArrowheads="1"/>
          </p:cNvPicPr>
          <p:nvPr/>
        </p:nvPicPr>
        <p:blipFill>
          <a:blip r:embed="rId6"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44035"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44036"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FF394A25-4F12-4D60-8E06-2B0938B3A15E}" type="slidenum">
              <a:rPr lang="tr-TR" sz="1200" b="1">
                <a:solidFill>
                  <a:schemeClr val="accent2"/>
                </a:solidFill>
                <a:latin typeface="Georgia" pitchFamily="18" charset="0"/>
              </a:rPr>
              <a:pPr algn="ctr"/>
              <a:t>23</a:t>
            </a:fld>
            <a:endParaRPr lang="tr-TR" sz="1200" b="1">
              <a:solidFill>
                <a:schemeClr val="accent2"/>
              </a:solidFill>
              <a:latin typeface="Georgia" pitchFamily="18" charset="0"/>
            </a:endParaRPr>
          </a:p>
        </p:txBody>
      </p:sp>
      <p:pic>
        <p:nvPicPr>
          <p:cNvPr id="44037" name="Picture 12" descr="yildizlar"/>
          <p:cNvPicPr>
            <a:picLocks noChangeAspect="1" noChangeArrowheads="1"/>
          </p:cNvPicPr>
          <p:nvPr/>
        </p:nvPicPr>
        <p:blipFill>
          <a:blip r:embed="rId4" cstate="print">
            <a:lum contrast="10000"/>
          </a:blip>
          <a:srcRect/>
          <a:stretch>
            <a:fillRect/>
          </a:stretch>
        </p:blipFill>
        <p:spPr bwMode="auto">
          <a:xfrm>
            <a:off x="2373313" y="1341438"/>
            <a:ext cx="6770687" cy="4995862"/>
          </a:xfrm>
          <a:prstGeom prst="rect">
            <a:avLst/>
          </a:prstGeom>
          <a:noFill/>
          <a:ln w="9525">
            <a:noFill/>
            <a:miter lim="800000"/>
            <a:headEnd/>
            <a:tailEnd/>
          </a:ln>
        </p:spPr>
      </p:pic>
      <p:sp>
        <p:nvSpPr>
          <p:cNvPr id="44038"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44039"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907704" y="0"/>
            <a:ext cx="6099175" cy="1292662"/>
          </a:xfrm>
          <a:prstGeom prst="rect">
            <a:avLst/>
          </a:prstGeom>
          <a:noFill/>
        </p:spPr>
        <p:txBody>
          <a:bodyPr>
            <a:spAutoFit/>
          </a:bodyPr>
          <a:lstStyle/>
          <a:p>
            <a:pPr algn="ctr">
              <a:defRPr/>
            </a:pPr>
            <a:r>
              <a:rPr lang="tr-TR" sz="2600" b="1" dirty="0" smtClean="0">
                <a:solidFill>
                  <a:srgbClr val="7E0000"/>
                </a:solidFill>
                <a:effectLst>
                  <a:outerShdw blurRad="38100" dist="38100" dir="2700000" algn="tl">
                    <a:srgbClr val="000000">
                      <a:alpha val="43137"/>
                    </a:srgbClr>
                  </a:outerShdw>
                </a:effectLst>
                <a:latin typeface="+mn-lt"/>
                <a:cs typeface="Tahoma" pitchFamily="34" charset="0"/>
              </a:rPr>
              <a:t>Eğitim  Politikalarını Destekleyen Araçlar:</a:t>
            </a:r>
          </a:p>
          <a:p>
            <a:pPr algn="ctr">
              <a:defRPr/>
            </a:pPr>
            <a:r>
              <a:rPr lang="tr-TR" sz="2600" b="1" dirty="0" smtClean="0">
                <a:solidFill>
                  <a:srgbClr val="7E0000"/>
                </a:solidFill>
                <a:effectLst>
                  <a:outerShdw blurRad="38100" dist="38100" dir="2700000" algn="tl">
                    <a:srgbClr val="000000">
                      <a:alpha val="43137"/>
                    </a:srgbClr>
                  </a:outerShdw>
                </a:effectLst>
                <a:latin typeface="+mn-lt"/>
                <a:cs typeface="Tahoma" pitchFamily="34" charset="0"/>
              </a:rPr>
              <a:t>ERASMUS+ PROGRAMI</a:t>
            </a:r>
            <a:endParaRPr lang="tr-TR" sz="26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2" name="Metin kutusu 1"/>
          <p:cNvSpPr txBox="1"/>
          <p:nvPr/>
        </p:nvSpPr>
        <p:spPr>
          <a:xfrm>
            <a:off x="468313" y="1443038"/>
            <a:ext cx="8064500" cy="2816225"/>
          </a:xfrm>
          <a:prstGeom prst="rect">
            <a:avLst/>
          </a:prstGeom>
          <a:noFill/>
        </p:spPr>
        <p:txBody>
          <a:bodyPr>
            <a:spAutoFit/>
          </a:bodyPr>
          <a:lstStyle/>
          <a:p>
            <a:pPr algn="ctr">
              <a:defRPr/>
            </a:pPr>
            <a:r>
              <a:rPr lang="tr-TR" sz="3200" b="1" dirty="0" err="1">
                <a:solidFill>
                  <a:srgbClr val="002A7E"/>
                </a:solidFill>
              </a:rPr>
              <a:t>Erasmus</a:t>
            </a:r>
            <a:r>
              <a:rPr lang="tr-TR" sz="3200" b="1" dirty="0">
                <a:solidFill>
                  <a:srgbClr val="002A7E"/>
                </a:solidFill>
              </a:rPr>
              <a:t>+ programı nedir? </a:t>
            </a:r>
          </a:p>
          <a:p>
            <a:pPr algn="ctr">
              <a:defRPr/>
            </a:pPr>
            <a:endParaRPr lang="tr-TR" sz="1000" dirty="0">
              <a:solidFill>
                <a:srgbClr val="002A7E"/>
              </a:solidFill>
            </a:endParaRPr>
          </a:p>
          <a:p>
            <a:pPr algn="just">
              <a:defRPr/>
            </a:pPr>
            <a:r>
              <a:rPr lang="tr-TR" dirty="0" err="1">
                <a:solidFill>
                  <a:srgbClr val="002A7E"/>
                </a:solidFill>
              </a:rPr>
              <a:t>Erasmus</a:t>
            </a:r>
            <a:r>
              <a:rPr lang="tr-TR" dirty="0">
                <a:solidFill>
                  <a:srgbClr val="002A7E"/>
                </a:solidFill>
              </a:rPr>
              <a:t>+, AB’nin 2014-2020 dönemi için eğitim, öğretim, gençlik ve spor alanlarındaki Programıdır. </a:t>
            </a:r>
          </a:p>
          <a:p>
            <a:pPr algn="just">
              <a:defRPr/>
            </a:pPr>
            <a:endParaRPr lang="tr-TR" sz="900" dirty="0">
              <a:solidFill>
                <a:srgbClr val="002A7E"/>
              </a:solidFill>
            </a:endParaRPr>
          </a:p>
          <a:p>
            <a:pPr marL="285750" indent="-285750" algn="just">
              <a:buFont typeface="Wingdings" pitchFamily="2" charset="2"/>
              <a:buChar char="q"/>
              <a:defRPr/>
            </a:pPr>
            <a:r>
              <a:rPr lang="tr-TR" dirty="0">
                <a:solidFill>
                  <a:srgbClr val="002A7E"/>
                </a:solidFill>
              </a:rPr>
              <a:t>14,7 milyar Avroluk bütçe ile,</a:t>
            </a:r>
          </a:p>
          <a:p>
            <a:pPr marL="285750" indent="-285750" algn="just">
              <a:buFont typeface="Wingdings" pitchFamily="2" charset="2"/>
              <a:buChar char="q"/>
              <a:defRPr/>
            </a:pPr>
            <a:r>
              <a:rPr lang="tr-TR" dirty="0">
                <a:solidFill>
                  <a:srgbClr val="002A7E"/>
                </a:solidFill>
              </a:rPr>
              <a:t>4 milyondan fazla kişiye ve 125 binden fazla kuruluşa, </a:t>
            </a:r>
          </a:p>
          <a:p>
            <a:pPr marL="742950" lvl="1" indent="-285750" algn="just">
              <a:buFont typeface="Arial" pitchFamily="34" charset="0"/>
              <a:buChar char="•"/>
              <a:defRPr/>
            </a:pPr>
            <a:r>
              <a:rPr lang="tr-TR" dirty="0">
                <a:solidFill>
                  <a:srgbClr val="002A7E"/>
                </a:solidFill>
              </a:rPr>
              <a:t>eğitim, öğretim, iş tecrübesi ve gönüllü çalışma faaliyetleri altında hareketlilik fırsatı, ortaklık kurma fırsatları sunmaktadır.</a:t>
            </a:r>
          </a:p>
          <a:p>
            <a:pPr>
              <a:defRPr/>
            </a:pPr>
            <a:endParaRPr lang="en-US" dirty="0">
              <a:solidFill>
                <a:srgbClr val="002A7E"/>
              </a:solidFill>
            </a:endParaRPr>
          </a:p>
        </p:txBody>
      </p:sp>
      <p:pic>
        <p:nvPicPr>
          <p:cNvPr id="44044" name="Picture 2"/>
          <p:cNvPicPr>
            <a:picLocks noChangeAspect="1" noChangeArrowheads="1"/>
          </p:cNvPicPr>
          <p:nvPr/>
        </p:nvPicPr>
        <p:blipFill>
          <a:blip r:embed="rId5" cstate="print"/>
          <a:srcRect/>
          <a:stretch>
            <a:fillRect/>
          </a:stretch>
        </p:blipFill>
        <p:spPr bwMode="auto">
          <a:xfrm>
            <a:off x="395536" y="4509120"/>
            <a:ext cx="5616575" cy="1582737"/>
          </a:xfrm>
          <a:prstGeom prst="rect">
            <a:avLst/>
          </a:prstGeom>
          <a:noFill/>
          <a:ln w="9525">
            <a:noFill/>
            <a:miter lim="800000"/>
            <a:headEnd/>
            <a:tailEnd/>
          </a:ln>
          <a:effectLst/>
        </p:spPr>
      </p:pic>
      <p:pic>
        <p:nvPicPr>
          <p:cNvPr id="13" name="Picture 2"/>
          <p:cNvPicPr>
            <a:picLocks noChangeAspect="1" noChangeArrowheads="1"/>
          </p:cNvPicPr>
          <p:nvPr/>
        </p:nvPicPr>
        <p:blipFill>
          <a:blip r:embed="rId6" cstate="print"/>
          <a:srcRect/>
          <a:stretch>
            <a:fillRect/>
          </a:stretch>
        </p:blipFill>
        <p:spPr bwMode="auto">
          <a:xfrm>
            <a:off x="0" y="0"/>
            <a:ext cx="1299920" cy="1196752"/>
          </a:xfrm>
          <a:prstGeom prst="rect">
            <a:avLst/>
          </a:prstGeom>
          <a:noFill/>
          <a:ln w="9525">
            <a:noFill/>
            <a:miter lim="800000"/>
            <a:headEnd/>
            <a:tailEnd/>
          </a:ln>
          <a:effectLst/>
        </p:spPr>
      </p:pic>
      <p:sp>
        <p:nvSpPr>
          <p:cNvPr id="15" name="14 Metin kutusu"/>
          <p:cNvSpPr txBox="1"/>
          <p:nvPr/>
        </p:nvSpPr>
        <p:spPr>
          <a:xfrm>
            <a:off x="6156176" y="4149080"/>
            <a:ext cx="2664296" cy="646331"/>
          </a:xfrm>
          <a:prstGeom prst="rect">
            <a:avLst/>
          </a:prstGeom>
          <a:noFill/>
        </p:spPr>
        <p:txBody>
          <a:bodyPr wrap="square" rtlCol="0">
            <a:spAutoFit/>
          </a:bodyPr>
          <a:lstStyle/>
          <a:p>
            <a:r>
              <a:rPr lang="tr-TR" dirty="0" smtClean="0">
                <a:solidFill>
                  <a:srgbClr val="002A7E"/>
                </a:solidFill>
                <a:latin typeface="+mj-lt"/>
              </a:rPr>
              <a:t>Ulusal Katkımız: </a:t>
            </a:r>
          </a:p>
          <a:p>
            <a:r>
              <a:rPr lang="tr-TR" b="1" dirty="0" smtClean="0">
                <a:solidFill>
                  <a:srgbClr val="002A7E"/>
                </a:solidFill>
                <a:latin typeface="+mj-lt"/>
              </a:rPr>
              <a:t>933 Milyon Avro</a:t>
            </a:r>
            <a:endParaRPr lang="en-GB" b="1" dirty="0">
              <a:solidFill>
                <a:srgbClr val="002A7E"/>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46084"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46085"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24C08253-9475-45B8-BC80-7DE05B9FF219}" type="slidenum">
              <a:rPr lang="tr-TR" sz="1200" b="1">
                <a:solidFill>
                  <a:schemeClr val="accent2"/>
                </a:solidFill>
                <a:latin typeface="Georgia" pitchFamily="18" charset="0"/>
              </a:rPr>
              <a:pPr algn="ctr"/>
              <a:t>24</a:t>
            </a:fld>
            <a:endParaRPr lang="tr-TR" sz="1200" b="1">
              <a:solidFill>
                <a:schemeClr val="accent2"/>
              </a:solidFill>
              <a:latin typeface="Georgia" pitchFamily="18" charset="0"/>
            </a:endParaRPr>
          </a:p>
        </p:txBody>
      </p:sp>
      <p:pic>
        <p:nvPicPr>
          <p:cNvPr id="46086" name="Picture 12" descr="yildizlar"/>
          <p:cNvPicPr>
            <a:picLocks noChangeAspect="1" noChangeArrowheads="1"/>
          </p:cNvPicPr>
          <p:nvPr/>
        </p:nvPicPr>
        <p:blipFill>
          <a:blip r:embed="rId4" cstate="print">
            <a:lum contrast="10000"/>
          </a:blip>
          <a:srcRect/>
          <a:stretch>
            <a:fillRect/>
          </a:stretch>
        </p:blipFill>
        <p:spPr bwMode="auto">
          <a:xfrm>
            <a:off x="2373313" y="1341438"/>
            <a:ext cx="6770687" cy="4995862"/>
          </a:xfrm>
          <a:prstGeom prst="rect">
            <a:avLst/>
          </a:prstGeom>
          <a:noFill/>
          <a:ln w="9525">
            <a:noFill/>
            <a:miter lim="800000"/>
            <a:headEnd/>
            <a:tailEnd/>
          </a:ln>
        </p:spPr>
      </p:pic>
      <p:sp>
        <p:nvSpPr>
          <p:cNvPr id="46087"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46088"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928813" y="357188"/>
            <a:ext cx="6099175" cy="492125"/>
          </a:xfrm>
          <a:prstGeom prst="rect">
            <a:avLst/>
          </a:prstGeom>
          <a:noFill/>
        </p:spPr>
        <p:txBody>
          <a:bodyPr>
            <a:spAutoFit/>
          </a:bodyPr>
          <a:lstStyle/>
          <a:p>
            <a:pPr algn="ctr">
              <a:defRPr/>
            </a:pPr>
            <a:r>
              <a:rPr lang="tr-TR" sz="2600" b="1" dirty="0">
                <a:solidFill>
                  <a:srgbClr val="7E0000"/>
                </a:solidFill>
                <a:effectLst>
                  <a:outerShdw blurRad="38100" dist="38100" dir="2700000" algn="tl">
                    <a:srgbClr val="000000">
                      <a:alpha val="43137"/>
                    </a:srgbClr>
                  </a:outerShdw>
                </a:effectLst>
                <a:latin typeface="+mn-lt"/>
                <a:cs typeface="Tahoma" pitchFamily="34" charset="0"/>
              </a:rPr>
              <a:t>ERASMUS+</a:t>
            </a:r>
          </a:p>
        </p:txBody>
      </p:sp>
      <p:sp>
        <p:nvSpPr>
          <p:cNvPr id="2" name="Metin kutusu 1"/>
          <p:cNvSpPr txBox="1"/>
          <p:nvPr/>
        </p:nvSpPr>
        <p:spPr>
          <a:xfrm>
            <a:off x="468313" y="1443038"/>
            <a:ext cx="8064500" cy="5693866"/>
          </a:xfrm>
          <a:prstGeom prst="rect">
            <a:avLst/>
          </a:prstGeom>
          <a:noFill/>
        </p:spPr>
        <p:txBody>
          <a:bodyPr>
            <a:spAutoFit/>
          </a:bodyPr>
          <a:lstStyle/>
          <a:p>
            <a:pPr algn="ctr">
              <a:defRPr/>
            </a:pPr>
            <a:r>
              <a:rPr lang="tr-TR" sz="2800" b="1" dirty="0" smtClean="0">
                <a:solidFill>
                  <a:srgbClr val="002A7E"/>
                </a:solidFill>
              </a:rPr>
              <a:t>Programın Politika Hedefleri</a:t>
            </a:r>
            <a:endParaRPr lang="tr-TR" sz="2800" b="1" dirty="0">
              <a:solidFill>
                <a:srgbClr val="002A7E"/>
              </a:solidFill>
            </a:endParaRPr>
          </a:p>
          <a:p>
            <a:pPr algn="ctr">
              <a:defRPr/>
            </a:pPr>
            <a:endParaRPr lang="tr-TR" sz="1000" dirty="0"/>
          </a:p>
          <a:p>
            <a:pPr marL="285750" indent="-285750">
              <a:buFont typeface="Wingdings" pitchFamily="2" charset="2"/>
              <a:buChar char="Ø"/>
              <a:defRPr/>
            </a:pPr>
            <a:r>
              <a:rPr lang="tr-TR" sz="1700" dirty="0">
                <a:solidFill>
                  <a:srgbClr val="002A7E"/>
                </a:solidFill>
              </a:rPr>
              <a:t>Avrupa</a:t>
            </a:r>
            <a:r>
              <a:rPr lang="en-US" sz="1700" dirty="0">
                <a:solidFill>
                  <a:srgbClr val="002A7E"/>
                </a:solidFill>
              </a:rPr>
              <a:t> 2020</a:t>
            </a:r>
            <a:r>
              <a:rPr lang="tr-TR" sz="1700" dirty="0">
                <a:solidFill>
                  <a:srgbClr val="002A7E"/>
                </a:solidFill>
              </a:rPr>
              <a:t> Stratejisi:</a:t>
            </a:r>
          </a:p>
          <a:p>
            <a:pPr marL="742950" lvl="1" indent="-285750">
              <a:buFont typeface="Wingdings" pitchFamily="2" charset="2"/>
              <a:buChar char="Ø"/>
              <a:defRPr/>
            </a:pPr>
            <a:r>
              <a:rPr lang="tr-TR" sz="1300" dirty="0">
                <a:solidFill>
                  <a:srgbClr val="002A7E"/>
                </a:solidFill>
              </a:rPr>
              <a:t>Yükseköğretim mezunu oranının %3</a:t>
            </a:r>
            <a:r>
              <a:rPr lang="en-US" sz="1300" dirty="0">
                <a:solidFill>
                  <a:srgbClr val="002A7E"/>
                </a:solidFill>
              </a:rPr>
              <a:t>2</a:t>
            </a:r>
            <a:r>
              <a:rPr lang="tr-TR" sz="1300" dirty="0">
                <a:solidFill>
                  <a:srgbClr val="002A7E"/>
                </a:solidFill>
              </a:rPr>
              <a:t>’den</a:t>
            </a:r>
            <a:r>
              <a:rPr lang="en-US" sz="1300" dirty="0">
                <a:solidFill>
                  <a:srgbClr val="002A7E"/>
                </a:solidFill>
              </a:rPr>
              <a:t> </a:t>
            </a:r>
            <a:r>
              <a:rPr lang="tr-TR" sz="1300" dirty="0">
                <a:solidFill>
                  <a:srgbClr val="002A7E"/>
                </a:solidFill>
              </a:rPr>
              <a:t>%</a:t>
            </a:r>
            <a:r>
              <a:rPr lang="en-US" sz="1300" dirty="0">
                <a:solidFill>
                  <a:srgbClr val="002A7E"/>
                </a:solidFill>
              </a:rPr>
              <a:t>40</a:t>
            </a:r>
            <a:r>
              <a:rPr lang="tr-TR" sz="1300" dirty="0">
                <a:solidFill>
                  <a:srgbClr val="002A7E"/>
                </a:solidFill>
              </a:rPr>
              <a:t>’a yükseltilmesi</a:t>
            </a:r>
          </a:p>
          <a:p>
            <a:pPr marL="742950" lvl="1" indent="-285750">
              <a:buFont typeface="Wingdings" pitchFamily="2" charset="2"/>
              <a:buChar char="Ø"/>
              <a:defRPr/>
            </a:pPr>
            <a:r>
              <a:rPr lang="tr-TR" sz="1300" dirty="0">
                <a:solidFill>
                  <a:srgbClr val="002A7E"/>
                </a:solidFill>
              </a:rPr>
              <a:t>Erken okul terklerinin %10’un altına düşürülmesi </a:t>
            </a:r>
          </a:p>
          <a:p>
            <a:pPr marL="285750" indent="-285750">
              <a:buFont typeface="Wingdings" pitchFamily="2" charset="2"/>
              <a:buChar char="Ø"/>
              <a:defRPr/>
            </a:pPr>
            <a:r>
              <a:rPr lang="en-US" sz="1700" dirty="0">
                <a:solidFill>
                  <a:srgbClr val="002A7E"/>
                </a:solidFill>
              </a:rPr>
              <a:t>E</a:t>
            </a:r>
            <a:r>
              <a:rPr lang="tr-TR" sz="1700" dirty="0" err="1">
                <a:solidFill>
                  <a:srgbClr val="002A7E"/>
                </a:solidFill>
              </a:rPr>
              <a:t>ğitim</a:t>
            </a:r>
            <a:r>
              <a:rPr lang="tr-TR" sz="1700" dirty="0">
                <a:solidFill>
                  <a:srgbClr val="002A7E"/>
                </a:solidFill>
              </a:rPr>
              <a:t> Öğretim </a:t>
            </a:r>
            <a:r>
              <a:rPr lang="en-US" sz="1700" dirty="0">
                <a:solidFill>
                  <a:srgbClr val="002A7E"/>
                </a:solidFill>
              </a:rPr>
              <a:t>2020 </a:t>
            </a:r>
            <a:r>
              <a:rPr lang="tr-TR" sz="1700" dirty="0">
                <a:solidFill>
                  <a:srgbClr val="002A7E"/>
                </a:solidFill>
              </a:rPr>
              <a:t>Stratejisi</a:t>
            </a:r>
          </a:p>
          <a:p>
            <a:pPr marL="285750" indent="-285750">
              <a:buFont typeface="Wingdings" pitchFamily="2" charset="2"/>
              <a:buChar char="Ø"/>
              <a:defRPr/>
            </a:pPr>
            <a:r>
              <a:rPr lang="tr-TR" sz="1700" dirty="0">
                <a:solidFill>
                  <a:srgbClr val="002A7E"/>
                </a:solidFill>
              </a:rPr>
              <a:t>Gençlik alanında yenilenen Avrupa İşbirliği Çerçevesi </a:t>
            </a:r>
            <a:r>
              <a:rPr lang="en-US" sz="1700" dirty="0">
                <a:solidFill>
                  <a:srgbClr val="002A7E"/>
                </a:solidFill>
              </a:rPr>
              <a:t>(2010-2018) </a:t>
            </a:r>
            <a:endParaRPr lang="tr-TR" sz="1700" dirty="0">
              <a:solidFill>
                <a:srgbClr val="002A7E"/>
              </a:solidFill>
            </a:endParaRPr>
          </a:p>
          <a:p>
            <a:pPr marL="285750" indent="-285750">
              <a:buFont typeface="Wingdings" pitchFamily="2" charset="2"/>
              <a:buChar char="Ø"/>
              <a:defRPr/>
            </a:pPr>
            <a:r>
              <a:rPr lang="tr-TR" sz="1700" dirty="0">
                <a:solidFill>
                  <a:srgbClr val="002A7E"/>
                </a:solidFill>
              </a:rPr>
              <a:t>Sporda Avrupa Boyutu / Sporda AB İş Planı </a:t>
            </a:r>
          </a:p>
          <a:p>
            <a:pPr marL="285750" indent="-285750">
              <a:buFont typeface="Wingdings" pitchFamily="2" charset="2"/>
              <a:buChar char="Ø"/>
              <a:defRPr/>
            </a:pPr>
            <a:r>
              <a:rPr lang="tr-TR" sz="1700" dirty="0" err="1">
                <a:solidFill>
                  <a:srgbClr val="002A7E"/>
                </a:solidFill>
              </a:rPr>
              <a:t>Uluslararasılaşma</a:t>
            </a:r>
            <a:r>
              <a:rPr lang="tr-TR" sz="1700" dirty="0">
                <a:solidFill>
                  <a:srgbClr val="002A7E"/>
                </a:solidFill>
              </a:rPr>
              <a:t> Hedefi ( özellikle gençlik ve yükseköğretim alanlarında)</a:t>
            </a:r>
          </a:p>
          <a:p>
            <a:pPr>
              <a:defRPr/>
            </a:pPr>
            <a:endParaRPr lang="tr-TR" sz="1700" dirty="0">
              <a:solidFill>
                <a:srgbClr val="002A7E"/>
              </a:solidFill>
            </a:endParaRPr>
          </a:p>
          <a:p>
            <a:pPr>
              <a:defRPr/>
            </a:pPr>
            <a:r>
              <a:rPr lang="tr-TR" sz="1700" dirty="0">
                <a:solidFill>
                  <a:srgbClr val="002A7E"/>
                </a:solidFill>
              </a:rPr>
              <a:t>Politika hedefleri Programda şu genel hedeflerle desteklenmektedir: </a:t>
            </a:r>
          </a:p>
          <a:p>
            <a:pPr>
              <a:defRPr/>
            </a:pPr>
            <a:endParaRPr lang="tr-TR" sz="800" dirty="0">
              <a:solidFill>
                <a:srgbClr val="002A7E"/>
              </a:solidFill>
            </a:endParaRPr>
          </a:p>
          <a:p>
            <a:pPr marL="285750" indent="-285750">
              <a:buFont typeface="Wingdings" pitchFamily="2" charset="2"/>
              <a:buChar char="ü"/>
              <a:defRPr/>
            </a:pPr>
            <a:r>
              <a:rPr lang="tr-TR" sz="1700" i="1" dirty="0">
                <a:solidFill>
                  <a:srgbClr val="002A7E"/>
                </a:solidFill>
              </a:rPr>
              <a:t>Mesleki eğitim ve Yükseköğretim öğrencilerinin istihdam edilebilirliklerinin artırılmasına fırsatlar sunmak,</a:t>
            </a:r>
          </a:p>
          <a:p>
            <a:pPr marL="285750" indent="-285750">
              <a:buFont typeface="Wingdings" pitchFamily="2" charset="2"/>
              <a:buChar char="ü"/>
              <a:defRPr/>
            </a:pPr>
            <a:r>
              <a:rPr lang="tr-TR" sz="1700" i="1" dirty="0">
                <a:solidFill>
                  <a:srgbClr val="002A7E"/>
                </a:solidFill>
              </a:rPr>
              <a:t>Tüm sektörlerde personel hareketliliği ve stratejik ortaklıklar yoluyla kalite iyileşmesini desteklemek,</a:t>
            </a:r>
          </a:p>
          <a:p>
            <a:pPr marL="285750" indent="-285750">
              <a:buFont typeface="Wingdings" pitchFamily="2" charset="2"/>
              <a:buChar char="ü"/>
              <a:defRPr/>
            </a:pPr>
            <a:r>
              <a:rPr lang="tr-TR" sz="1700" i="1" dirty="0">
                <a:solidFill>
                  <a:srgbClr val="002A7E"/>
                </a:solidFill>
              </a:rPr>
              <a:t>Sektörler arası stratejik ortaklıklar ve ICT projelerinin gelişimini teşvik etmek,</a:t>
            </a:r>
          </a:p>
          <a:p>
            <a:pPr marL="285750" indent="-285750">
              <a:buFont typeface="Wingdings" pitchFamily="2" charset="2"/>
              <a:buChar char="ü"/>
              <a:defRPr/>
            </a:pPr>
            <a:r>
              <a:rPr lang="tr-TR" sz="1700" i="1" dirty="0">
                <a:solidFill>
                  <a:srgbClr val="002A7E"/>
                </a:solidFill>
              </a:rPr>
              <a:t>İstihdam edilebilirliği ve girişimciliği yenilikçi faaliyetlerle desteklemek,</a:t>
            </a:r>
          </a:p>
          <a:p>
            <a:pPr marL="285750" indent="-285750">
              <a:buFont typeface="Wingdings" pitchFamily="2" charset="2"/>
              <a:buChar char="ü"/>
              <a:defRPr/>
            </a:pPr>
            <a:r>
              <a:rPr lang="tr-TR" sz="1700" i="1" dirty="0">
                <a:solidFill>
                  <a:srgbClr val="002A7E"/>
                </a:solidFill>
              </a:rPr>
              <a:t>Politika reformlarının hayata geçmesi için yeni yollar geliştirmek,</a:t>
            </a:r>
          </a:p>
          <a:p>
            <a:pPr>
              <a:defRPr/>
            </a:pPr>
            <a:endParaRPr lang="tr-TR" dirty="0"/>
          </a:p>
          <a:p>
            <a:pPr>
              <a:defRPr/>
            </a:pPr>
            <a:endParaRPr lang="tr-TR" dirty="0"/>
          </a:p>
          <a:p>
            <a:pPr>
              <a:defRPr/>
            </a:pPr>
            <a:endParaRPr lang="en-US" dirty="0"/>
          </a:p>
        </p:txBody>
      </p:sp>
      <p:pic>
        <p:nvPicPr>
          <p:cNvPr id="46093"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pic>
        <p:nvPicPr>
          <p:cNvPr id="13" name="Picture 15" descr="https://europa.eu/youth/sites/eac-eyp/files/news/logo_erasmus_plus.jpg"/>
          <p:cNvPicPr>
            <a:picLocks noChangeAspect="1" noChangeArrowheads="1"/>
          </p:cNvPicPr>
          <p:nvPr/>
        </p:nvPicPr>
        <p:blipFill>
          <a:blip r:embed="rId6" cstate="print"/>
          <a:srcRect/>
          <a:stretch>
            <a:fillRect/>
          </a:stretch>
        </p:blipFill>
        <p:spPr bwMode="auto">
          <a:xfrm>
            <a:off x="6876256" y="1916832"/>
            <a:ext cx="1800200" cy="980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188640"/>
            <a:ext cx="7258050" cy="954107"/>
          </a:xfrm>
          <a:prstGeom prst="rect">
            <a:avLst/>
          </a:prstGeom>
          <a:noFill/>
        </p:spPr>
        <p:txBody>
          <a:bodyPr>
            <a:spAutoFit/>
          </a:bodyPr>
          <a:lstStyle/>
          <a:p>
            <a:pPr algn="ctr">
              <a:defRPr/>
            </a:pPr>
            <a:r>
              <a:rPr lang="tr-TR" sz="2800" b="1" i="0" dirty="0">
                <a:solidFill>
                  <a:srgbClr val="7E0000"/>
                </a:solidFill>
                <a:effectLst>
                  <a:outerShdw blurRad="38100" dist="38100" dir="2700000" algn="tl">
                    <a:srgbClr val="C0C0C0"/>
                  </a:outerShdw>
                </a:effectLst>
                <a:latin typeface="+mj-lt"/>
                <a:cs typeface="Tahoma" pitchFamily="34" charset="0"/>
              </a:rPr>
              <a:t>YARATICI AVRUPA</a:t>
            </a:r>
          </a:p>
          <a:p>
            <a:pPr algn="ctr">
              <a:defRPr/>
            </a:pPr>
            <a:r>
              <a:rPr lang="tr-TR" sz="2800" b="1" dirty="0">
                <a:solidFill>
                  <a:srgbClr val="7E0000"/>
                </a:solidFill>
                <a:effectLst>
                  <a:outerShdw blurRad="38100" dist="38100" dir="2700000" algn="tl">
                    <a:srgbClr val="C0C0C0"/>
                  </a:outerShdw>
                </a:effectLst>
                <a:latin typeface="+mj-lt"/>
                <a:cs typeface="Tahoma" pitchFamily="34" charset="0"/>
              </a:rPr>
              <a:t>2014-2020</a:t>
            </a:r>
            <a:endParaRPr lang="tr-TR" sz="2800" dirty="0">
              <a:latin typeface="+mj-lt"/>
              <a:cs typeface="Arial" charset="0"/>
            </a:endParaRPr>
          </a:p>
        </p:txBody>
      </p:sp>
      <p:sp>
        <p:nvSpPr>
          <p:cNvPr id="48131" name="Metin kutusu 8"/>
          <p:cNvSpPr txBox="1">
            <a:spLocks noChangeArrowheads="1"/>
          </p:cNvSpPr>
          <p:nvPr/>
        </p:nvSpPr>
        <p:spPr bwMode="auto">
          <a:xfrm>
            <a:off x="5994400" y="3654425"/>
            <a:ext cx="2344738" cy="646113"/>
          </a:xfrm>
          <a:prstGeom prst="rect">
            <a:avLst/>
          </a:prstGeom>
          <a:noFill/>
          <a:ln w="9525">
            <a:noFill/>
            <a:miter lim="800000"/>
            <a:headEnd/>
            <a:tailEnd/>
          </a:ln>
        </p:spPr>
        <p:txBody>
          <a:bodyPr>
            <a:spAutoFit/>
          </a:bodyPr>
          <a:lstStyle/>
          <a:p>
            <a:r>
              <a:rPr lang="tr-TR" altLang="tr-TR" sz="1800" b="1">
                <a:solidFill>
                  <a:srgbClr val="002060"/>
                </a:solidFill>
                <a:latin typeface="Cambria" pitchFamily="18" charset="0"/>
              </a:rPr>
              <a:t>Yaratıcı sektörlere </a:t>
            </a:r>
          </a:p>
          <a:p>
            <a:r>
              <a:rPr lang="tr-TR" altLang="tr-TR" sz="1800" b="1">
                <a:solidFill>
                  <a:srgbClr val="002060"/>
                </a:solidFill>
                <a:latin typeface="Cambria" pitchFamily="18" charset="0"/>
              </a:rPr>
              <a:t>1.46 milyar Avro</a:t>
            </a:r>
          </a:p>
        </p:txBody>
      </p:sp>
      <p:sp>
        <p:nvSpPr>
          <p:cNvPr id="48132" name="Metin kutusu 16"/>
          <p:cNvSpPr txBox="1">
            <a:spLocks noChangeArrowheads="1"/>
          </p:cNvSpPr>
          <p:nvPr/>
        </p:nvSpPr>
        <p:spPr bwMode="auto">
          <a:xfrm>
            <a:off x="131763" y="3525838"/>
            <a:ext cx="3446462" cy="2216150"/>
          </a:xfrm>
          <a:prstGeom prst="rect">
            <a:avLst/>
          </a:prstGeom>
          <a:noFill/>
          <a:ln w="9525">
            <a:noFill/>
            <a:miter lim="800000"/>
            <a:headEnd/>
            <a:tailEnd/>
          </a:ln>
        </p:spPr>
        <p:txBody>
          <a:bodyPr>
            <a:spAutoFit/>
          </a:bodyPr>
          <a:lstStyle/>
          <a:p>
            <a:endParaRPr lang="tr-TR" altLang="tr-TR">
              <a:solidFill>
                <a:srgbClr val="002060"/>
              </a:solidFill>
            </a:endParaRPr>
          </a:p>
          <a:p>
            <a:r>
              <a:rPr lang="tr-TR" altLang="tr-TR" u="sng">
                <a:solidFill>
                  <a:srgbClr val="002060"/>
                </a:solidFill>
                <a:latin typeface="Cambria" pitchFamily="18" charset="0"/>
              </a:rPr>
              <a:t>Kültür Bileşeni</a:t>
            </a:r>
          </a:p>
          <a:p>
            <a:pPr>
              <a:buFont typeface="Arial" pitchFamily="34" charset="0"/>
              <a:buChar char="•"/>
            </a:pPr>
            <a:r>
              <a:rPr lang="tr-TR" altLang="tr-TR" sz="1800">
                <a:solidFill>
                  <a:srgbClr val="002060"/>
                </a:solidFill>
                <a:latin typeface="Cambria" pitchFamily="18" charset="0"/>
              </a:rPr>
              <a:t>Sanatçılar ve kültürel alanda faaliyet gösteren kurumlar</a:t>
            </a:r>
          </a:p>
          <a:p>
            <a:pPr>
              <a:buFont typeface="Arial" pitchFamily="34" charset="0"/>
              <a:buChar char="•"/>
            </a:pPr>
            <a:r>
              <a:rPr lang="tr-TR" altLang="tr-TR" sz="1800">
                <a:solidFill>
                  <a:srgbClr val="002060"/>
                </a:solidFill>
                <a:latin typeface="Cambria" pitchFamily="18" charset="0"/>
              </a:rPr>
              <a:t>Uluslararası çalışma </a:t>
            </a:r>
          </a:p>
          <a:p>
            <a:pPr>
              <a:buFont typeface="Arial" pitchFamily="34" charset="0"/>
              <a:buChar char="•"/>
            </a:pPr>
            <a:r>
              <a:rPr lang="tr-TR" altLang="tr-TR" sz="1800">
                <a:solidFill>
                  <a:srgbClr val="002060"/>
                </a:solidFill>
                <a:latin typeface="Cambria" pitchFamily="18" charset="0"/>
              </a:rPr>
              <a:t>Yeni yetenekler</a:t>
            </a:r>
            <a:r>
              <a:rPr lang="en-GB" altLang="tr-TR" sz="1800">
                <a:solidFill>
                  <a:srgbClr val="002060"/>
                </a:solidFill>
                <a:latin typeface="Cambria" pitchFamily="18" charset="0"/>
              </a:rPr>
              <a:t> </a:t>
            </a:r>
            <a:endParaRPr lang="tr-TR" altLang="tr-TR" sz="1800">
              <a:solidFill>
                <a:srgbClr val="002060"/>
              </a:solidFill>
              <a:latin typeface="Cambria" pitchFamily="18" charset="0"/>
            </a:endParaRPr>
          </a:p>
          <a:p>
            <a:pPr>
              <a:buFont typeface="Arial" pitchFamily="34" charset="0"/>
              <a:buChar char="•"/>
            </a:pPr>
            <a:r>
              <a:rPr lang="tr-TR" altLang="tr-TR" sz="1800">
                <a:solidFill>
                  <a:srgbClr val="002060"/>
                </a:solidFill>
                <a:latin typeface="Cambria" pitchFamily="18" charset="0"/>
              </a:rPr>
              <a:t>Edebi tercümeler</a:t>
            </a:r>
            <a:endParaRPr lang="tr-TR" altLang="tr-TR">
              <a:solidFill>
                <a:srgbClr val="002060"/>
              </a:solidFill>
              <a:latin typeface="Cambria" pitchFamily="18" charset="0"/>
            </a:endParaRPr>
          </a:p>
        </p:txBody>
      </p:sp>
      <p:sp>
        <p:nvSpPr>
          <p:cNvPr id="48133" name="Metin kutusu 17"/>
          <p:cNvSpPr txBox="1">
            <a:spLocks noChangeArrowheads="1"/>
          </p:cNvSpPr>
          <p:nvPr/>
        </p:nvSpPr>
        <p:spPr bwMode="auto">
          <a:xfrm>
            <a:off x="3563938" y="3976688"/>
            <a:ext cx="2087562" cy="1570037"/>
          </a:xfrm>
          <a:prstGeom prst="rect">
            <a:avLst/>
          </a:prstGeom>
          <a:noFill/>
          <a:ln w="9525">
            <a:noFill/>
            <a:miter lim="800000"/>
            <a:headEnd/>
            <a:tailEnd/>
          </a:ln>
        </p:spPr>
        <p:txBody>
          <a:bodyPr wrap="none">
            <a:spAutoFit/>
          </a:bodyPr>
          <a:lstStyle/>
          <a:p>
            <a:r>
              <a:rPr lang="tr-TR" altLang="tr-TR" u="sng" dirty="0">
                <a:solidFill>
                  <a:srgbClr val="002060"/>
                </a:solidFill>
                <a:latin typeface="Cambria" pitchFamily="18" charset="0"/>
              </a:rPr>
              <a:t>Medya Bileşeni</a:t>
            </a:r>
          </a:p>
          <a:p>
            <a:pPr>
              <a:buFont typeface="Arial" pitchFamily="34" charset="0"/>
              <a:buChar char="•"/>
            </a:pPr>
            <a:r>
              <a:rPr lang="tr-TR" altLang="tr-TR" sz="1800" dirty="0">
                <a:solidFill>
                  <a:srgbClr val="002060"/>
                </a:solidFill>
                <a:latin typeface="Cambria" pitchFamily="18" charset="0"/>
              </a:rPr>
              <a:t>Eğitim faaliyetleri</a:t>
            </a:r>
          </a:p>
          <a:p>
            <a:pPr>
              <a:buFont typeface="Arial" pitchFamily="34" charset="0"/>
              <a:buChar char="•"/>
            </a:pPr>
            <a:r>
              <a:rPr lang="tr-TR" altLang="tr-TR" sz="1800" dirty="0">
                <a:solidFill>
                  <a:srgbClr val="002060"/>
                </a:solidFill>
                <a:latin typeface="Cambria" pitchFamily="18" charset="0"/>
              </a:rPr>
              <a:t>Film festivalleri</a:t>
            </a:r>
          </a:p>
          <a:p>
            <a:pPr>
              <a:buFont typeface="Arial" pitchFamily="34" charset="0"/>
              <a:buChar char="•"/>
            </a:pPr>
            <a:r>
              <a:rPr lang="tr-TR" altLang="tr-TR" sz="1800" dirty="0">
                <a:solidFill>
                  <a:srgbClr val="002060"/>
                </a:solidFill>
                <a:latin typeface="Cambria" pitchFamily="18" charset="0"/>
              </a:rPr>
              <a:t>Film Okuryazarlığı</a:t>
            </a:r>
          </a:p>
          <a:p>
            <a:pPr>
              <a:buFont typeface="Arial" pitchFamily="34" charset="0"/>
              <a:buChar char="•"/>
            </a:pPr>
            <a:r>
              <a:rPr lang="tr-TR" altLang="tr-TR" sz="1800" dirty="0">
                <a:solidFill>
                  <a:srgbClr val="002060"/>
                </a:solidFill>
                <a:latin typeface="Cambria" pitchFamily="18" charset="0"/>
              </a:rPr>
              <a:t>İzleyici Geliştir</a:t>
            </a:r>
            <a:r>
              <a:rPr lang="tr-TR" altLang="tr-TR" sz="1800" dirty="0">
                <a:solidFill>
                  <a:srgbClr val="002060"/>
                </a:solidFill>
              </a:rPr>
              <a:t>me</a:t>
            </a:r>
          </a:p>
        </p:txBody>
      </p:sp>
      <p:pic>
        <p:nvPicPr>
          <p:cNvPr id="48134" name="Picture 1"/>
          <p:cNvPicPr>
            <a:picLocks noChangeAspect="1"/>
          </p:cNvPicPr>
          <p:nvPr/>
        </p:nvPicPr>
        <p:blipFill>
          <a:blip r:embed="rId3" cstate="print"/>
          <a:srcRect/>
          <a:stretch>
            <a:fillRect/>
          </a:stretch>
        </p:blipFill>
        <p:spPr bwMode="auto">
          <a:xfrm>
            <a:off x="7380288" y="4310063"/>
            <a:ext cx="1223962" cy="1016000"/>
          </a:xfrm>
          <a:prstGeom prst="rect">
            <a:avLst/>
          </a:prstGeom>
          <a:noFill/>
          <a:ln w="9525">
            <a:noFill/>
            <a:miter lim="800000"/>
            <a:headEnd/>
            <a:tailEnd/>
          </a:ln>
        </p:spPr>
      </p:pic>
      <p:sp>
        <p:nvSpPr>
          <p:cNvPr id="3" name="Akış Çizelgesi: Ayıkla 2"/>
          <p:cNvSpPr/>
          <p:nvPr/>
        </p:nvSpPr>
        <p:spPr>
          <a:xfrm>
            <a:off x="88900" y="1362075"/>
            <a:ext cx="2370138" cy="1833563"/>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b="1" dirty="0">
                <a:solidFill>
                  <a:schemeClr val="bg2">
                    <a:lumMod val="25000"/>
                  </a:schemeClr>
                </a:solidFill>
                <a:latin typeface="Cambria" pitchFamily="18" charset="0"/>
              </a:rPr>
              <a:t>Kültür Programı</a:t>
            </a:r>
          </a:p>
        </p:txBody>
      </p:sp>
      <p:sp>
        <p:nvSpPr>
          <p:cNvPr id="4" name="Akış Çizelgesi: Birleştir 3"/>
          <p:cNvSpPr/>
          <p:nvPr/>
        </p:nvSpPr>
        <p:spPr>
          <a:xfrm>
            <a:off x="2693988" y="1466850"/>
            <a:ext cx="2401887" cy="1824038"/>
          </a:xfrm>
          <a:prstGeom prst="flowChartMer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b="1" dirty="0">
                <a:solidFill>
                  <a:schemeClr val="bg2">
                    <a:lumMod val="25000"/>
                  </a:schemeClr>
                </a:solidFill>
                <a:latin typeface="Cambria" pitchFamily="18" charset="0"/>
              </a:rPr>
              <a:t>Medya</a:t>
            </a:r>
          </a:p>
          <a:p>
            <a:pPr algn="ctr">
              <a:defRPr/>
            </a:pPr>
            <a:r>
              <a:rPr lang="tr-TR" sz="1800" b="1" dirty="0">
                <a:solidFill>
                  <a:schemeClr val="bg2">
                    <a:lumMod val="25000"/>
                  </a:schemeClr>
                </a:solidFill>
                <a:latin typeface="Cambria" pitchFamily="18" charset="0"/>
              </a:rPr>
              <a:t>Programı</a:t>
            </a:r>
          </a:p>
        </p:txBody>
      </p:sp>
      <p:sp>
        <p:nvSpPr>
          <p:cNvPr id="48137" name="Metin kutusu 4"/>
          <p:cNvSpPr txBox="1">
            <a:spLocks noChangeArrowheads="1"/>
          </p:cNvSpPr>
          <p:nvPr/>
        </p:nvSpPr>
        <p:spPr bwMode="auto">
          <a:xfrm>
            <a:off x="2339975" y="1617663"/>
            <a:ext cx="647700" cy="1323975"/>
          </a:xfrm>
          <a:prstGeom prst="rect">
            <a:avLst/>
          </a:prstGeom>
          <a:noFill/>
          <a:ln w="9525">
            <a:noFill/>
            <a:miter lim="800000"/>
            <a:headEnd/>
            <a:tailEnd/>
          </a:ln>
        </p:spPr>
        <p:txBody>
          <a:bodyPr>
            <a:spAutoFit/>
          </a:bodyPr>
          <a:lstStyle/>
          <a:p>
            <a:r>
              <a:rPr lang="tr-TR" sz="8000" b="1" i="0">
                <a:latin typeface="Cambria" pitchFamily="18" charset="0"/>
              </a:rPr>
              <a:t>+</a:t>
            </a:r>
          </a:p>
        </p:txBody>
      </p:sp>
      <p:sp>
        <p:nvSpPr>
          <p:cNvPr id="48138" name="Metin kutusu 5"/>
          <p:cNvSpPr txBox="1">
            <a:spLocks noChangeArrowheads="1"/>
          </p:cNvSpPr>
          <p:nvPr/>
        </p:nvSpPr>
        <p:spPr bwMode="auto">
          <a:xfrm>
            <a:off x="5095875" y="1749425"/>
            <a:ext cx="792163" cy="1446213"/>
          </a:xfrm>
          <a:prstGeom prst="rect">
            <a:avLst/>
          </a:prstGeom>
          <a:noFill/>
          <a:ln w="9525">
            <a:noFill/>
            <a:miter lim="800000"/>
            <a:headEnd/>
            <a:tailEnd/>
          </a:ln>
        </p:spPr>
        <p:txBody>
          <a:bodyPr>
            <a:spAutoFit/>
          </a:bodyPr>
          <a:lstStyle/>
          <a:p>
            <a:r>
              <a:rPr lang="tr-TR" sz="8800" b="1"/>
              <a:t>=</a:t>
            </a:r>
          </a:p>
        </p:txBody>
      </p:sp>
      <p:sp>
        <p:nvSpPr>
          <p:cNvPr id="8" name="Düzgün Beşgen 7"/>
          <p:cNvSpPr/>
          <p:nvPr/>
        </p:nvSpPr>
        <p:spPr>
          <a:xfrm>
            <a:off x="5994400" y="1381125"/>
            <a:ext cx="2484438" cy="1995488"/>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chemeClr val="accent2">
                    <a:lumMod val="50000"/>
                  </a:schemeClr>
                </a:solidFill>
                <a:latin typeface="Cambria" pitchFamily="18" charset="0"/>
              </a:rPr>
              <a:t>Yaratıcı Avrupa Programı</a:t>
            </a:r>
          </a:p>
        </p:txBody>
      </p:sp>
      <p:sp>
        <p:nvSpPr>
          <p:cNvPr id="11" name="Slayt Numarası Yer Tutucusu 10"/>
          <p:cNvSpPr>
            <a:spLocks noGrp="1"/>
          </p:cNvSpPr>
          <p:nvPr>
            <p:ph type="sldNum" sz="quarter" idx="12"/>
          </p:nvPr>
        </p:nvSpPr>
        <p:spPr/>
        <p:txBody>
          <a:bodyPr/>
          <a:lstStyle/>
          <a:p>
            <a:pPr>
              <a:defRPr/>
            </a:pPr>
            <a:fld id="{87A42BE0-2A94-41B0-AA3D-C5F2CDA063FF}" type="slidenum">
              <a:rPr lang="tr-TR" smtClean="0"/>
              <a:pPr>
                <a:defRPr/>
              </a:pPr>
              <a:t>25</a:t>
            </a:fld>
            <a:endParaRPr lang="tr-TR"/>
          </a:p>
        </p:txBody>
      </p:sp>
      <p:sp>
        <p:nvSpPr>
          <p:cNvPr id="21" name="8 Metin kutusu"/>
          <p:cNvSpPr txBox="1"/>
          <p:nvPr/>
        </p:nvSpPr>
        <p:spPr>
          <a:xfrm>
            <a:off x="2251075" y="6550025"/>
            <a:ext cx="4608513" cy="307975"/>
          </a:xfrm>
          <a:prstGeom prst="rect">
            <a:avLst/>
          </a:prstGeom>
          <a:noFill/>
        </p:spPr>
        <p:txBody>
          <a:bodyPr>
            <a:spAutoFit/>
          </a:bodyPr>
          <a:ls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a:lstStyle>
          <a:p>
            <a:pPr>
              <a:defRPr/>
            </a:pPr>
            <a:r>
              <a:rPr lang="tr-TR" sz="1400" b="1" i="0" dirty="0">
                <a:solidFill>
                  <a:srgbClr val="002A7E"/>
                </a:solidFill>
                <a:effectLst>
                  <a:outerShdw blurRad="38100" dist="38100" dir="2700000" algn="tl">
                    <a:srgbClr val="000000">
                      <a:alpha val="43137"/>
                    </a:srgbClr>
                  </a:outerShdw>
                </a:effectLst>
                <a:latin typeface="Cambria" pitchFamily="18" charset="0"/>
                <a:cs typeface="Tahoma" pitchFamily="34" charset="0"/>
              </a:rPr>
              <a:t>Sosyal, Bölgesel ve Yenilikçi Politikalar Başkanlığı</a:t>
            </a:r>
          </a:p>
        </p:txBody>
      </p:sp>
      <p:sp>
        <p:nvSpPr>
          <p:cNvPr id="15" name="14 Metin kutusu"/>
          <p:cNvSpPr txBox="1"/>
          <p:nvPr/>
        </p:nvSpPr>
        <p:spPr>
          <a:xfrm>
            <a:off x="5868144" y="5301208"/>
            <a:ext cx="2664296" cy="646331"/>
          </a:xfrm>
          <a:prstGeom prst="rect">
            <a:avLst/>
          </a:prstGeom>
          <a:noFill/>
        </p:spPr>
        <p:txBody>
          <a:bodyPr wrap="square" rtlCol="0">
            <a:spAutoFit/>
          </a:bodyPr>
          <a:lstStyle/>
          <a:p>
            <a:r>
              <a:rPr lang="tr-TR" dirty="0" smtClean="0">
                <a:solidFill>
                  <a:srgbClr val="002A7E"/>
                </a:solidFill>
                <a:latin typeface="Cambria" pitchFamily="18" charset="0"/>
              </a:rPr>
              <a:t>Ulusal Katkımız: </a:t>
            </a:r>
          </a:p>
          <a:p>
            <a:r>
              <a:rPr lang="tr-TR" b="1" dirty="0" smtClean="0">
                <a:solidFill>
                  <a:srgbClr val="002A7E"/>
                </a:solidFill>
                <a:latin typeface="Cambria" pitchFamily="18" charset="0"/>
              </a:rPr>
              <a:t>16 Milyon Avro</a:t>
            </a:r>
            <a:endParaRPr lang="en-GB" b="1" dirty="0">
              <a:solidFill>
                <a:srgbClr val="002A7E"/>
              </a:solidFill>
              <a:latin typeface="Cambria" pitchFamily="18" charset="0"/>
            </a:endParaRPr>
          </a:p>
        </p:txBody>
      </p:sp>
      <p:pic>
        <p:nvPicPr>
          <p:cNvPr id="16" name="Picture 3" descr="C:\Users\SAMSUNG\Desktop\Creative.jpg"/>
          <p:cNvPicPr>
            <a:picLocks noChangeAspect="1" noChangeArrowheads="1"/>
          </p:cNvPicPr>
          <p:nvPr/>
        </p:nvPicPr>
        <p:blipFill>
          <a:blip r:embed="rId4" cstate="print"/>
          <a:srcRect/>
          <a:stretch>
            <a:fillRect/>
          </a:stretch>
        </p:blipFill>
        <p:spPr bwMode="auto">
          <a:xfrm>
            <a:off x="6372200" y="0"/>
            <a:ext cx="2771800" cy="1187265"/>
          </a:xfrm>
          <a:prstGeom prst="rect">
            <a:avLst/>
          </a:prstGeom>
          <a:noFill/>
        </p:spPr>
      </p:pic>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1341438"/>
            <a:ext cx="8351837" cy="2374900"/>
          </a:xfrm>
        </p:spPr>
        <p:txBody>
          <a:bodyPr/>
          <a:lstStyle/>
          <a:p>
            <a:pPr marL="0" indent="0">
              <a:buFont typeface="Arial" pitchFamily="34" charset="0"/>
              <a:buNone/>
              <a:defRPr/>
            </a:pPr>
            <a:r>
              <a:rPr lang="tr-TR" sz="2400" dirty="0" smtClean="0">
                <a:solidFill>
                  <a:srgbClr val="002A7E"/>
                </a:solidFill>
              </a:rPr>
              <a:t>Yaratıcı Avrupa, </a:t>
            </a:r>
            <a:r>
              <a:rPr lang="tr-TR" sz="2400" dirty="0">
                <a:solidFill>
                  <a:srgbClr val="002A7E"/>
                </a:solidFill>
              </a:rPr>
              <a:t>kültürel ve yaratıcı </a:t>
            </a:r>
            <a:r>
              <a:rPr lang="tr-TR" sz="2400" dirty="0" smtClean="0">
                <a:solidFill>
                  <a:srgbClr val="002A7E"/>
                </a:solidFill>
              </a:rPr>
              <a:t>sektörleri</a:t>
            </a:r>
          </a:p>
          <a:p>
            <a:pPr lvl="1">
              <a:defRPr/>
            </a:pPr>
            <a:r>
              <a:rPr lang="tr-TR" sz="1800" dirty="0">
                <a:solidFill>
                  <a:srgbClr val="002A7E"/>
                </a:solidFill>
              </a:rPr>
              <a:t>K</a:t>
            </a:r>
            <a:r>
              <a:rPr lang="tr-TR" sz="1800" dirty="0" smtClean="0">
                <a:solidFill>
                  <a:srgbClr val="002A7E"/>
                </a:solidFill>
              </a:rPr>
              <a:t>üreselleşme ve dijital çağın fırsatlarını yakalamada,</a:t>
            </a:r>
          </a:p>
          <a:p>
            <a:pPr lvl="1">
              <a:defRPr/>
            </a:pPr>
            <a:r>
              <a:rPr lang="tr-TR" sz="1800" dirty="0" smtClean="0">
                <a:solidFill>
                  <a:srgbClr val="002A7E"/>
                </a:solidFill>
              </a:rPr>
              <a:t>Ekonomik potansiyellerine erişmeleri ve sürdürülebilir büyüme, yeni işler ve sosyal uyuma katkı sağlamada</a:t>
            </a:r>
          </a:p>
          <a:p>
            <a:pPr lvl="1">
              <a:defRPr/>
            </a:pPr>
            <a:r>
              <a:rPr lang="tr-TR" sz="1800" dirty="0" smtClean="0">
                <a:solidFill>
                  <a:srgbClr val="002A7E"/>
                </a:solidFill>
              </a:rPr>
              <a:t>uluslararası fırsatlar, piyasalar ve izleyici kitlesine ulaşılmasında </a:t>
            </a:r>
          </a:p>
          <a:p>
            <a:pPr marL="0" indent="0">
              <a:buFont typeface="Arial" pitchFamily="34" charset="0"/>
              <a:buNone/>
              <a:defRPr/>
            </a:pPr>
            <a:r>
              <a:rPr lang="tr-TR" sz="2200" dirty="0">
                <a:solidFill>
                  <a:srgbClr val="002A7E"/>
                </a:solidFill>
              </a:rPr>
              <a:t>	</a:t>
            </a:r>
            <a:r>
              <a:rPr lang="tr-TR" sz="2200" dirty="0" smtClean="0">
                <a:solidFill>
                  <a:srgbClr val="002A7E"/>
                </a:solidFill>
              </a:rPr>
              <a:t>				                                </a:t>
            </a:r>
            <a:r>
              <a:rPr lang="tr-TR" sz="2400" dirty="0" smtClean="0"/>
              <a:t>destekler. </a:t>
            </a:r>
          </a:p>
          <a:p>
            <a:pPr lvl="1">
              <a:defRPr/>
            </a:pPr>
            <a:endParaRPr lang="en-US" dirty="0"/>
          </a:p>
          <a:p>
            <a:pPr>
              <a:defRPr/>
            </a:pPr>
            <a:endParaRPr lang="tr-TR" dirty="0"/>
          </a:p>
        </p:txBody>
      </p:sp>
      <p:pic>
        <p:nvPicPr>
          <p:cNvPr id="49155" name="Picture 3"/>
          <p:cNvPicPr>
            <a:picLocks noChangeAspect="1" noChangeArrowheads="1"/>
          </p:cNvPicPr>
          <p:nvPr/>
        </p:nvPicPr>
        <p:blipFill>
          <a:blip r:embed="rId2" cstate="print"/>
          <a:srcRect/>
          <a:stretch>
            <a:fillRect/>
          </a:stretch>
        </p:blipFill>
        <p:spPr bwMode="auto">
          <a:xfrm>
            <a:off x="92075" y="3500438"/>
            <a:ext cx="3098800" cy="2800350"/>
          </a:xfrm>
          <a:prstGeom prst="rect">
            <a:avLst/>
          </a:prstGeom>
          <a:noFill/>
          <a:ln w="9525">
            <a:noFill/>
            <a:miter lim="800000"/>
            <a:headEnd/>
            <a:tailEnd/>
          </a:ln>
          <a:effectLst/>
        </p:spPr>
      </p:pic>
      <p:sp>
        <p:nvSpPr>
          <p:cNvPr id="5" name="Metin kutusu 4"/>
          <p:cNvSpPr txBox="1"/>
          <p:nvPr/>
        </p:nvSpPr>
        <p:spPr>
          <a:xfrm>
            <a:off x="3098800" y="3644900"/>
            <a:ext cx="5976938" cy="2308225"/>
          </a:xfrm>
          <a:prstGeom prst="rect">
            <a:avLst/>
          </a:prstGeom>
          <a:noFill/>
        </p:spPr>
        <p:txBody>
          <a:bodyPr>
            <a:spAutoFit/>
          </a:bodyPr>
          <a:lstStyle/>
          <a:p>
            <a:pPr>
              <a:defRPr/>
            </a:pPr>
            <a:r>
              <a:rPr lang="tr-TR" dirty="0">
                <a:solidFill>
                  <a:srgbClr val="000099"/>
                </a:solidFill>
                <a:latin typeface="Cambria" pitchFamily="18" charset="0"/>
                <a:cs typeface="+mn-cs"/>
              </a:rPr>
              <a:t> Avrupa çapında </a:t>
            </a:r>
          </a:p>
          <a:p>
            <a:pPr lvl="1">
              <a:defRPr/>
            </a:pPr>
            <a:r>
              <a:rPr lang="en-US" sz="1800" dirty="0">
                <a:solidFill>
                  <a:srgbClr val="000099"/>
                </a:solidFill>
                <a:latin typeface="Cambria" pitchFamily="18" charset="0"/>
                <a:cs typeface="+mn-cs"/>
              </a:rPr>
              <a:t>2,500 </a:t>
            </a:r>
            <a:r>
              <a:rPr lang="tr-TR" sz="1800" dirty="0">
                <a:solidFill>
                  <a:srgbClr val="000099"/>
                </a:solidFill>
                <a:latin typeface="Cambria" pitchFamily="18" charset="0"/>
                <a:cs typeface="+mn-cs"/>
              </a:rPr>
              <a:t> sanatçı, ve kültür çalışanları </a:t>
            </a:r>
            <a:endParaRPr lang="en-US" sz="1800" dirty="0">
              <a:solidFill>
                <a:srgbClr val="000099"/>
              </a:solidFill>
              <a:latin typeface="Cambria" pitchFamily="18" charset="0"/>
              <a:cs typeface="+mn-cs"/>
            </a:endParaRPr>
          </a:p>
          <a:p>
            <a:pPr lvl="1">
              <a:defRPr/>
            </a:pPr>
            <a:r>
              <a:rPr lang="en-US" sz="1800" dirty="0">
                <a:solidFill>
                  <a:srgbClr val="000099"/>
                </a:solidFill>
                <a:latin typeface="Cambria" pitchFamily="18" charset="0"/>
                <a:cs typeface="+mn-cs"/>
              </a:rPr>
              <a:t>2,000 </a:t>
            </a:r>
            <a:r>
              <a:rPr lang="tr-TR" sz="1800" dirty="0">
                <a:solidFill>
                  <a:srgbClr val="000099"/>
                </a:solidFill>
                <a:latin typeface="Cambria" pitchFamily="18" charset="0"/>
                <a:cs typeface="+mn-cs"/>
              </a:rPr>
              <a:t>sinema</a:t>
            </a:r>
            <a:endParaRPr lang="en-US" sz="1800" dirty="0">
              <a:solidFill>
                <a:srgbClr val="000099"/>
              </a:solidFill>
              <a:latin typeface="Cambria" pitchFamily="18" charset="0"/>
              <a:cs typeface="+mn-cs"/>
            </a:endParaRPr>
          </a:p>
          <a:p>
            <a:pPr lvl="1">
              <a:defRPr/>
            </a:pPr>
            <a:r>
              <a:rPr lang="en-US" sz="1800" dirty="0">
                <a:solidFill>
                  <a:srgbClr val="000099"/>
                </a:solidFill>
                <a:latin typeface="Cambria" pitchFamily="18" charset="0"/>
                <a:cs typeface="+mn-cs"/>
              </a:rPr>
              <a:t>800 </a:t>
            </a:r>
            <a:r>
              <a:rPr lang="tr-TR" sz="1800" dirty="0">
                <a:solidFill>
                  <a:srgbClr val="000099"/>
                </a:solidFill>
                <a:latin typeface="Cambria" pitchFamily="18" charset="0"/>
                <a:cs typeface="+mn-cs"/>
              </a:rPr>
              <a:t>film</a:t>
            </a:r>
            <a:endParaRPr lang="en-US" sz="1800" dirty="0">
              <a:solidFill>
                <a:srgbClr val="000099"/>
              </a:solidFill>
              <a:latin typeface="Cambria" pitchFamily="18" charset="0"/>
              <a:cs typeface="+mn-cs"/>
            </a:endParaRPr>
          </a:p>
          <a:p>
            <a:pPr lvl="1">
              <a:defRPr/>
            </a:pPr>
            <a:r>
              <a:rPr lang="en-US" sz="1800" dirty="0">
                <a:solidFill>
                  <a:srgbClr val="000099"/>
                </a:solidFill>
                <a:latin typeface="Cambria" pitchFamily="18" charset="0"/>
                <a:cs typeface="+mn-cs"/>
              </a:rPr>
              <a:t>4,500 </a:t>
            </a:r>
            <a:r>
              <a:rPr lang="tr-TR" sz="1800" dirty="0">
                <a:solidFill>
                  <a:srgbClr val="000099"/>
                </a:solidFill>
                <a:latin typeface="Cambria" pitchFamily="18" charset="0"/>
                <a:cs typeface="+mn-cs"/>
              </a:rPr>
              <a:t>kitap çevirisi </a:t>
            </a:r>
          </a:p>
          <a:p>
            <a:pPr>
              <a:defRPr/>
            </a:pPr>
            <a:r>
              <a:rPr lang="tr-TR" sz="2000" dirty="0">
                <a:solidFill>
                  <a:srgbClr val="0000CC"/>
                </a:solidFill>
                <a:latin typeface="Cambria" pitchFamily="18" charset="0"/>
              </a:rPr>
              <a:t>				</a:t>
            </a:r>
            <a:r>
              <a:rPr lang="tr-TR" dirty="0">
                <a:solidFill>
                  <a:srgbClr val="000099"/>
                </a:solidFill>
                <a:latin typeface="Cambria" pitchFamily="18" charset="0"/>
                <a:cs typeface="+mn-cs"/>
              </a:rPr>
              <a:t>    için fon sağlar.</a:t>
            </a:r>
            <a:endParaRPr lang="en-US" dirty="0">
              <a:solidFill>
                <a:srgbClr val="000099"/>
              </a:solidFill>
              <a:latin typeface="Cambria" pitchFamily="18" charset="0"/>
              <a:cs typeface="+mn-cs"/>
            </a:endParaRPr>
          </a:p>
          <a:p>
            <a:pPr>
              <a:defRPr/>
            </a:pPr>
            <a:endParaRPr lang="tr-TR" dirty="0"/>
          </a:p>
        </p:txBody>
      </p:sp>
      <p:sp>
        <p:nvSpPr>
          <p:cNvPr id="6" name="Metin kutusu 5"/>
          <p:cNvSpPr txBox="1"/>
          <p:nvPr/>
        </p:nvSpPr>
        <p:spPr>
          <a:xfrm>
            <a:off x="1187450" y="260350"/>
            <a:ext cx="7258050" cy="523220"/>
          </a:xfrm>
          <a:prstGeom prst="rect">
            <a:avLst/>
          </a:prstGeom>
          <a:noFill/>
        </p:spPr>
        <p:txBody>
          <a:bodyPr>
            <a:spAutoFit/>
          </a:bodyPr>
          <a:lstStyle/>
          <a:p>
            <a:pPr algn="ctr">
              <a:defRPr/>
            </a:pPr>
            <a:r>
              <a:rPr lang="tr-TR" sz="2800" b="1" i="0" dirty="0">
                <a:solidFill>
                  <a:srgbClr val="7E0000"/>
                </a:solidFill>
                <a:effectLst>
                  <a:outerShdw blurRad="38100" dist="38100" dir="2700000" algn="tl">
                    <a:srgbClr val="C0C0C0"/>
                  </a:outerShdw>
                </a:effectLst>
                <a:latin typeface="+mj-lt"/>
                <a:cs typeface="Tahoma" pitchFamily="34" charset="0"/>
              </a:rPr>
              <a:t>YARATICI </a:t>
            </a:r>
            <a:r>
              <a:rPr lang="tr-TR" sz="2800" b="1" i="0" dirty="0" smtClean="0">
                <a:solidFill>
                  <a:srgbClr val="7E0000"/>
                </a:solidFill>
                <a:effectLst>
                  <a:outerShdw blurRad="38100" dist="38100" dir="2700000" algn="tl">
                    <a:srgbClr val="C0C0C0"/>
                  </a:outerShdw>
                </a:effectLst>
                <a:latin typeface="+mj-lt"/>
                <a:cs typeface="Tahoma" pitchFamily="34" charset="0"/>
              </a:rPr>
              <a:t>AVRUPA PROGRAMI</a:t>
            </a:r>
            <a:endParaRPr lang="tr-TR" sz="2800" b="1" i="0" dirty="0">
              <a:solidFill>
                <a:srgbClr val="7E0000"/>
              </a:solidFill>
              <a:effectLst>
                <a:outerShdw blurRad="38100" dist="38100" dir="2700000" algn="tl">
                  <a:srgbClr val="C0C0C0"/>
                </a:outerShdw>
              </a:effectLst>
              <a:latin typeface="+mj-lt"/>
              <a:cs typeface="Tahoma" pitchFamily="34" charset="0"/>
            </a:endParaRPr>
          </a:p>
        </p:txBody>
      </p:sp>
      <p:sp>
        <p:nvSpPr>
          <p:cNvPr id="7" name="Slayt Numarası Yer Tutucusu 6"/>
          <p:cNvSpPr>
            <a:spLocks noGrp="1"/>
          </p:cNvSpPr>
          <p:nvPr>
            <p:ph type="sldNum" sz="quarter" idx="12"/>
          </p:nvPr>
        </p:nvSpPr>
        <p:spPr/>
        <p:txBody>
          <a:bodyPr/>
          <a:lstStyle/>
          <a:p>
            <a:pPr>
              <a:defRPr/>
            </a:pPr>
            <a:fld id="{44F0015D-F043-4F8D-85F1-03E25B2A2E97}" type="slidenum">
              <a:rPr lang="tr-TR" smtClean="0"/>
              <a:pPr>
                <a:defRPr/>
              </a:pPr>
              <a:t>26</a:t>
            </a:fld>
            <a:endParaRPr lang="tr-TR"/>
          </a:p>
        </p:txBody>
      </p:sp>
      <p:sp>
        <p:nvSpPr>
          <p:cNvPr id="8" name="8 Metin kutusu"/>
          <p:cNvSpPr txBox="1"/>
          <p:nvPr/>
        </p:nvSpPr>
        <p:spPr>
          <a:xfrm>
            <a:off x="2251075" y="6550025"/>
            <a:ext cx="4608513" cy="307975"/>
          </a:xfrm>
          <a:prstGeom prst="rect">
            <a:avLst/>
          </a:prstGeom>
          <a:noFill/>
        </p:spPr>
        <p:txBody>
          <a:bodyPr>
            <a:spAutoFit/>
          </a:bodyPr>
          <a:ls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a:lstStyle>
          <a:p>
            <a:pPr>
              <a:defRPr/>
            </a:pPr>
            <a:r>
              <a:rPr lang="tr-TR" sz="1400" b="1" i="0" dirty="0">
                <a:solidFill>
                  <a:srgbClr val="002A7E"/>
                </a:solidFill>
                <a:effectLst>
                  <a:outerShdw blurRad="38100" dist="38100" dir="2700000" algn="tl">
                    <a:srgbClr val="000000">
                      <a:alpha val="43137"/>
                    </a:srgbClr>
                  </a:outerShdw>
                </a:effectLst>
                <a:latin typeface="Cambria" pitchFamily="18" charset="0"/>
                <a:cs typeface="Tahoma" pitchFamily="34" charset="0"/>
              </a:rPr>
              <a:t>Sosyal, Bölgesel ve Yenilikçi Politikalar Başkanlığı</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43213" y="1341438"/>
            <a:ext cx="5976937" cy="3671887"/>
          </a:xfrm>
        </p:spPr>
        <p:txBody>
          <a:bodyPr/>
          <a:lstStyle/>
          <a:p>
            <a:pPr marL="0" indent="0">
              <a:buFont typeface="Arial" pitchFamily="34" charset="0"/>
              <a:buNone/>
              <a:defRPr/>
            </a:pPr>
            <a:r>
              <a:rPr lang="tr-TR" sz="2400" b="1" dirty="0" smtClean="0"/>
              <a:t>  </a:t>
            </a:r>
            <a:r>
              <a:rPr lang="tr-TR" sz="2400" b="1" dirty="0" smtClean="0">
                <a:solidFill>
                  <a:srgbClr val="002A7E"/>
                </a:solidFill>
                <a:latin typeface="Cambria" pitchFamily="18" charset="0"/>
              </a:rPr>
              <a:t>Ödüller</a:t>
            </a:r>
          </a:p>
          <a:p>
            <a:pPr lvl="1">
              <a:defRPr/>
            </a:pPr>
            <a:r>
              <a:rPr lang="tr-TR" sz="1800" dirty="0" smtClean="0">
                <a:solidFill>
                  <a:srgbClr val="002A7E"/>
                </a:solidFill>
                <a:latin typeface="Cambria" pitchFamily="18" charset="0"/>
              </a:rPr>
              <a:t>Avrupa’nın yeni kurgu yazarları </a:t>
            </a:r>
          </a:p>
          <a:p>
            <a:pPr lvl="1">
              <a:defRPr/>
            </a:pPr>
            <a:r>
              <a:rPr lang="tr-TR" sz="1800" dirty="0" smtClean="0">
                <a:solidFill>
                  <a:srgbClr val="002A7E"/>
                </a:solidFill>
                <a:latin typeface="Cambria" pitchFamily="18" charset="0"/>
              </a:rPr>
              <a:t>Avrupa Mimarisinde Mükemmeliyet</a:t>
            </a:r>
          </a:p>
          <a:p>
            <a:pPr lvl="1">
              <a:defRPr/>
            </a:pPr>
            <a:r>
              <a:rPr lang="tr-TR" sz="1800" dirty="0" smtClean="0">
                <a:solidFill>
                  <a:srgbClr val="002A7E"/>
                </a:solidFill>
                <a:latin typeface="Cambria" pitchFamily="18" charset="0"/>
              </a:rPr>
              <a:t>Kültürel Mirasın Korunmasında Üstün Örnekler</a:t>
            </a:r>
          </a:p>
          <a:p>
            <a:pPr lvl="1">
              <a:defRPr/>
            </a:pPr>
            <a:r>
              <a:rPr lang="tr-TR" sz="1800" dirty="0" err="1" smtClean="0">
                <a:solidFill>
                  <a:srgbClr val="002A7E"/>
                </a:solidFill>
                <a:latin typeface="Cambria" pitchFamily="18" charset="0"/>
              </a:rPr>
              <a:t>Rock</a:t>
            </a:r>
            <a:r>
              <a:rPr lang="tr-TR" sz="1800" dirty="0" smtClean="0">
                <a:solidFill>
                  <a:srgbClr val="002A7E"/>
                </a:solidFill>
                <a:latin typeface="Cambria" pitchFamily="18" charset="0"/>
              </a:rPr>
              <a:t>, Pop ve dans müziklerinde yeni yetenekler</a:t>
            </a:r>
          </a:p>
          <a:p>
            <a:pPr lvl="1">
              <a:defRPr/>
            </a:pPr>
            <a:r>
              <a:rPr lang="tr-TR" sz="1800" dirty="0" smtClean="0">
                <a:solidFill>
                  <a:srgbClr val="002A7E"/>
                </a:solidFill>
                <a:latin typeface="Cambria" pitchFamily="18" charset="0"/>
              </a:rPr>
              <a:t>Avrupa’nın en iyi filmleri</a:t>
            </a:r>
          </a:p>
          <a:p>
            <a:pPr>
              <a:defRPr/>
            </a:pPr>
            <a:endParaRPr lang="tr-TR" dirty="0"/>
          </a:p>
        </p:txBody>
      </p:sp>
      <p:pic>
        <p:nvPicPr>
          <p:cNvPr id="50179" name="Picture 7"/>
          <p:cNvPicPr>
            <a:picLocks noChangeAspect="1"/>
          </p:cNvPicPr>
          <p:nvPr/>
        </p:nvPicPr>
        <p:blipFill>
          <a:blip r:embed="rId3" cstate="print"/>
          <a:srcRect/>
          <a:stretch>
            <a:fillRect/>
          </a:stretch>
        </p:blipFill>
        <p:spPr bwMode="auto">
          <a:xfrm>
            <a:off x="107950" y="1422400"/>
            <a:ext cx="2816225" cy="1574800"/>
          </a:xfrm>
          <a:prstGeom prst="rect">
            <a:avLst/>
          </a:prstGeom>
          <a:noFill/>
          <a:ln w="9525">
            <a:noFill/>
            <a:miter lim="800000"/>
            <a:headEnd/>
            <a:tailEnd/>
          </a:ln>
        </p:spPr>
      </p:pic>
      <p:pic>
        <p:nvPicPr>
          <p:cNvPr id="50180" name="Picture 2"/>
          <p:cNvPicPr>
            <a:picLocks noChangeAspect="1" noChangeArrowheads="1"/>
          </p:cNvPicPr>
          <p:nvPr/>
        </p:nvPicPr>
        <p:blipFill>
          <a:blip r:embed="rId4" cstate="print"/>
          <a:srcRect/>
          <a:stretch>
            <a:fillRect/>
          </a:stretch>
        </p:blipFill>
        <p:spPr bwMode="auto">
          <a:xfrm>
            <a:off x="5159375" y="4040188"/>
            <a:ext cx="1547813" cy="1743075"/>
          </a:xfrm>
          <a:prstGeom prst="rect">
            <a:avLst/>
          </a:prstGeom>
          <a:noFill/>
          <a:ln w="9525">
            <a:noFill/>
            <a:miter lim="800000"/>
            <a:headEnd/>
            <a:tailEnd/>
          </a:ln>
          <a:effectLst/>
        </p:spPr>
      </p:pic>
      <p:pic>
        <p:nvPicPr>
          <p:cNvPr id="50181" name="Picture 3"/>
          <p:cNvPicPr>
            <a:picLocks noChangeAspect="1" noChangeArrowheads="1"/>
          </p:cNvPicPr>
          <p:nvPr/>
        </p:nvPicPr>
        <p:blipFill>
          <a:blip r:embed="rId5" cstate="print"/>
          <a:srcRect/>
          <a:stretch>
            <a:fillRect/>
          </a:stretch>
        </p:blipFill>
        <p:spPr bwMode="auto">
          <a:xfrm>
            <a:off x="7164388" y="3141663"/>
            <a:ext cx="1979612" cy="3184525"/>
          </a:xfrm>
          <a:prstGeom prst="rect">
            <a:avLst/>
          </a:prstGeom>
          <a:noFill/>
          <a:ln w="9525">
            <a:noFill/>
            <a:miter lim="800000"/>
            <a:headEnd/>
            <a:tailEnd/>
          </a:ln>
          <a:effectLst/>
        </p:spPr>
      </p:pic>
      <p:sp>
        <p:nvSpPr>
          <p:cNvPr id="8" name="Metin kutusu 7"/>
          <p:cNvSpPr txBox="1"/>
          <p:nvPr/>
        </p:nvSpPr>
        <p:spPr>
          <a:xfrm>
            <a:off x="171450" y="3573463"/>
            <a:ext cx="5337175" cy="3046412"/>
          </a:xfrm>
          <a:prstGeom prst="rect">
            <a:avLst/>
          </a:prstGeom>
          <a:noFill/>
        </p:spPr>
        <p:txBody>
          <a:bodyPr>
            <a:spAutoFit/>
          </a:bodyPr>
          <a:lstStyle/>
          <a:p>
            <a:pPr>
              <a:defRPr/>
            </a:pPr>
            <a:r>
              <a:rPr lang="tr-TR" b="1" i="0" dirty="0">
                <a:solidFill>
                  <a:srgbClr val="000099"/>
                </a:solidFill>
                <a:latin typeface="Cambria" pitchFamily="18" charset="0"/>
                <a:cs typeface="+mn-cs"/>
              </a:rPr>
              <a:t>Avrupa Kültür Başkentleri: </a:t>
            </a:r>
            <a:r>
              <a:rPr lang="tr-TR" i="0" dirty="0">
                <a:solidFill>
                  <a:srgbClr val="000099"/>
                </a:solidFill>
                <a:latin typeface="Cambria" pitchFamily="18" charset="0"/>
                <a:cs typeface="+mn-cs"/>
              </a:rPr>
              <a:t>İki yılda bir 3 şehir Avrupa Kültür Başkenti </a:t>
            </a:r>
            <a:r>
              <a:rPr lang="tr-TR" i="0" dirty="0" err="1">
                <a:solidFill>
                  <a:srgbClr val="000099"/>
                </a:solidFill>
                <a:latin typeface="Cambria" pitchFamily="18" charset="0"/>
                <a:cs typeface="+mn-cs"/>
              </a:rPr>
              <a:t>ünvanı</a:t>
            </a:r>
            <a:r>
              <a:rPr lang="tr-TR" i="0" dirty="0">
                <a:solidFill>
                  <a:srgbClr val="000099"/>
                </a:solidFill>
                <a:latin typeface="Cambria" pitchFamily="18" charset="0"/>
                <a:cs typeface="+mn-cs"/>
              </a:rPr>
              <a:t> almaktadır. </a:t>
            </a:r>
          </a:p>
          <a:p>
            <a:pPr>
              <a:defRPr/>
            </a:pPr>
            <a:endParaRPr lang="tr-TR" b="1" i="0" dirty="0">
              <a:solidFill>
                <a:srgbClr val="000099"/>
              </a:solidFill>
              <a:latin typeface="Cambria" pitchFamily="18" charset="0"/>
              <a:cs typeface="+mn-cs"/>
            </a:endParaRPr>
          </a:p>
          <a:p>
            <a:pPr>
              <a:defRPr/>
            </a:pPr>
            <a:r>
              <a:rPr lang="tr-TR" b="1" i="0" dirty="0">
                <a:solidFill>
                  <a:srgbClr val="000099"/>
                </a:solidFill>
                <a:latin typeface="Cambria" pitchFamily="18" charset="0"/>
                <a:cs typeface="+mn-cs"/>
              </a:rPr>
              <a:t>Avrupa Mirası Etiketi:  </a:t>
            </a:r>
            <a:r>
              <a:rPr lang="tr-TR" i="0" dirty="0">
                <a:solidFill>
                  <a:srgbClr val="000099"/>
                </a:solidFill>
                <a:latin typeface="Cambria" pitchFamily="18" charset="0"/>
                <a:cs typeface="+mn-cs"/>
              </a:rPr>
              <a:t>Avrupa entegrasyon süreci için değeri olan kültür alanlarına verilen bir </a:t>
            </a:r>
            <a:r>
              <a:rPr lang="tr-TR" i="0" dirty="0" err="1">
                <a:solidFill>
                  <a:srgbClr val="000099"/>
                </a:solidFill>
                <a:latin typeface="Cambria" pitchFamily="18" charset="0"/>
                <a:cs typeface="+mn-cs"/>
              </a:rPr>
              <a:t>ünvandır</a:t>
            </a:r>
            <a:r>
              <a:rPr lang="tr-TR" i="0" dirty="0">
                <a:solidFill>
                  <a:srgbClr val="000099"/>
                </a:solidFill>
                <a:latin typeface="Cambria" pitchFamily="18" charset="0"/>
                <a:cs typeface="+mn-cs"/>
              </a:rPr>
              <a:t>. </a:t>
            </a:r>
          </a:p>
          <a:p>
            <a:pPr>
              <a:defRPr/>
            </a:pPr>
            <a:endParaRPr lang="tr-TR" dirty="0"/>
          </a:p>
        </p:txBody>
      </p:sp>
      <p:sp>
        <p:nvSpPr>
          <p:cNvPr id="11" name="Metin kutusu 10"/>
          <p:cNvSpPr txBox="1"/>
          <p:nvPr/>
        </p:nvSpPr>
        <p:spPr>
          <a:xfrm>
            <a:off x="1204913" y="239713"/>
            <a:ext cx="7258050" cy="892552"/>
          </a:xfrm>
          <a:prstGeom prst="rect">
            <a:avLst/>
          </a:prstGeom>
          <a:noFill/>
        </p:spPr>
        <p:txBody>
          <a:bodyPr>
            <a:spAutoFit/>
          </a:bodyPr>
          <a:lstStyle/>
          <a:p>
            <a:pPr algn="ctr">
              <a:defRPr/>
            </a:pPr>
            <a:r>
              <a:rPr lang="tr-TR" sz="2600" b="1" i="0" dirty="0">
                <a:solidFill>
                  <a:srgbClr val="7E0000"/>
                </a:solidFill>
                <a:effectLst>
                  <a:outerShdw blurRad="38100" dist="38100" dir="2700000" algn="tl">
                    <a:srgbClr val="C0C0C0"/>
                  </a:outerShdw>
                </a:effectLst>
                <a:latin typeface="+mj-lt"/>
                <a:cs typeface="Tahoma" pitchFamily="34" charset="0"/>
              </a:rPr>
              <a:t>YARATICI AVRUPA</a:t>
            </a:r>
          </a:p>
          <a:p>
            <a:pPr algn="ctr">
              <a:defRPr/>
            </a:pPr>
            <a:r>
              <a:rPr lang="tr-TR" sz="2600" b="1" dirty="0">
                <a:solidFill>
                  <a:srgbClr val="7E0000"/>
                </a:solidFill>
                <a:effectLst>
                  <a:outerShdw blurRad="38100" dist="38100" dir="2700000" algn="tl">
                    <a:srgbClr val="C0C0C0"/>
                  </a:outerShdw>
                </a:effectLst>
                <a:latin typeface="+mj-lt"/>
                <a:cs typeface="Tahoma" pitchFamily="34" charset="0"/>
              </a:rPr>
              <a:t>Ödüller ve Fırsatlar</a:t>
            </a:r>
          </a:p>
        </p:txBody>
      </p:sp>
      <p:sp>
        <p:nvSpPr>
          <p:cNvPr id="9" name="Slayt Numarası Yer Tutucusu 8"/>
          <p:cNvSpPr>
            <a:spLocks noGrp="1"/>
          </p:cNvSpPr>
          <p:nvPr>
            <p:ph type="sldNum" sz="quarter" idx="12"/>
          </p:nvPr>
        </p:nvSpPr>
        <p:spPr/>
        <p:txBody>
          <a:bodyPr/>
          <a:lstStyle/>
          <a:p>
            <a:pPr>
              <a:defRPr/>
            </a:pPr>
            <a:fld id="{DC64E7FC-518C-484B-B9CE-980A58B33152}" type="slidenum">
              <a:rPr lang="tr-TR" smtClean="0"/>
              <a:pPr>
                <a:defRPr/>
              </a:pPr>
              <a:t>27</a:t>
            </a:fld>
            <a:endParaRPr lang="tr-TR"/>
          </a:p>
        </p:txBody>
      </p:sp>
      <p:sp>
        <p:nvSpPr>
          <p:cNvPr id="13" name="8 Metin kutusu"/>
          <p:cNvSpPr txBox="1"/>
          <p:nvPr/>
        </p:nvSpPr>
        <p:spPr>
          <a:xfrm>
            <a:off x="2251075" y="6550025"/>
            <a:ext cx="4608513" cy="307975"/>
          </a:xfrm>
          <a:prstGeom prst="rect">
            <a:avLst/>
          </a:prstGeom>
          <a:noFill/>
        </p:spPr>
        <p:txBody>
          <a:bodyPr>
            <a:spAutoFit/>
          </a:bodyPr>
          <a:ls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a:lstStyle>
          <a:p>
            <a:pPr>
              <a:defRPr/>
            </a:pPr>
            <a:r>
              <a:rPr lang="tr-TR" sz="1400" b="1" i="0" dirty="0">
                <a:solidFill>
                  <a:srgbClr val="002A7E"/>
                </a:solidFill>
                <a:effectLst>
                  <a:outerShdw blurRad="38100" dist="38100" dir="2700000" algn="tl">
                    <a:srgbClr val="000000">
                      <a:alpha val="43137"/>
                    </a:srgbClr>
                  </a:outerShdw>
                </a:effectLst>
                <a:latin typeface="Cambria" pitchFamily="18" charset="0"/>
                <a:cs typeface="Tahoma" pitchFamily="34" charset="0"/>
              </a:rPr>
              <a:t>Sosyal, Bölgesel ve Yenilikçi Politikalar Başkanlığı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90625"/>
            <a:ext cx="91440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80163"/>
            <a:ext cx="9144000" cy="7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0"/>
          <p:cNvSpPr txBox="1">
            <a:spLocks noChangeArrowheads="1"/>
          </p:cNvSpPr>
          <p:nvPr/>
        </p:nvSpPr>
        <p:spPr bwMode="auto">
          <a:xfrm>
            <a:off x="1462088" y="142875"/>
            <a:ext cx="7450137" cy="971550"/>
          </a:xfrm>
          <a:prstGeom prst="rect">
            <a:avLst/>
          </a:prstGeom>
          <a:noFill/>
          <a:ln w="28575">
            <a:solidFill>
              <a:schemeClr val="accent2">
                <a:lumMod val="75000"/>
              </a:schemeClr>
            </a:solidFill>
            <a:miter lim="800000"/>
            <a:headEnd/>
            <a:tailEnd/>
          </a:ln>
        </p:spPr>
        <p:txBody>
          <a:bodyPr lIns="0" tIns="0" rIns="0" bIns="0" anchor="ctr"/>
          <a:lstStyle/>
          <a:p>
            <a:pPr marL="161998" algn="ctr">
              <a:lnSpc>
                <a:spcPct val="95000"/>
              </a:lnSpc>
              <a:defRPr/>
            </a:pPr>
            <a:r>
              <a:rPr lang="tr-TR" sz="2600" b="1" dirty="0" smtClean="0">
                <a:solidFill>
                  <a:srgbClr val="7E0000"/>
                </a:solidFill>
                <a:effectLst>
                  <a:outerShdw blurRad="38100" dist="38100" dir="2700000" algn="tl">
                    <a:srgbClr val="C0C0C0"/>
                  </a:outerShdw>
                </a:effectLst>
                <a:latin typeface="+mj-lt"/>
                <a:cs typeface="Tahoma" pitchFamily="34" charset="0"/>
              </a:rPr>
              <a:t>AB-Türkiye Mali İşbirliği</a:t>
            </a:r>
            <a:endParaRPr lang="en-US" sz="2600" b="1" dirty="0">
              <a:solidFill>
                <a:srgbClr val="7E0000"/>
              </a:solidFill>
              <a:effectLst>
                <a:outerShdw blurRad="38100" dist="38100" dir="2700000" algn="tl">
                  <a:srgbClr val="C0C0C0"/>
                </a:outerShdw>
              </a:effectLst>
              <a:latin typeface="+mj-lt"/>
              <a:cs typeface="Tahoma" pitchFamily="34" charset="0"/>
            </a:endParaRPr>
          </a:p>
        </p:txBody>
      </p:sp>
      <p:sp>
        <p:nvSpPr>
          <p:cNvPr id="8" name="Rectangle 2"/>
          <p:cNvSpPr txBox="1">
            <a:spLocks noChangeArrowheads="1"/>
          </p:cNvSpPr>
          <p:nvPr/>
        </p:nvSpPr>
        <p:spPr bwMode="auto">
          <a:xfrm>
            <a:off x="231775" y="1535113"/>
            <a:ext cx="8680450" cy="3733800"/>
          </a:xfrm>
          <a:prstGeom prst="rect">
            <a:avLst/>
          </a:prstGeom>
          <a:noFill/>
          <a:ln w="9525">
            <a:noFill/>
            <a:miter lim="800000"/>
            <a:headEnd/>
            <a:tailEnd/>
          </a:ln>
        </p:spPr>
        <p:txBody>
          <a:bodyPr lIns="0" tIns="0" rIns="0" bIns="0"/>
          <a:lstStyle/>
          <a:p>
            <a:pPr algn="ctr">
              <a:spcAft>
                <a:spcPct val="30000"/>
              </a:spcAft>
              <a:defRPr/>
            </a:pPr>
            <a:r>
              <a:rPr lang="tr-TR" sz="2800" b="1" dirty="0">
                <a:solidFill>
                  <a:srgbClr val="3333CC">
                    <a:lumMod val="75000"/>
                  </a:srgbClr>
                </a:solidFill>
                <a:latin typeface="Calibri" pitchFamily="34" charset="0"/>
              </a:rPr>
              <a:t>Avrupa Birliği’nden Sağlanan </a:t>
            </a:r>
            <a:r>
              <a:rPr lang="tr-TR" sz="2800" b="1" dirty="0" smtClean="0">
                <a:solidFill>
                  <a:srgbClr val="3333CC">
                    <a:lumMod val="75000"/>
                  </a:srgbClr>
                </a:solidFill>
                <a:latin typeface="Calibri" pitchFamily="34" charset="0"/>
              </a:rPr>
              <a:t>Yardımlar</a:t>
            </a:r>
            <a:endParaRPr lang="tr-TR" sz="2500" i="0" dirty="0" smtClean="0">
              <a:solidFill>
                <a:srgbClr val="2D2DB9">
                  <a:lumMod val="75000"/>
                </a:srgbClr>
              </a:solidFill>
              <a:latin typeface="Calibri" pitchFamily="34" charset="0"/>
              <a:cs typeface="+mn-cs"/>
            </a:endParaRPr>
          </a:p>
          <a:p>
            <a:pPr marL="609588" indent="-609588">
              <a:spcAft>
                <a:spcPct val="30000"/>
              </a:spcAft>
              <a:buFontTx/>
              <a:buAutoNum type="romanUcPeriod"/>
              <a:defRPr/>
            </a:pPr>
            <a:r>
              <a:rPr lang="tr-TR" sz="2500" i="0" dirty="0" smtClean="0">
                <a:solidFill>
                  <a:srgbClr val="2D2DB9">
                    <a:lumMod val="75000"/>
                  </a:srgbClr>
                </a:solidFill>
                <a:latin typeface="Calibri" pitchFamily="34" charset="0"/>
                <a:cs typeface="+mn-cs"/>
              </a:rPr>
              <a:t>Mali </a:t>
            </a:r>
            <a:r>
              <a:rPr lang="tr-TR" sz="2500" i="0" dirty="0">
                <a:solidFill>
                  <a:srgbClr val="2D2DB9">
                    <a:lumMod val="75000"/>
                  </a:srgbClr>
                </a:solidFill>
                <a:latin typeface="Calibri" pitchFamily="34" charset="0"/>
                <a:cs typeface="+mn-cs"/>
              </a:rPr>
              <a:t>Protokoller Dönemi (1963-1980) </a:t>
            </a:r>
          </a:p>
          <a:p>
            <a:pPr marL="609588" indent="-609588" algn="just">
              <a:spcAft>
                <a:spcPct val="30000"/>
              </a:spcAft>
              <a:buFontTx/>
              <a:buAutoNum type="romanUcPeriod"/>
              <a:defRPr/>
            </a:pPr>
            <a:r>
              <a:rPr lang="tr-TR" sz="2500" i="0" dirty="0">
                <a:solidFill>
                  <a:srgbClr val="2D2DB9">
                    <a:lumMod val="75000"/>
                  </a:srgbClr>
                </a:solidFill>
                <a:latin typeface="Calibri" pitchFamily="34" charset="0"/>
                <a:cs typeface="+mn-cs"/>
              </a:rPr>
              <a:t>MEDA Programı (1996-2001)</a:t>
            </a:r>
          </a:p>
          <a:p>
            <a:pPr marL="609588" indent="-609588">
              <a:spcAft>
                <a:spcPct val="30000"/>
              </a:spcAft>
              <a:buFontTx/>
              <a:buAutoNum type="romanUcPeriod"/>
              <a:defRPr/>
            </a:pPr>
            <a:r>
              <a:rPr lang="tr-TR" sz="2500" b="1" i="0" dirty="0">
                <a:solidFill>
                  <a:srgbClr val="2D2DB9">
                    <a:lumMod val="75000"/>
                  </a:srgbClr>
                </a:solidFill>
                <a:latin typeface="Calibri" pitchFamily="34" charset="0"/>
                <a:cs typeface="+mn-cs"/>
              </a:rPr>
              <a:t>Katılım Öncesi Mali Yardım (2002-2006): Aday Ülke</a:t>
            </a:r>
          </a:p>
          <a:p>
            <a:pPr marL="609588" indent="-609588">
              <a:spcAft>
                <a:spcPct val="30000"/>
              </a:spcAft>
              <a:buFontTx/>
              <a:buAutoNum type="romanUcPeriod"/>
              <a:defRPr/>
            </a:pPr>
            <a:r>
              <a:rPr lang="tr-TR" sz="2500" b="1" i="0" dirty="0">
                <a:solidFill>
                  <a:srgbClr val="2D2DB9">
                    <a:lumMod val="75000"/>
                  </a:srgbClr>
                </a:solidFill>
                <a:latin typeface="Calibri" pitchFamily="34" charset="0"/>
                <a:cs typeface="+mn-cs"/>
              </a:rPr>
              <a:t>IPA (2007-2013) : Aday Ülke </a:t>
            </a:r>
            <a:r>
              <a:rPr lang="tr-TR" sz="2500" dirty="0">
                <a:solidFill>
                  <a:srgbClr val="FF0000"/>
                </a:solidFill>
                <a:latin typeface="Calibri" pitchFamily="34" charset="0"/>
                <a:cs typeface="+mn-cs"/>
              </a:rPr>
              <a:t>(4,7 milyar avro)</a:t>
            </a:r>
          </a:p>
          <a:p>
            <a:pPr marL="609588" indent="-609588">
              <a:spcAft>
                <a:spcPct val="30000"/>
              </a:spcAft>
              <a:buFontTx/>
              <a:buAutoNum type="romanUcPeriod"/>
              <a:defRPr/>
            </a:pPr>
            <a:r>
              <a:rPr lang="tr-TR" sz="2500" b="1" i="0" dirty="0">
                <a:solidFill>
                  <a:srgbClr val="2D2DB9">
                    <a:lumMod val="75000"/>
                  </a:srgbClr>
                </a:solidFill>
                <a:latin typeface="Calibri" pitchFamily="34" charset="0"/>
                <a:cs typeface="+mn-cs"/>
              </a:rPr>
              <a:t>IPA-II (2014-2020) : Aday Ülke </a:t>
            </a:r>
            <a:r>
              <a:rPr lang="tr-TR" sz="2500" dirty="0">
                <a:solidFill>
                  <a:srgbClr val="FF0000"/>
                </a:solidFill>
                <a:latin typeface="Calibri" pitchFamily="34" charset="0"/>
                <a:cs typeface="+mn-cs"/>
              </a:rPr>
              <a:t>(4,5 milyar avro</a:t>
            </a:r>
            <a:r>
              <a:rPr lang="tr-TR" sz="2500" dirty="0" smtClean="0">
                <a:solidFill>
                  <a:srgbClr val="FF0000"/>
                </a:solidFill>
                <a:latin typeface="Calibri" pitchFamily="34" charset="0"/>
                <a:cs typeface="+mn-cs"/>
              </a:rPr>
              <a:t>)</a:t>
            </a:r>
          </a:p>
          <a:p>
            <a:pPr marL="609588" indent="-609588">
              <a:spcAft>
                <a:spcPct val="30000"/>
              </a:spcAft>
              <a:buFontTx/>
              <a:buAutoNum type="romanUcPeriod"/>
              <a:defRPr/>
            </a:pPr>
            <a:endParaRPr lang="tr-TR" sz="2500" dirty="0">
              <a:solidFill>
                <a:srgbClr val="FF0000"/>
              </a:solidFill>
              <a:latin typeface="Calibri" pitchFamily="34" charset="0"/>
              <a:cs typeface="+mn-cs"/>
            </a:endParaRPr>
          </a:p>
        </p:txBody>
      </p:sp>
      <p:pic>
        <p:nvPicPr>
          <p:cNvPr id="13319" name="Picture 10" descr="unlem_isareti"/>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595" y="4882529"/>
            <a:ext cx="971550"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Metin kutusu 2"/>
          <p:cNvSpPr txBox="1"/>
          <p:nvPr/>
        </p:nvSpPr>
        <p:spPr>
          <a:xfrm>
            <a:off x="1014145" y="4653136"/>
            <a:ext cx="7566025" cy="1430337"/>
          </a:xfrm>
          <a:prstGeom prst="rect">
            <a:avLst/>
          </a:prstGeom>
          <a:noFill/>
        </p:spPr>
        <p:txBody>
          <a:bodyPr lIns="82295" tIns="41148" rIns="82295" bIns="41148">
            <a:spAutoFit/>
          </a:bodyPr>
          <a:lstStyle/>
          <a:p>
            <a:pPr algn="just">
              <a:spcBef>
                <a:spcPct val="50000"/>
              </a:spcBef>
              <a:buSzPct val="50000"/>
              <a:defRPr/>
            </a:pPr>
            <a:r>
              <a:rPr lang="tr-TR" sz="2500" i="0" dirty="0">
                <a:solidFill>
                  <a:srgbClr val="2D2DB9">
                    <a:lumMod val="75000"/>
                  </a:srgbClr>
                </a:solidFill>
                <a:latin typeface="Calibri" pitchFamily="34" charset="0"/>
                <a:cs typeface="+mn-cs"/>
              </a:rPr>
              <a:t>Adaylık Dönemi ile sadece programların adı değişmedi;</a:t>
            </a:r>
          </a:p>
          <a:p>
            <a:pPr algn="just">
              <a:spcBef>
                <a:spcPct val="50000"/>
              </a:spcBef>
              <a:buSzPct val="50000"/>
              <a:defRPr/>
            </a:pPr>
            <a:r>
              <a:rPr lang="tr-TR" sz="2500" i="0" dirty="0">
                <a:solidFill>
                  <a:srgbClr val="2D2DB9">
                    <a:lumMod val="75000"/>
                  </a:srgbClr>
                </a:solidFill>
                <a:latin typeface="Calibri" pitchFamily="34" charset="0"/>
                <a:cs typeface="+mn-cs"/>
              </a:rPr>
              <a:t>Yardımın miktarı, öncelikleri, kurallar ve uygulama mekanizmaları da değişti.</a:t>
            </a:r>
          </a:p>
        </p:txBody>
      </p:sp>
    </p:spTree>
    <p:extLst>
      <p:ext uri="{BB962C8B-B14F-4D97-AF65-F5344CB8AC3E}">
        <p14:creationId xmlns="" xmlns:p14="http://schemas.microsoft.com/office/powerpoint/2010/main" val="3897606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3"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lIns="91438" tIns="45718" rIns="91438" bIns="45718" anchor="ctr"/>
          <a:lstStyle/>
          <a:p>
            <a:pPr algn="ctr">
              <a:defRPr/>
            </a:pPr>
            <a:endParaRPr lang="tr-TR" sz="1200" b="1" i="0" dirty="0">
              <a:solidFill>
                <a:srgbClr val="3333CC"/>
              </a:solidFill>
              <a:latin typeface="Georgia" pitchFamily="18" charset="0"/>
              <a:cs typeface="+mn-cs"/>
            </a:endParaRPr>
          </a:p>
        </p:txBody>
      </p:sp>
      <p:pic>
        <p:nvPicPr>
          <p:cNvPr id="15365" name="Picture 12" descr="yildizlar"/>
          <p:cNvPicPr>
            <a:picLocks noChangeAspect="1" noChangeArrowheads="1"/>
          </p:cNvPicPr>
          <p:nvPr/>
        </p:nvPicPr>
        <p:blipFill>
          <a:blip r:embed="rId4" cstate="print">
            <a:lum contrast="10000"/>
            <a:extLst>
              <a:ext uri="{28A0092B-C50C-407E-A947-70E740481C1C}">
                <a14:useLocalDpi xmlns=""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4"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lIns="91438" tIns="45718" rIns="91438" bIns="45718" anchor="ctr"/>
          <a:lstStyle/>
          <a:p>
            <a:pPr>
              <a:defRPr/>
            </a:pPr>
            <a:r>
              <a:rPr lang="tr-TR" i="0">
                <a:solidFill>
                  <a:srgbClr val="000000"/>
                </a:solidFill>
                <a:cs typeface="+mn-cs"/>
              </a:rPr>
              <a:t>		</a:t>
            </a:r>
          </a:p>
        </p:txBody>
      </p:sp>
      <p:sp>
        <p:nvSpPr>
          <p:cNvPr id="15367" name="10 İçerik Yer Tutucusu"/>
          <p:cNvSpPr>
            <a:spLocks noGrp="1"/>
          </p:cNvSpPr>
          <p:nvPr>
            <p:ph idx="1"/>
          </p:nvPr>
        </p:nvSpPr>
        <p:spPr/>
        <p:txBody>
          <a:bodyPr/>
          <a:lstStyle/>
          <a:p>
            <a:pPr algn="just">
              <a:buFontTx/>
              <a:buNone/>
            </a:pPr>
            <a:endParaRPr lang="tr-TR" altLang="en-US" sz="3600" smtClean="0"/>
          </a:p>
          <a:p>
            <a:pPr algn="just">
              <a:buFontTx/>
              <a:buNone/>
            </a:pPr>
            <a:endParaRPr lang="tr-TR" altLang="en-US" sz="3600" smtClean="0">
              <a:solidFill>
                <a:schemeClr val="accent2"/>
              </a:solidFill>
            </a:endParaRPr>
          </a:p>
          <a:p>
            <a:pPr algn="just">
              <a:buFontTx/>
              <a:buNone/>
            </a:pPr>
            <a:endParaRPr lang="tr-TR" altLang="en-US" smtClean="0">
              <a:solidFill>
                <a:schemeClr val="accent2"/>
              </a:solidFill>
            </a:endParaRPr>
          </a:p>
        </p:txBody>
      </p:sp>
      <p:sp>
        <p:nvSpPr>
          <p:cNvPr id="32777"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lIns="91438" tIns="45718" rIns="91438" bIns="45718" anchor="ctr"/>
          <a:lstStyle/>
          <a:p>
            <a:pPr>
              <a:defRPr/>
            </a:pPr>
            <a:endParaRPr lang="tr-TR" sz="3600" i="0" dirty="0">
              <a:solidFill>
                <a:srgbClr val="000000"/>
              </a:solidFill>
              <a:latin typeface="Calibri" pitchFamily="34" charset="0"/>
              <a:cs typeface="+mn-cs"/>
            </a:endParaRPr>
          </a:p>
          <a:p>
            <a:pPr marL="161998" algn="ctr">
              <a:lnSpc>
                <a:spcPct val="95000"/>
              </a:lnSpc>
              <a:defRPr/>
            </a:pPr>
            <a:r>
              <a:rPr lang="tr-TR" sz="2600" b="1" dirty="0">
                <a:solidFill>
                  <a:srgbClr val="7E0000"/>
                </a:solidFill>
                <a:effectLst>
                  <a:outerShdw blurRad="38100" dist="38100" dir="2700000" algn="tl">
                    <a:srgbClr val="C0C0C0"/>
                  </a:outerShdw>
                </a:effectLst>
                <a:latin typeface="+mj-lt"/>
                <a:cs typeface="Tahoma" pitchFamily="34" charset="0"/>
              </a:rPr>
              <a:t>IPA Finansman Öncelikleri</a:t>
            </a:r>
          </a:p>
          <a:p>
            <a:pPr>
              <a:defRPr/>
            </a:pPr>
            <a:endParaRPr lang="tr-TR" sz="3200" b="1" i="0" dirty="0">
              <a:solidFill>
                <a:srgbClr val="3333CC"/>
              </a:solidFill>
              <a:latin typeface="Calibri" pitchFamily="34" charset="0"/>
              <a:cs typeface="+mn-cs"/>
            </a:endParaRPr>
          </a:p>
        </p:txBody>
      </p:sp>
      <p:pic>
        <p:nvPicPr>
          <p:cNvPr id="1536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14478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2" name="Diyagram 1"/>
          <p:cNvGraphicFramePr/>
          <p:nvPr/>
        </p:nvGraphicFramePr>
        <p:xfrm>
          <a:off x="296899" y="1413035"/>
          <a:ext cx="8424994" cy="48848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421596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4100"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4101"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E3D5648E-7904-48BA-9E30-6F93A1082CDD}" type="slidenum">
              <a:rPr lang="tr-TR" sz="1200" b="1">
                <a:solidFill>
                  <a:schemeClr val="accent2"/>
                </a:solidFill>
                <a:latin typeface="Georgia" pitchFamily="18" charset="0"/>
              </a:rPr>
              <a:pPr algn="ctr"/>
              <a:t>3</a:t>
            </a:fld>
            <a:endParaRPr lang="tr-TR" sz="1200" b="1">
              <a:solidFill>
                <a:schemeClr val="accent2"/>
              </a:solidFill>
              <a:latin typeface="Georgia" pitchFamily="18" charset="0"/>
            </a:endParaRPr>
          </a:p>
        </p:txBody>
      </p:sp>
      <p:pic>
        <p:nvPicPr>
          <p:cNvPr id="4102" name="Picture 12" descr="yildizlar"/>
          <p:cNvPicPr>
            <a:picLocks noChangeAspect="1" noChangeArrowheads="1"/>
          </p:cNvPicPr>
          <p:nvPr/>
        </p:nvPicPr>
        <p:blipFill>
          <a:blip r:embed="rId4" cstate="print">
            <a:lum contrast="10000"/>
          </a:blip>
          <a:srcRect/>
          <a:stretch>
            <a:fillRect/>
          </a:stretch>
        </p:blipFill>
        <p:spPr bwMode="auto">
          <a:xfrm>
            <a:off x="2051050" y="1341438"/>
            <a:ext cx="6770688" cy="4995862"/>
          </a:xfrm>
          <a:prstGeom prst="rect">
            <a:avLst/>
          </a:prstGeom>
          <a:noFill/>
          <a:ln w="9525">
            <a:noFill/>
            <a:miter lim="800000"/>
            <a:headEnd/>
            <a:tailEnd/>
          </a:ln>
        </p:spPr>
      </p:pic>
      <p:sp>
        <p:nvSpPr>
          <p:cNvPr id="4103"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4104"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643063" y="357188"/>
            <a:ext cx="6786562" cy="584200"/>
          </a:xfrm>
          <a:prstGeom prst="rect">
            <a:avLst/>
          </a:prstGeom>
          <a:noFill/>
        </p:spPr>
        <p:txBody>
          <a:bodyPr>
            <a:spAutoFit/>
          </a:bodyPr>
          <a:lstStyle/>
          <a:p>
            <a:pPr algn="ctr">
              <a:defRPr/>
            </a:pPr>
            <a:r>
              <a:rPr lang="tr-TR" sz="3200" b="1" dirty="0">
                <a:solidFill>
                  <a:srgbClr val="7E0000"/>
                </a:solidFill>
                <a:effectLst>
                  <a:outerShdw blurRad="38100" dist="38100" dir="2700000" algn="tl">
                    <a:srgbClr val="000000">
                      <a:alpha val="43137"/>
                    </a:srgbClr>
                  </a:outerShdw>
                </a:effectLst>
                <a:latin typeface="+mn-lt"/>
                <a:cs typeface="Tahoma" pitchFamily="34" charset="0"/>
              </a:rPr>
              <a:t>AB’de Eğitim ve Kültür Politikaları</a:t>
            </a:r>
          </a:p>
        </p:txBody>
      </p:sp>
      <p:sp>
        <p:nvSpPr>
          <p:cNvPr id="4107" name="12 Dikdörtgen"/>
          <p:cNvSpPr>
            <a:spLocks noChangeArrowheads="1"/>
          </p:cNvSpPr>
          <p:nvPr/>
        </p:nvSpPr>
        <p:spPr bwMode="auto">
          <a:xfrm>
            <a:off x="395536" y="1268760"/>
            <a:ext cx="8501062" cy="4801314"/>
          </a:xfrm>
          <a:prstGeom prst="rect">
            <a:avLst/>
          </a:prstGeom>
          <a:noFill/>
          <a:ln w="9525">
            <a:noFill/>
            <a:miter lim="800000"/>
            <a:headEnd/>
            <a:tailEnd/>
          </a:ln>
        </p:spPr>
        <p:txBody>
          <a:bodyPr>
            <a:spAutoFit/>
          </a:bodyPr>
          <a:lstStyle/>
          <a:p>
            <a:pPr>
              <a:buFont typeface="Arial" charset="0"/>
              <a:buChar char="•"/>
            </a:pPr>
            <a:endParaRPr lang="tr-TR" sz="2800" dirty="0"/>
          </a:p>
          <a:p>
            <a:endParaRPr lang="tr-TR" sz="1600" dirty="0"/>
          </a:p>
          <a:p>
            <a:pPr algn="just"/>
            <a:r>
              <a:rPr lang="tr-TR" dirty="0"/>
              <a:t> </a:t>
            </a:r>
            <a:endParaRPr lang="tr-TR" dirty="0" smtClean="0"/>
          </a:p>
          <a:p>
            <a:pPr algn="just"/>
            <a:endParaRPr lang="tr-TR" dirty="0" smtClean="0"/>
          </a:p>
          <a:p>
            <a:pPr algn="just">
              <a:buFont typeface="Arial" charset="0"/>
              <a:buChar char="•"/>
            </a:pPr>
            <a:r>
              <a:rPr lang="tr-TR" dirty="0" smtClean="0"/>
              <a:t>  </a:t>
            </a:r>
            <a:r>
              <a:rPr lang="tr-TR" dirty="0" smtClean="0">
                <a:solidFill>
                  <a:srgbClr val="002A7E"/>
                </a:solidFill>
              </a:rPr>
              <a:t>Eğitim</a:t>
            </a:r>
            <a:r>
              <a:rPr lang="tr-TR" dirty="0">
                <a:solidFill>
                  <a:srgbClr val="002A7E"/>
                </a:solidFill>
              </a:rPr>
              <a:t>, gençlik ve kültür alanları temel olarak AB </a:t>
            </a:r>
            <a:r>
              <a:rPr lang="tr-TR" b="1" dirty="0">
                <a:solidFill>
                  <a:srgbClr val="002A7E"/>
                </a:solidFill>
              </a:rPr>
              <a:t>üye ülkelerinin sorumluluğundadır.</a:t>
            </a:r>
          </a:p>
          <a:p>
            <a:pPr algn="just"/>
            <a:endParaRPr lang="tr-TR" b="1" dirty="0">
              <a:solidFill>
                <a:srgbClr val="002A7E"/>
              </a:solidFill>
            </a:endParaRPr>
          </a:p>
          <a:p>
            <a:pPr algn="just">
              <a:buFont typeface="Arial" charset="0"/>
              <a:buChar char="•"/>
            </a:pPr>
            <a:r>
              <a:rPr lang="tr-TR" b="1" dirty="0">
                <a:solidFill>
                  <a:srgbClr val="002A7E"/>
                </a:solidFill>
              </a:rPr>
              <a:t> Politikalar ulusal düzeyde belirlenir.</a:t>
            </a:r>
          </a:p>
          <a:p>
            <a:pPr algn="just">
              <a:buFont typeface="Arial" charset="0"/>
              <a:buChar char="•"/>
            </a:pPr>
            <a:endParaRPr lang="tr-TR" dirty="0">
              <a:solidFill>
                <a:srgbClr val="002A7E"/>
              </a:solidFill>
            </a:endParaRPr>
          </a:p>
          <a:p>
            <a:pPr algn="just">
              <a:buFont typeface="Arial" charset="0"/>
              <a:buChar char="•"/>
            </a:pPr>
            <a:r>
              <a:rPr lang="tr-TR" dirty="0">
                <a:solidFill>
                  <a:srgbClr val="002A7E"/>
                </a:solidFill>
              </a:rPr>
              <a:t> AB, </a:t>
            </a:r>
            <a:r>
              <a:rPr lang="tr-TR" b="1" dirty="0">
                <a:solidFill>
                  <a:srgbClr val="002A7E"/>
                </a:solidFill>
              </a:rPr>
              <a:t>eğitimde kalitenin artırılması </a:t>
            </a:r>
            <a:r>
              <a:rPr lang="tr-TR" dirty="0">
                <a:solidFill>
                  <a:srgbClr val="002A7E"/>
                </a:solidFill>
              </a:rPr>
              <a:t>ve </a:t>
            </a:r>
            <a:r>
              <a:rPr lang="tr-TR" b="1" dirty="0">
                <a:solidFill>
                  <a:srgbClr val="002A7E"/>
                </a:solidFill>
              </a:rPr>
              <a:t>kültürel zenginliği korumak, geliştirmek</a:t>
            </a:r>
            <a:r>
              <a:rPr lang="tr-TR" dirty="0">
                <a:solidFill>
                  <a:srgbClr val="002A7E"/>
                </a:solidFill>
              </a:rPr>
              <a:t> adına </a:t>
            </a:r>
            <a:r>
              <a:rPr lang="tr-TR" b="1" dirty="0">
                <a:solidFill>
                  <a:srgbClr val="002A7E"/>
                </a:solidFill>
              </a:rPr>
              <a:t>üye ülkeler arasında işbirliğinin </a:t>
            </a:r>
            <a:r>
              <a:rPr lang="tr-TR" dirty="0">
                <a:solidFill>
                  <a:srgbClr val="002A7E"/>
                </a:solidFill>
              </a:rPr>
              <a:t>ve faaliyetlerin destekler (ABİA md.165-167, ATA md.149-151). </a:t>
            </a:r>
          </a:p>
          <a:p>
            <a:pPr algn="just">
              <a:buFont typeface="Arial" charset="0"/>
              <a:buChar char="•"/>
            </a:pPr>
            <a:endParaRPr lang="tr-TR" dirty="0">
              <a:solidFill>
                <a:srgbClr val="002A7E"/>
              </a:solidFill>
            </a:endParaRPr>
          </a:p>
          <a:p>
            <a:pPr algn="just">
              <a:buFont typeface="Arial" charset="0"/>
              <a:buChar char="•"/>
            </a:pPr>
            <a:r>
              <a:rPr lang="tr-TR" dirty="0">
                <a:solidFill>
                  <a:srgbClr val="002A7E"/>
                </a:solidFill>
              </a:rPr>
              <a:t> Bu alanlar </a:t>
            </a:r>
            <a:r>
              <a:rPr lang="tr-TR" b="1" dirty="0">
                <a:solidFill>
                  <a:srgbClr val="002A7E"/>
                </a:solidFill>
              </a:rPr>
              <a:t>eylem planları ve programlarla </a:t>
            </a:r>
            <a:r>
              <a:rPr lang="tr-TR" dirty="0">
                <a:solidFill>
                  <a:srgbClr val="002A7E"/>
                </a:solidFill>
              </a:rPr>
              <a:t>güçlendirilmekte; </a:t>
            </a:r>
            <a:r>
              <a:rPr lang="tr-TR" b="1" dirty="0">
                <a:solidFill>
                  <a:srgbClr val="002A7E"/>
                </a:solidFill>
              </a:rPr>
              <a:t>özel ağ yapılanmaları ve görüş alışverişi platformlarıyla</a:t>
            </a:r>
            <a:r>
              <a:rPr lang="tr-TR" dirty="0">
                <a:solidFill>
                  <a:srgbClr val="002A7E"/>
                </a:solidFill>
              </a:rPr>
              <a:t> desteklemektedir.</a:t>
            </a:r>
          </a:p>
          <a:p>
            <a:endParaRPr lang="tr-TR" sz="2800" dirty="0"/>
          </a:p>
        </p:txBody>
      </p:sp>
      <p:pic>
        <p:nvPicPr>
          <p:cNvPr id="13" name="Picture 2" descr=" "/>
          <p:cNvPicPr>
            <a:picLocks noChangeAspect="1" noChangeArrowheads="1"/>
          </p:cNvPicPr>
          <p:nvPr/>
        </p:nvPicPr>
        <p:blipFill>
          <a:blip r:embed="rId5" cstate="print"/>
          <a:srcRect/>
          <a:stretch>
            <a:fillRect/>
          </a:stretch>
        </p:blipFill>
        <p:spPr bwMode="auto">
          <a:xfrm>
            <a:off x="3357554" y="1500174"/>
            <a:ext cx="3143272" cy="878395"/>
          </a:xfrm>
          <a:prstGeom prst="rect">
            <a:avLst/>
          </a:prstGeom>
          <a:noFill/>
        </p:spPr>
      </p:pic>
      <p:pic>
        <p:nvPicPr>
          <p:cNvPr id="14" name="Picture 2"/>
          <p:cNvPicPr>
            <a:picLocks noChangeAspect="1" noChangeArrowheads="1"/>
          </p:cNvPicPr>
          <p:nvPr/>
        </p:nvPicPr>
        <p:blipFill>
          <a:blip r:embed="rId6"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161998">
              <a:lnSpc>
                <a:spcPct val="95000"/>
              </a:lnSpc>
              <a:defRPr/>
            </a:pPr>
            <a:r>
              <a:rPr lang="tr-TR" sz="2600" b="1" kern="1200" dirty="0" err="1" smtClean="0">
                <a:solidFill>
                  <a:srgbClr val="7E0000"/>
                </a:solidFill>
                <a:effectLst>
                  <a:outerShdw blurRad="38100" dist="38100" dir="2700000" algn="tl">
                    <a:srgbClr val="C0C0C0"/>
                  </a:outerShdw>
                </a:effectLst>
                <a:ea typeface="+mn-ea"/>
                <a:cs typeface="Tahoma" pitchFamily="34" charset="0"/>
              </a:rPr>
              <a:t>IPA’dan</a:t>
            </a:r>
            <a:r>
              <a:rPr lang="tr-TR" sz="2600" b="1" kern="1200" dirty="0" smtClean="0">
                <a:solidFill>
                  <a:srgbClr val="7E0000"/>
                </a:solidFill>
                <a:effectLst>
                  <a:outerShdw blurRad="38100" dist="38100" dir="2700000" algn="tl">
                    <a:srgbClr val="C0C0C0"/>
                  </a:outerShdw>
                </a:effectLst>
                <a:ea typeface="+mn-ea"/>
                <a:cs typeface="Tahoma" pitchFamily="34" charset="0"/>
              </a:rPr>
              <a:t> Desteklenen Bazı Projeler</a:t>
            </a:r>
            <a:endParaRPr lang="en-GB" sz="2600" b="1" kern="1200" dirty="0">
              <a:solidFill>
                <a:srgbClr val="7E0000"/>
              </a:solidFill>
              <a:effectLst>
                <a:outerShdw blurRad="38100" dist="38100" dir="2700000" algn="tl">
                  <a:srgbClr val="C0C0C0"/>
                </a:outerShdw>
              </a:effectLst>
              <a:ea typeface="+mn-ea"/>
              <a:cs typeface="Tahoma" pitchFamily="34" charset="0"/>
            </a:endParaRPr>
          </a:p>
        </p:txBody>
      </p:sp>
      <p:sp>
        <p:nvSpPr>
          <p:cNvPr id="3" name="2 İçerik Yer Tutucusu"/>
          <p:cNvSpPr>
            <a:spLocks noGrp="1"/>
          </p:cNvSpPr>
          <p:nvPr>
            <p:ph idx="1"/>
          </p:nvPr>
        </p:nvSpPr>
        <p:spPr>
          <a:xfrm>
            <a:off x="457200" y="1268760"/>
            <a:ext cx="8229600" cy="4857403"/>
          </a:xfrm>
        </p:spPr>
        <p:txBody>
          <a:bodyPr/>
          <a:lstStyle/>
          <a:p>
            <a:r>
              <a:rPr lang="tr-TR" sz="1400" dirty="0" smtClean="0">
                <a:solidFill>
                  <a:srgbClr val="002A7E"/>
                </a:solidFill>
              </a:rPr>
              <a:t>Okul Öncesi Eğitimin Güçlendirilmesi 2010-2013 - Milli Eğitim Bakanlığı</a:t>
            </a:r>
          </a:p>
          <a:p>
            <a:r>
              <a:rPr lang="tr-TR" sz="1400" dirty="0" smtClean="0">
                <a:solidFill>
                  <a:srgbClr val="002A7E"/>
                </a:solidFill>
              </a:rPr>
              <a:t>Özel Eğitimin Güçlendirilmesi 2011-2013 - Milli Eğitim Bakanlığı</a:t>
            </a:r>
          </a:p>
          <a:p>
            <a:r>
              <a:rPr lang="tr-TR" sz="1400" dirty="0" smtClean="0">
                <a:solidFill>
                  <a:srgbClr val="002A7E"/>
                </a:solidFill>
              </a:rPr>
              <a:t>Eğitimde Cinsiyet Eşitliğinin Desteklenmesi 2014-devam  - Milli Eğitim Bakanlığı</a:t>
            </a:r>
          </a:p>
          <a:p>
            <a:r>
              <a:rPr lang="tr-TR" sz="1400" dirty="0" smtClean="0">
                <a:solidFill>
                  <a:srgbClr val="002A7E"/>
                </a:solidFill>
              </a:rPr>
              <a:t>İlköğretim Kurumlarına Devam Oranlarının Artırılması Projesi  2013-2015  - Milli Eğitim Bakanlığı</a:t>
            </a:r>
          </a:p>
          <a:p>
            <a:r>
              <a:rPr lang="tr-TR" sz="1400" dirty="0" smtClean="0">
                <a:solidFill>
                  <a:srgbClr val="002A7E"/>
                </a:solidFill>
              </a:rPr>
              <a:t>Milli Eğitim Bakanlığının İstatistik Kapasitesinin Geliştirilmesi 2011-2013 - Milli Eğitim Bakanlığı</a:t>
            </a:r>
          </a:p>
          <a:p>
            <a:r>
              <a:rPr lang="tr-TR" sz="1400" dirty="0" smtClean="0">
                <a:solidFill>
                  <a:srgbClr val="002A7E"/>
                </a:solidFill>
              </a:rPr>
              <a:t>Türkiye’de Mesleki Eğitimin Geliştirilmesi Operasyonu I Hibe Programı 2011-2013 - MEB</a:t>
            </a:r>
          </a:p>
          <a:p>
            <a:r>
              <a:rPr lang="tr-TR" sz="1400" dirty="0" smtClean="0">
                <a:solidFill>
                  <a:srgbClr val="002A7E"/>
                </a:solidFill>
              </a:rPr>
              <a:t>Spor Eğitimiyle Sosyal Katılımın Desteklenmesi Projesi 2013-2015 Gençlik ve Spor Bakanlığı</a:t>
            </a:r>
          </a:p>
          <a:p>
            <a:r>
              <a:rPr lang="tr-TR" sz="1400" dirty="0" smtClean="0">
                <a:solidFill>
                  <a:srgbClr val="002A7E"/>
                </a:solidFill>
              </a:rPr>
              <a:t> Mesleki ve Teknik Eğitimin Kalitesinin Arttırılması Operasyonu-1 2012-devam -MEB</a:t>
            </a:r>
          </a:p>
          <a:p>
            <a:r>
              <a:rPr lang="tr-TR" sz="1400" dirty="0" smtClean="0">
                <a:solidFill>
                  <a:srgbClr val="002A7E"/>
                </a:solidFill>
              </a:rPr>
              <a:t>MEB’in Kurumsal Kapasitesinin Geliştirilmesi 2008-2010 -MEB</a:t>
            </a:r>
          </a:p>
          <a:p>
            <a:r>
              <a:rPr lang="tr-TR" sz="1400" dirty="0" smtClean="0">
                <a:solidFill>
                  <a:srgbClr val="002A7E"/>
                </a:solidFill>
              </a:rPr>
              <a:t>Özellikle Kız Çocuklarının Okullaşma Oranının Arttırılması-II2015-devam - Milli Eğitim Bakanlığı</a:t>
            </a:r>
          </a:p>
          <a:p>
            <a:r>
              <a:rPr lang="tr-TR" sz="1400" dirty="0" smtClean="0">
                <a:solidFill>
                  <a:srgbClr val="002A7E"/>
                </a:solidFill>
              </a:rPr>
              <a:t>Hayat Boyu Öğrenmenin Geliştirilmesi-II2015-devam- Milli Eğitim Bakanlığı</a:t>
            </a:r>
          </a:p>
          <a:p>
            <a:r>
              <a:rPr lang="tr-TR" sz="1400" dirty="0" smtClean="0">
                <a:solidFill>
                  <a:srgbClr val="002A7E"/>
                </a:solidFill>
              </a:rPr>
              <a:t>Ortak Kültürel Mirası Koruma ve Türkiye-AB Arasında Sivil Toplum Diyalogu 2008-2010 - KTB</a:t>
            </a:r>
          </a:p>
          <a:p>
            <a:r>
              <a:rPr lang="tr-TR" sz="1400" dirty="0" smtClean="0">
                <a:solidFill>
                  <a:srgbClr val="002A7E"/>
                </a:solidFill>
              </a:rPr>
              <a:t>İnsan Kaynaklarının Mesleki Eğitim Yoluyla Geliştirilmesi 2008-2010 Milli Eğitim Bakanlığı</a:t>
            </a:r>
          </a:p>
          <a:p>
            <a:r>
              <a:rPr lang="tr-TR" sz="1400" dirty="0" smtClean="0">
                <a:solidFill>
                  <a:srgbClr val="002A7E"/>
                </a:solidFill>
              </a:rPr>
              <a:t>2010 İstanbul Kültür Başkenti Kültür ve Turizm Bakanlığı</a:t>
            </a:r>
          </a:p>
          <a:p>
            <a:r>
              <a:rPr lang="tr-TR" sz="1400" dirty="0" smtClean="0">
                <a:solidFill>
                  <a:srgbClr val="002A7E"/>
                </a:solidFill>
              </a:rPr>
              <a:t>Edirne </a:t>
            </a:r>
            <a:r>
              <a:rPr lang="tr-TR" sz="1400" dirty="0" err="1" smtClean="0">
                <a:solidFill>
                  <a:srgbClr val="002A7E"/>
                </a:solidFill>
              </a:rPr>
              <a:t>Ekmekçizade</a:t>
            </a:r>
            <a:r>
              <a:rPr lang="tr-TR" sz="1400" dirty="0" smtClean="0">
                <a:solidFill>
                  <a:srgbClr val="002A7E"/>
                </a:solidFill>
              </a:rPr>
              <a:t> Kervansarayı’nın Restorasyonu 2005-2007 - Kültür ve Turizm Bakanlığı</a:t>
            </a:r>
          </a:p>
          <a:p>
            <a:r>
              <a:rPr lang="tr-TR" sz="1400" dirty="0" smtClean="0">
                <a:solidFill>
                  <a:srgbClr val="002A7E"/>
                </a:solidFill>
              </a:rPr>
              <a:t>Türkiye’deki Şartlı Eğitim Yardımı Programının Lise Devam Oranları Üzerine Etkisinin Arttırılması</a:t>
            </a:r>
          </a:p>
          <a:p>
            <a:r>
              <a:rPr lang="tr-TR" sz="1400" dirty="0" smtClean="0">
                <a:solidFill>
                  <a:srgbClr val="002A7E"/>
                </a:solidFill>
              </a:rPr>
              <a:t>2013-devam Aile ve Sosyal Politikalar Bakanlığı</a:t>
            </a:r>
          </a:p>
          <a:p>
            <a:r>
              <a:rPr lang="tr-TR" sz="1400" dirty="0" smtClean="0">
                <a:solidFill>
                  <a:srgbClr val="002A7E"/>
                </a:solidFill>
              </a:rPr>
              <a:t>Mesleki Eğitimin Kalitesinin ve Gençlerin Mesleki Yeterliliklerinin Arttırılması 2015-devam – UA</a:t>
            </a:r>
          </a:p>
          <a:p>
            <a:r>
              <a:rPr lang="tr-TR" sz="1400" dirty="0" smtClean="0">
                <a:solidFill>
                  <a:srgbClr val="002A7E"/>
                </a:solidFill>
              </a:rPr>
              <a:t>Ulusal Mesleki Yeterlilikler Sisteminin Güçlendirilmesi ve Türkiye Yeterlilikler Çerçevesi Operasyonunun Uygulanması 2016 - Mesleki Yeterlilik Kurumu</a:t>
            </a:r>
          </a:p>
          <a:p>
            <a:endParaRPr lang="tr-TR" sz="1400" dirty="0" smtClean="0">
              <a:solidFill>
                <a:srgbClr val="002A7E"/>
              </a:solidFill>
            </a:endParaRP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121859"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121860"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32EC5413-FB91-4FA3-B2ED-BE57E1AA8446}" type="slidenum">
              <a:rPr lang="tr-TR" sz="1200">
                <a:solidFill>
                  <a:schemeClr val="accent2"/>
                </a:solidFill>
                <a:latin typeface="Georgia" pitchFamily="18" charset="0"/>
              </a:rPr>
              <a:pPr algn="ctr"/>
              <a:t>31</a:t>
            </a:fld>
            <a:endParaRPr lang="tr-TR" sz="1200">
              <a:solidFill>
                <a:schemeClr val="accent2"/>
              </a:solidFill>
              <a:latin typeface="Georgia" pitchFamily="18" charset="0"/>
            </a:endParaRPr>
          </a:p>
        </p:txBody>
      </p:sp>
      <p:pic>
        <p:nvPicPr>
          <p:cNvPr id="121861" name="Picture 12" descr="yildizlar"/>
          <p:cNvPicPr>
            <a:picLocks noChangeAspect="1" noChangeArrowheads="1"/>
          </p:cNvPicPr>
          <p:nvPr/>
        </p:nvPicPr>
        <p:blipFill>
          <a:blip r:embed="rId4" cstate="print">
            <a:lum contrast="10000"/>
          </a:blip>
          <a:srcRect/>
          <a:stretch>
            <a:fillRect/>
          </a:stretch>
        </p:blipFill>
        <p:spPr bwMode="auto">
          <a:xfrm>
            <a:off x="2214563" y="1500188"/>
            <a:ext cx="6770687" cy="4797425"/>
          </a:xfrm>
          <a:prstGeom prst="rect">
            <a:avLst/>
          </a:prstGeom>
          <a:noFill/>
          <a:ln w="9525">
            <a:noFill/>
            <a:miter lim="800000"/>
            <a:headEnd/>
            <a:tailEnd/>
          </a:ln>
        </p:spPr>
      </p:pic>
      <p:sp>
        <p:nvSpPr>
          <p:cNvPr id="121862"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US"/>
          </a:p>
        </p:txBody>
      </p:sp>
      <p:sp>
        <p:nvSpPr>
          <p:cNvPr id="121863"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US"/>
          </a:p>
        </p:txBody>
      </p:sp>
      <p:sp>
        <p:nvSpPr>
          <p:cNvPr id="13" name="12 Metin kutusu"/>
          <p:cNvSpPr txBox="1"/>
          <p:nvPr/>
        </p:nvSpPr>
        <p:spPr>
          <a:xfrm>
            <a:off x="1524000" y="1676400"/>
            <a:ext cx="8001000" cy="265113"/>
          </a:xfrm>
          <a:prstGeom prst="rect">
            <a:avLst/>
          </a:prstGeom>
          <a:noFill/>
        </p:spPr>
        <p:txBody>
          <a:bodyPr>
            <a:spAutoFit/>
          </a:bodyPr>
          <a:lstStyle/>
          <a:p>
            <a:pPr algn="ctr">
              <a:lnSpc>
                <a:spcPct val="130000"/>
              </a:lnSpc>
              <a:defRPr/>
            </a:pPr>
            <a:r>
              <a:rPr lang="tr-TR" sz="900" dirty="0">
                <a:solidFill>
                  <a:srgbClr val="270F6B"/>
                </a:solidFill>
                <a:effectLst>
                  <a:outerShdw blurRad="38100" dist="38100" dir="2700000" algn="tl">
                    <a:srgbClr val="C0C0C0"/>
                  </a:outerShdw>
                </a:effectLst>
                <a:latin typeface="Calibri" charset="0"/>
                <a:ea typeface="ＭＳ Ｐゴシック" charset="-128"/>
                <a:cs typeface="Tahoma" charset="0"/>
              </a:rPr>
              <a:t> </a:t>
            </a:r>
          </a:p>
        </p:txBody>
      </p:sp>
      <p:sp>
        <p:nvSpPr>
          <p:cNvPr id="121866" name="Rectangle 10"/>
          <p:cNvSpPr>
            <a:spLocks noChangeArrowheads="1"/>
          </p:cNvSpPr>
          <p:nvPr/>
        </p:nvSpPr>
        <p:spPr bwMode="auto">
          <a:xfrm>
            <a:off x="381000" y="1628775"/>
            <a:ext cx="8458200" cy="5186363"/>
          </a:xfrm>
          <a:prstGeom prst="rect">
            <a:avLst/>
          </a:prstGeom>
          <a:noFill/>
          <a:ln w="9525">
            <a:noFill/>
            <a:miter lim="800000"/>
            <a:headEnd/>
            <a:tailEnd/>
          </a:ln>
        </p:spPr>
        <p:txBody>
          <a:bodyPr/>
          <a:lstStyle/>
          <a:p>
            <a:pPr algn="just">
              <a:buSzPct val="80000"/>
            </a:pPr>
            <a:endParaRPr lang="tr-TR">
              <a:solidFill>
                <a:srgbClr val="222268"/>
              </a:solidFill>
              <a:latin typeface="Tahoma" pitchFamily="34" charset="0"/>
              <a:cs typeface="Tahoma" pitchFamily="34" charset="0"/>
            </a:endParaRPr>
          </a:p>
        </p:txBody>
      </p:sp>
      <p:sp>
        <p:nvSpPr>
          <p:cNvPr id="14" name="13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7" name="16 Dikdörtgen"/>
          <p:cNvSpPr/>
          <p:nvPr/>
        </p:nvSpPr>
        <p:spPr>
          <a:xfrm>
            <a:off x="3500430" y="3929066"/>
            <a:ext cx="1833965" cy="522451"/>
          </a:xfrm>
          <a:prstGeom prst="rect">
            <a:avLst/>
          </a:prstGeom>
        </p:spPr>
        <p:txBody>
          <a:bodyPr wrap="none">
            <a:spAutoFit/>
          </a:bodyPr>
          <a:lstStyle/>
          <a:p>
            <a:pPr algn="ctr">
              <a:lnSpc>
                <a:spcPct val="130000"/>
              </a:lnSpc>
              <a:defRPr/>
            </a:pPr>
            <a:r>
              <a:rPr lang="tr-TR" sz="2400" b="1" dirty="0" smtClean="0">
                <a:solidFill>
                  <a:srgbClr val="7E0000"/>
                </a:solidFill>
                <a:effectLst>
                  <a:outerShdw blurRad="38100" dist="38100" dir="2700000" algn="tl">
                    <a:srgbClr val="000000">
                      <a:alpha val="43137"/>
                    </a:srgbClr>
                  </a:outerShdw>
                </a:effectLst>
                <a:latin typeface="Arial" pitchFamily="34" charset="0"/>
                <a:cs typeface="Tahoma" pitchFamily="34" charset="0"/>
              </a:rPr>
              <a:t>Arzu AKAR</a:t>
            </a:r>
            <a:endParaRPr lang="tr-TR" sz="2400" b="1" dirty="0">
              <a:solidFill>
                <a:srgbClr val="7E0000"/>
              </a:solidFill>
              <a:effectLst>
                <a:outerShdw blurRad="38100" dist="38100" dir="2700000" algn="tl">
                  <a:srgbClr val="000000">
                    <a:alpha val="43137"/>
                  </a:srgbClr>
                </a:outerShdw>
              </a:effectLst>
              <a:latin typeface="Arial" pitchFamily="34" charset="0"/>
              <a:cs typeface="Tahoma" pitchFamily="34" charset="0"/>
            </a:endParaRPr>
          </a:p>
        </p:txBody>
      </p:sp>
      <p:sp>
        <p:nvSpPr>
          <p:cNvPr id="121869" name="17 Dikdörtgen"/>
          <p:cNvSpPr>
            <a:spLocks noChangeArrowheads="1"/>
          </p:cNvSpPr>
          <p:nvPr/>
        </p:nvSpPr>
        <p:spPr bwMode="auto">
          <a:xfrm>
            <a:off x="1714480" y="4429132"/>
            <a:ext cx="5286412" cy="1114151"/>
          </a:xfrm>
          <a:prstGeom prst="rect">
            <a:avLst/>
          </a:prstGeom>
          <a:noFill/>
          <a:ln w="9525">
            <a:noFill/>
            <a:miter lim="800000"/>
            <a:headEnd/>
            <a:tailEnd/>
          </a:ln>
        </p:spPr>
        <p:txBody>
          <a:bodyPr wrap="square">
            <a:spAutoFit/>
          </a:bodyPr>
          <a:lstStyle/>
          <a:p>
            <a:pPr marL="609600" indent="-609600" algn="ctr">
              <a:lnSpc>
                <a:spcPct val="125000"/>
              </a:lnSpc>
              <a:spcBef>
                <a:spcPct val="20000"/>
              </a:spcBef>
            </a:pPr>
            <a:r>
              <a:rPr lang="tr-TR" sz="1600" b="1" dirty="0" smtClean="0">
                <a:solidFill>
                  <a:srgbClr val="002A7E"/>
                </a:solidFill>
              </a:rPr>
              <a:t>Sosyal</a:t>
            </a:r>
            <a:r>
              <a:rPr lang="tr-TR" sz="1600" b="1" dirty="0">
                <a:solidFill>
                  <a:srgbClr val="002A7E"/>
                </a:solidFill>
              </a:rPr>
              <a:t>, Bölgesel ve Yenilikçi Politikalar Başkanlığı</a:t>
            </a:r>
          </a:p>
          <a:p>
            <a:pPr marL="609600" indent="-609600" algn="ctr">
              <a:lnSpc>
                <a:spcPct val="125000"/>
              </a:lnSpc>
              <a:spcBef>
                <a:spcPct val="20000"/>
              </a:spcBef>
            </a:pPr>
            <a:r>
              <a:rPr lang="tr-TR" sz="1600" b="1" dirty="0" smtClean="0">
                <a:solidFill>
                  <a:srgbClr val="002A7E"/>
                </a:solidFill>
              </a:rPr>
              <a:t>Avrupa Birliği Bakanlığı </a:t>
            </a:r>
          </a:p>
          <a:p>
            <a:pPr marL="609600" indent="-609600" algn="ctr">
              <a:lnSpc>
                <a:spcPct val="125000"/>
              </a:lnSpc>
              <a:spcBef>
                <a:spcPct val="20000"/>
              </a:spcBef>
            </a:pPr>
            <a:r>
              <a:rPr lang="tr-TR" sz="1600" b="1" u="sng" dirty="0" smtClean="0">
                <a:solidFill>
                  <a:srgbClr val="0033CC"/>
                </a:solidFill>
              </a:rPr>
              <a:t>aakar@ab.gov.tr </a:t>
            </a:r>
            <a:endParaRPr lang="tr-TR" sz="1600" b="1" u="sng" dirty="0">
              <a:solidFill>
                <a:srgbClr val="0033CC"/>
              </a:solidFill>
            </a:endParaRPr>
          </a:p>
        </p:txBody>
      </p:sp>
      <p:sp>
        <p:nvSpPr>
          <p:cNvPr id="20" name="19 Çapraz Köşesi Kesik Dikdörtgen"/>
          <p:cNvSpPr/>
          <p:nvPr/>
        </p:nvSpPr>
        <p:spPr>
          <a:xfrm>
            <a:off x="1428728" y="1857364"/>
            <a:ext cx="6337300" cy="1500198"/>
          </a:xfrm>
          <a:prstGeom prst="snip2DiagRect">
            <a:avLst/>
          </a:prstGeom>
          <a:solidFill>
            <a:srgbClr val="C00000"/>
          </a:solidFill>
          <a:ln w="38100">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effectLst>
                  <a:outerShdw blurRad="38100" dist="38100" dir="2700000" algn="tl">
                    <a:srgbClr val="000000">
                      <a:alpha val="43137"/>
                    </a:srgbClr>
                  </a:outerShdw>
                </a:effectLst>
              </a:rPr>
              <a:t>Teşekkürler</a:t>
            </a:r>
          </a:p>
        </p:txBody>
      </p:sp>
      <p:pic>
        <p:nvPicPr>
          <p:cNvPr id="15"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642910" y="0"/>
            <a:ext cx="8229600" cy="1143000"/>
          </a:xfrm>
        </p:spPr>
        <p:txBody>
          <a:bodyPr/>
          <a:lstStyle/>
          <a:p>
            <a:r>
              <a:rPr lang="tr-TR" b="1" dirty="0" smtClean="0">
                <a:solidFill>
                  <a:srgbClr val="C00000"/>
                </a:solidFill>
                <a:effectLst>
                  <a:outerShdw blurRad="38100" dist="38100" dir="2700000" algn="tl">
                    <a:srgbClr val="000000">
                      <a:alpha val="43137"/>
                    </a:srgbClr>
                  </a:outerShdw>
                </a:effectLst>
              </a:rPr>
              <a:t>www.ab.gov.tr</a:t>
            </a:r>
            <a:endParaRPr lang="en-US" b="1" dirty="0" smtClean="0">
              <a:solidFill>
                <a:srgbClr val="C00000"/>
              </a:solidFill>
              <a:effectLst>
                <a:outerShdw blurRad="38100" dist="38100" dir="2700000" algn="tl">
                  <a:srgbClr val="000000">
                    <a:alpha val="43137"/>
                  </a:srgbClr>
                </a:outerShdw>
              </a:effectLst>
            </a:endParaRPr>
          </a:p>
        </p:txBody>
      </p:sp>
      <p:sp>
        <p:nvSpPr>
          <p:cNvPr id="105475" name="Rectangle 3"/>
          <p:cNvSpPr>
            <a:spLocks noGrp="1" noChangeArrowheads="1"/>
          </p:cNvSpPr>
          <p:nvPr>
            <p:ph type="body" idx="4294967295"/>
          </p:nvPr>
        </p:nvSpPr>
        <p:spPr/>
        <p:txBody>
          <a:bodyPr/>
          <a:lstStyle/>
          <a:p>
            <a:endParaRPr lang="en-US" smtClean="0"/>
          </a:p>
        </p:txBody>
      </p:sp>
      <p:pic>
        <p:nvPicPr>
          <p:cNvPr id="6" name="5 Resim" descr="sBYPB 26.JPG"/>
          <p:cNvPicPr>
            <a:picLocks noChangeAspect="1"/>
          </p:cNvPicPr>
          <p:nvPr/>
        </p:nvPicPr>
        <p:blipFill>
          <a:blip r:embed="rId2" cstate="print"/>
          <a:stretch>
            <a:fillRect/>
          </a:stretch>
        </p:blipFill>
        <p:spPr>
          <a:xfrm>
            <a:off x="0" y="1176336"/>
            <a:ext cx="9144000" cy="5681663"/>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5124"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5125"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9C5C4B75-7211-4F18-851C-7AF38DE7A1C0}" type="slidenum">
              <a:rPr lang="tr-TR" sz="1200" b="1">
                <a:solidFill>
                  <a:schemeClr val="accent2"/>
                </a:solidFill>
                <a:latin typeface="Georgia" pitchFamily="18" charset="0"/>
              </a:rPr>
              <a:pPr algn="ctr"/>
              <a:t>4</a:t>
            </a:fld>
            <a:endParaRPr lang="tr-TR" sz="1200" b="1">
              <a:solidFill>
                <a:schemeClr val="accent2"/>
              </a:solidFill>
              <a:latin typeface="Georgia" pitchFamily="18" charset="0"/>
            </a:endParaRPr>
          </a:p>
        </p:txBody>
      </p:sp>
      <p:pic>
        <p:nvPicPr>
          <p:cNvPr id="5126" name="Picture 12" descr="yildizlar"/>
          <p:cNvPicPr>
            <a:picLocks noChangeAspect="1" noChangeArrowheads="1"/>
          </p:cNvPicPr>
          <p:nvPr/>
        </p:nvPicPr>
        <p:blipFill>
          <a:blip r:embed="rId4" cstate="print">
            <a:lum contrast="10000"/>
          </a:blip>
          <a:srcRect/>
          <a:stretch>
            <a:fillRect/>
          </a:stretch>
        </p:blipFill>
        <p:spPr bwMode="auto">
          <a:xfrm>
            <a:off x="2051050" y="1341438"/>
            <a:ext cx="6770688" cy="4995862"/>
          </a:xfrm>
          <a:prstGeom prst="rect">
            <a:avLst/>
          </a:prstGeom>
          <a:noFill/>
          <a:ln w="9525">
            <a:noFill/>
            <a:miter lim="800000"/>
            <a:headEnd/>
            <a:tailEnd/>
          </a:ln>
        </p:spPr>
      </p:pic>
      <p:sp>
        <p:nvSpPr>
          <p:cNvPr id="5127"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5128"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785938" y="0"/>
            <a:ext cx="7358062" cy="1077913"/>
          </a:xfrm>
          <a:prstGeom prst="rect">
            <a:avLst/>
          </a:prstGeom>
          <a:noFill/>
        </p:spPr>
        <p:txBody>
          <a:bodyPr>
            <a:spAutoFit/>
          </a:bodyPr>
          <a:lstStyle/>
          <a:p>
            <a:pPr algn="ctr">
              <a:defRPr/>
            </a:pPr>
            <a:r>
              <a:rPr lang="tr-TR" sz="3200" b="1" dirty="0">
                <a:solidFill>
                  <a:srgbClr val="7E0000"/>
                </a:solidFill>
                <a:effectLst>
                  <a:outerShdw blurRad="38100" dist="38100" dir="2700000" algn="tl">
                    <a:srgbClr val="000000">
                      <a:alpha val="43137"/>
                    </a:srgbClr>
                  </a:outerShdw>
                </a:effectLst>
                <a:latin typeface="+mn-lt"/>
                <a:cs typeface="Tahoma" pitchFamily="34" charset="0"/>
              </a:rPr>
              <a:t>AB’nin Eğitim ve Öğretimde Amaçları</a:t>
            </a:r>
          </a:p>
        </p:txBody>
      </p:sp>
      <p:sp>
        <p:nvSpPr>
          <p:cNvPr id="5131" name="12 Dikdörtgen"/>
          <p:cNvSpPr>
            <a:spLocks noChangeArrowheads="1"/>
          </p:cNvSpPr>
          <p:nvPr/>
        </p:nvSpPr>
        <p:spPr bwMode="auto">
          <a:xfrm>
            <a:off x="357188" y="1428750"/>
            <a:ext cx="8501062" cy="5170646"/>
          </a:xfrm>
          <a:prstGeom prst="rect">
            <a:avLst/>
          </a:prstGeom>
          <a:noFill/>
          <a:ln w="9525">
            <a:noFill/>
            <a:miter lim="800000"/>
            <a:headEnd/>
            <a:tailEnd/>
          </a:ln>
        </p:spPr>
        <p:txBody>
          <a:bodyPr>
            <a:spAutoFit/>
          </a:bodyPr>
          <a:lstStyle/>
          <a:p>
            <a:endParaRPr lang="tr-TR" sz="1600" dirty="0"/>
          </a:p>
          <a:p>
            <a:pPr algn="just">
              <a:buFont typeface="Arial" charset="0"/>
              <a:buChar char="•"/>
            </a:pPr>
            <a:r>
              <a:rPr lang="tr-TR" dirty="0">
                <a:solidFill>
                  <a:srgbClr val="002A7E"/>
                </a:solidFill>
              </a:rPr>
              <a:t>  AB eğitim stratejisi </a:t>
            </a:r>
            <a:r>
              <a:rPr lang="tr-TR" b="1" dirty="0">
                <a:solidFill>
                  <a:srgbClr val="002A7E"/>
                </a:solidFill>
              </a:rPr>
              <a:t>ülkelerin birlikte çalışmasını ve birbirinden öğrenmesini öngörür.</a:t>
            </a:r>
          </a:p>
          <a:p>
            <a:endParaRPr lang="tr-TR" sz="1600" dirty="0">
              <a:solidFill>
                <a:srgbClr val="002A7E"/>
              </a:solidFill>
            </a:endParaRPr>
          </a:p>
          <a:p>
            <a:pPr>
              <a:buFont typeface="Arial" charset="0"/>
              <a:buChar char="•"/>
            </a:pPr>
            <a:r>
              <a:rPr lang="tr-TR" b="1" dirty="0">
                <a:solidFill>
                  <a:srgbClr val="002A7E"/>
                </a:solidFill>
              </a:rPr>
              <a:t> Her seviyede yüksek kaliteli eğitim ve öğrenim</a:t>
            </a:r>
            <a:r>
              <a:rPr lang="tr-TR" dirty="0">
                <a:solidFill>
                  <a:srgbClr val="002A7E"/>
                </a:solidFill>
              </a:rPr>
              <a:t> günümüz </a:t>
            </a:r>
            <a:r>
              <a:rPr lang="tr-TR" b="1" dirty="0">
                <a:solidFill>
                  <a:srgbClr val="002A7E"/>
                </a:solidFill>
              </a:rPr>
              <a:t>bilgi toplumunun </a:t>
            </a:r>
            <a:r>
              <a:rPr lang="tr-TR" dirty="0">
                <a:solidFill>
                  <a:srgbClr val="002A7E"/>
                </a:solidFill>
              </a:rPr>
              <a:t>ve ülke ekonomilerinin gelişmesi için  çok önemli.</a:t>
            </a:r>
          </a:p>
          <a:p>
            <a:pPr>
              <a:buFont typeface="Arial" charset="0"/>
              <a:buChar char="•"/>
            </a:pPr>
            <a:endParaRPr lang="tr-TR" dirty="0"/>
          </a:p>
          <a:p>
            <a:pPr marL="285750" indent="-285750" algn="just">
              <a:buFont typeface="Wingdings" panose="05000000000000000000" pitchFamily="2" charset="2"/>
              <a:buChar char="§"/>
            </a:pPr>
            <a:r>
              <a:rPr lang="tr-TR" dirty="0" smtClean="0">
                <a:solidFill>
                  <a:srgbClr val="6C121F"/>
                </a:solidFill>
                <a:latin typeface="Arial Black" pitchFamily="34" charset="0"/>
              </a:rPr>
              <a:t>AB eğitim politikasıyla </a:t>
            </a:r>
            <a:r>
              <a:rPr lang="tr-TR" dirty="0" smtClean="0">
                <a:solidFill>
                  <a:srgbClr val="002A7E"/>
                </a:solidFill>
                <a:latin typeface="Arial Black" pitchFamily="34" charset="0"/>
              </a:rPr>
              <a:t>bireylerin her seviyede kaliteli eğitime erişmesi ve günümüz bilgi temelli toplumunda yaşanan evrimlere uyum sağlayabilen insan kaynaklarının geliştirilmesi için işbirliğini amaçlamaktadır.</a:t>
            </a:r>
          </a:p>
          <a:p>
            <a:pPr marL="285750" indent="-285750" algn="just">
              <a:buNone/>
            </a:pPr>
            <a:endParaRPr lang="tr-TR" dirty="0" smtClean="0">
              <a:solidFill>
                <a:srgbClr val="002060"/>
              </a:solidFill>
              <a:latin typeface="Arial Black" pitchFamily="34" charset="0"/>
            </a:endParaRPr>
          </a:p>
          <a:p>
            <a:pPr marL="285750" indent="-285750" algn="just">
              <a:buFont typeface="Wingdings" panose="05000000000000000000" pitchFamily="2" charset="2"/>
              <a:buChar char="§"/>
            </a:pPr>
            <a:r>
              <a:rPr lang="tr-TR" dirty="0" smtClean="0">
                <a:solidFill>
                  <a:srgbClr val="6C121F"/>
                </a:solidFill>
                <a:latin typeface="Arial Black" pitchFamily="34" charset="0"/>
              </a:rPr>
              <a:t>AB gençlik politikasıyla </a:t>
            </a:r>
            <a:r>
              <a:rPr lang="tr-TR" dirty="0" smtClean="0">
                <a:solidFill>
                  <a:srgbClr val="002A7E"/>
                </a:solidFill>
                <a:latin typeface="Arial Black" pitchFamily="34" charset="0"/>
              </a:rPr>
              <a:t>gençlerin toplumsal hayatın her alanına aktif katılımları için işbirliğini hedeflemektedir. </a:t>
            </a:r>
          </a:p>
          <a:p>
            <a:pPr marL="285750" indent="-285750" algn="just">
              <a:buFont typeface="Wingdings" panose="05000000000000000000" pitchFamily="2" charset="2"/>
              <a:buChar char="§"/>
            </a:pPr>
            <a:endParaRPr lang="tr-TR" dirty="0" smtClean="0">
              <a:solidFill>
                <a:srgbClr val="002060"/>
              </a:solidFill>
              <a:latin typeface="Arial Black" pitchFamily="34" charset="0"/>
            </a:endParaRPr>
          </a:p>
          <a:p>
            <a:pPr marL="285750" indent="-285750" algn="just">
              <a:buFont typeface="Wingdings" panose="05000000000000000000" pitchFamily="2" charset="2"/>
              <a:buChar char="§"/>
            </a:pPr>
            <a:r>
              <a:rPr lang="tr-TR" dirty="0" smtClean="0">
                <a:solidFill>
                  <a:srgbClr val="6C121F"/>
                </a:solidFill>
                <a:latin typeface="Arial Black" pitchFamily="34" charset="0"/>
              </a:rPr>
              <a:t>Spor politikasıyla </a:t>
            </a:r>
            <a:r>
              <a:rPr lang="tr-TR" dirty="0" smtClean="0">
                <a:solidFill>
                  <a:srgbClr val="002A7E"/>
                </a:solidFill>
                <a:latin typeface="Arial Black" pitchFamily="34" charset="0"/>
              </a:rPr>
              <a:t>da sağlıklı yaşam ve sosyal uyum için spor etkinliklerine katılımı teşvik etmektedir.</a:t>
            </a:r>
          </a:p>
          <a:p>
            <a:endParaRPr lang="tr-TR" sz="2800" dirty="0"/>
          </a:p>
        </p:txBody>
      </p:sp>
      <p:pic>
        <p:nvPicPr>
          <p:cNvPr id="13"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27576" y="3645024"/>
            <a:ext cx="3816424" cy="2592288"/>
          </a:xfrm>
          <a:effectLst>
            <a:outerShdw blurRad="50800" dist="38100" dir="8100000" algn="tr" rotWithShape="0">
              <a:prstClr val="black">
                <a:alpha val="40000"/>
              </a:prstClr>
            </a:outerShdw>
          </a:effectLst>
        </p:spPr>
        <p:txBody>
          <a:bodyPr/>
          <a:lstStyle/>
          <a:p>
            <a:endParaRPr lang="tr-TR" sz="3600" dirty="0" smtClean="0"/>
          </a:p>
          <a:p>
            <a:pPr marL="0" indent="0" algn="ctr">
              <a:buNone/>
            </a:pPr>
            <a:r>
              <a:rPr lang="tr-TR" sz="4000" b="1" dirty="0" smtClean="0">
                <a:ln w="1905"/>
                <a:solidFill>
                  <a:srgbClr val="002A7E"/>
                </a:solidFill>
                <a:effectLst>
                  <a:outerShdw blurRad="38100" dist="38100" dir="2700000" algn="tl">
                    <a:srgbClr val="000000">
                      <a:alpha val="43137"/>
                    </a:srgbClr>
                  </a:outerShdw>
                </a:effectLst>
              </a:rPr>
              <a:t>Avrupa </a:t>
            </a:r>
            <a:r>
              <a:rPr lang="tr-TR" sz="4000" b="1" dirty="0">
                <a:ln w="1905"/>
                <a:solidFill>
                  <a:srgbClr val="002A7E"/>
                </a:solidFill>
                <a:effectLst>
                  <a:outerShdw blurRad="38100" dist="38100" dir="2700000" algn="tl">
                    <a:srgbClr val="000000">
                      <a:alpha val="43137"/>
                    </a:srgbClr>
                  </a:outerShdw>
                </a:effectLst>
              </a:rPr>
              <a:t>2020 </a:t>
            </a:r>
            <a:r>
              <a:rPr lang="tr-TR" sz="4000" b="1" dirty="0" smtClean="0">
                <a:ln w="1905"/>
                <a:solidFill>
                  <a:srgbClr val="002A7E"/>
                </a:solidFill>
                <a:effectLst>
                  <a:outerShdw blurRad="38100" dist="38100" dir="2700000" algn="tl">
                    <a:srgbClr val="000000">
                      <a:alpha val="43137"/>
                    </a:srgbClr>
                  </a:outerShdw>
                </a:effectLst>
              </a:rPr>
              <a:t>Stratejisi </a:t>
            </a:r>
          </a:p>
          <a:p>
            <a:pPr marL="0" indent="0" algn="ctr">
              <a:buNone/>
            </a:pPr>
            <a:r>
              <a:rPr lang="tr-TR" sz="4000" b="1" dirty="0" smtClean="0">
                <a:ln w="1905"/>
                <a:solidFill>
                  <a:srgbClr val="002A7E"/>
                </a:solidFill>
                <a:effectLst>
                  <a:outerShdw blurRad="38100" dist="38100" dir="2700000" algn="tl">
                    <a:srgbClr val="000000">
                      <a:alpha val="43137"/>
                    </a:srgbClr>
                  </a:outerShdw>
                </a:effectLst>
              </a:rPr>
              <a:t>2010-2020</a:t>
            </a:r>
            <a:endParaRPr lang="tr-TR" sz="4000" b="1" dirty="0">
              <a:ln w="1905"/>
              <a:solidFill>
                <a:srgbClr val="002A7E"/>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pPr>
                <a:defRPr/>
              </a:pPr>
              <a:t>5</a:t>
            </a:fld>
            <a:endParaRPr lang="tr-TR" dirty="0"/>
          </a:p>
        </p:txBody>
      </p:sp>
      <p:sp>
        <p:nvSpPr>
          <p:cNvPr id="6" name="Başlık 4"/>
          <p:cNvSpPr txBox="1">
            <a:spLocks/>
          </p:cNvSpPr>
          <p:nvPr/>
        </p:nvSpPr>
        <p:spPr bwMode="auto">
          <a:xfrm>
            <a:off x="1439651" y="260648"/>
            <a:ext cx="7416825" cy="86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tr-TR"/>
            </a:defPPr>
            <a:lvl1pPr algn="ctr" eaLnBrk="0" hangingPunct="0">
              <a:defRPr sz="4400">
                <a:solidFill>
                  <a:srgbClr val="C00000"/>
                </a:solidFill>
                <a:effectLst>
                  <a:outerShdw blurRad="50800" dist="38100" algn="l" rotWithShape="0">
                    <a:prstClr val="black">
                      <a:alpha val="40000"/>
                    </a:prstClr>
                  </a:outerShdw>
                </a:effectLst>
                <a:latin typeface="Times New Roman" pitchFamily="18" charset="0"/>
                <a:ea typeface="+mj-ea"/>
                <a:cs typeface="Times New Roman" pitchFamily="18" charset="0"/>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tr-TR" sz="3200" b="1" dirty="0">
                <a:solidFill>
                  <a:srgbClr val="7E0000"/>
                </a:solidFill>
                <a:effectLst>
                  <a:outerShdw blurRad="38100" dist="38100" dir="2700000" algn="tl">
                    <a:srgbClr val="000000">
                      <a:alpha val="43137"/>
                    </a:srgbClr>
                  </a:outerShdw>
                </a:effectLst>
                <a:latin typeface="+mn-lt"/>
                <a:ea typeface="+mn-ea"/>
                <a:cs typeface="Tahoma" pitchFamily="34" charset="0"/>
              </a:rPr>
              <a:t>AVRUPA </a:t>
            </a:r>
            <a:r>
              <a:rPr lang="tr-TR" sz="3200" b="1" dirty="0" smtClean="0">
                <a:solidFill>
                  <a:srgbClr val="7E0000"/>
                </a:solidFill>
                <a:effectLst>
                  <a:outerShdw blurRad="38100" dist="38100" dir="2700000" algn="tl">
                    <a:srgbClr val="000000">
                      <a:alpha val="43137"/>
                    </a:srgbClr>
                  </a:outerShdw>
                </a:effectLst>
                <a:latin typeface="+mn-lt"/>
                <a:ea typeface="+mn-ea"/>
                <a:cs typeface="Tahoma" pitchFamily="34" charset="0"/>
              </a:rPr>
              <a:t>2020 Stratejisi</a:t>
            </a:r>
            <a:endParaRPr lang="tr-TR" sz="3200" b="1" dirty="0">
              <a:solidFill>
                <a:srgbClr val="7E0000"/>
              </a:solidFill>
              <a:effectLst>
                <a:outerShdw blurRad="38100" dist="38100" dir="2700000" algn="tl">
                  <a:srgbClr val="000000">
                    <a:alpha val="43137"/>
                  </a:srgbClr>
                </a:outerShdw>
              </a:effectLst>
              <a:latin typeface="+mn-lt"/>
              <a:ea typeface="+mn-ea"/>
              <a:cs typeface="Tahoma" pitchFamily="34" charset="0"/>
            </a:endParaRPr>
          </a:p>
        </p:txBody>
      </p:sp>
      <p:sp>
        <p:nvSpPr>
          <p:cNvPr id="8" name="Beşgen 7"/>
          <p:cNvSpPr/>
          <p:nvPr/>
        </p:nvSpPr>
        <p:spPr>
          <a:xfrm>
            <a:off x="539552" y="1681428"/>
            <a:ext cx="4246762" cy="4176464"/>
          </a:xfrm>
          <a:prstGeom prst="homePlate">
            <a:avLst>
              <a:gd name="adj" fmla="val 38628"/>
            </a:avLst>
          </a:prstGeom>
          <a:solidFill>
            <a:srgbClr val="002A7E"/>
          </a:solidFill>
          <a:effectLst>
            <a:outerShdw blurRad="50800" dist="38100" dir="8100000" algn="tr" rotWithShape="0">
              <a:prstClr val="black">
                <a:alpha val="40000"/>
              </a:prstClr>
            </a:outerShdw>
          </a:effectLst>
          <a:scene3d>
            <a:camera prst="perspectiveRigh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Küresel </a:t>
            </a:r>
            <a:r>
              <a:rPr lang="tr-TR" sz="2800" b="1"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kriz</a:t>
            </a:r>
          </a:p>
          <a:p>
            <a:endParaRPr lang="tr-TR"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a:p>
            <a:r>
              <a:rPr lang="tr-TR"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Mali </a:t>
            </a:r>
            <a:r>
              <a:rPr lang="tr-TR" sz="2800" b="1"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problemler</a:t>
            </a:r>
          </a:p>
          <a:p>
            <a:endParaRPr lang="tr-TR"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a:p>
            <a:r>
              <a:rPr lang="tr-TR"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İklim </a:t>
            </a:r>
            <a:r>
              <a:rPr lang="tr-TR" sz="2800" b="1"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değişikliği</a:t>
            </a:r>
          </a:p>
          <a:p>
            <a:endParaRPr lang="tr-TR"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a:p>
            <a:r>
              <a:rPr lang="tr-TR"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AB Nüfusunun hızla yaşlanması</a:t>
            </a:r>
          </a:p>
          <a:p>
            <a:endParaRPr lang="tr-T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5292080" y="1340768"/>
            <a:ext cx="3596980" cy="2765539"/>
          </a:xfrm>
          <a:prstGeom prst="roundRect">
            <a:avLst>
              <a:gd name="adj" fmla="val 18125"/>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pic>
        <p:nvPicPr>
          <p:cNvPr id="10" name="Picture 2"/>
          <p:cNvPicPr>
            <a:picLocks noChangeAspect="1" noChangeArrowheads="1"/>
          </p:cNvPicPr>
          <p:nvPr/>
        </p:nvPicPr>
        <p:blipFill>
          <a:blip r:embed="rId4"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4135963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5 Başlık"/>
          <p:cNvSpPr txBox="1">
            <a:spLocks/>
          </p:cNvSpPr>
          <p:nvPr/>
        </p:nvSpPr>
        <p:spPr>
          <a:xfrm>
            <a:off x="107505" y="1412875"/>
            <a:ext cx="8784976" cy="11525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endParaRPr lang="tr-TR" sz="2400" dirty="0" smtClean="0">
              <a:latin typeface="Times New Roman" pitchFamily="18" charset="0"/>
            </a:endParaRPr>
          </a:p>
        </p:txBody>
      </p:sp>
      <p:sp>
        <p:nvSpPr>
          <p:cNvPr id="5" name="Başlık 4"/>
          <p:cNvSpPr>
            <a:spLocks noGrp="1"/>
          </p:cNvSpPr>
          <p:nvPr>
            <p:ph type="title"/>
          </p:nvPr>
        </p:nvSpPr>
        <p:spPr>
          <a:xfrm>
            <a:off x="952750" y="125760"/>
            <a:ext cx="8229600" cy="1143000"/>
          </a:xfrm>
        </p:spPr>
        <p:txBody>
          <a:bodyPr/>
          <a:lstStyle/>
          <a:p>
            <a:r>
              <a:rPr lang="tr-TR" sz="3600" b="1" kern="1200" dirty="0" smtClean="0">
                <a:effectLst>
                  <a:outerShdw blurRad="38100" dist="38100" dir="2700000" algn="tl">
                    <a:srgbClr val="C0C0C0"/>
                  </a:outerShdw>
                </a:effectLst>
                <a:latin typeface="Arial" charset="0"/>
                <a:ea typeface="+mn-ea"/>
                <a:cs typeface="Tahoma" pitchFamily="34" charset="0"/>
              </a:rPr>
              <a:t>AVRUPA 2020- 7 Öncü Girişim</a:t>
            </a:r>
            <a:endParaRPr lang="tr-TR" sz="3600" b="1" kern="1200" dirty="0">
              <a:effectLst>
                <a:outerShdw blurRad="38100" dist="38100" dir="2700000" algn="tl">
                  <a:srgbClr val="C0C0C0"/>
                </a:outerShdw>
              </a:effectLst>
              <a:latin typeface="Arial" charset="0"/>
              <a:ea typeface="+mn-ea"/>
              <a:cs typeface="Tahoma" pitchFamily="34" charset="0"/>
            </a:endParaRPr>
          </a:p>
        </p:txBody>
      </p:sp>
      <p:sp>
        <p:nvSpPr>
          <p:cNvPr id="8" name="Slayt Numarası Yer Tutucusu 7"/>
          <p:cNvSpPr>
            <a:spLocks noGrp="1"/>
          </p:cNvSpPr>
          <p:nvPr>
            <p:ph type="sldNum" sz="quarter" idx="12"/>
          </p:nvPr>
        </p:nvSpPr>
        <p:spPr/>
        <p:txBody>
          <a:bodyPr/>
          <a:lstStyle/>
          <a:p>
            <a:pPr>
              <a:defRPr/>
            </a:pPr>
            <a:fld id="{8C107D97-B707-46D1-840F-23A7AF7FF21C}" type="slidenum">
              <a:rPr lang="tr-TR" smtClean="0"/>
              <a:pPr>
                <a:defRPr/>
              </a:pPr>
              <a:t>6</a:t>
            </a:fld>
            <a:endParaRPr lang="tr-TR"/>
          </a:p>
        </p:txBody>
      </p:sp>
      <p:graphicFrame>
        <p:nvGraphicFramePr>
          <p:cNvPr id="6" name="Diagram 5"/>
          <p:cNvGraphicFramePr/>
          <p:nvPr>
            <p:extLst>
              <p:ext uri="{D42A27DB-BD31-4B8C-83A1-F6EECF244321}">
                <p14:modId xmlns="" xmlns:p14="http://schemas.microsoft.com/office/powerpoint/2010/main" val="3878835177"/>
              </p:ext>
            </p:extLst>
          </p:nvPr>
        </p:nvGraphicFramePr>
        <p:xfrm>
          <a:off x="357158" y="1571612"/>
          <a:ext cx="8572560"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pic>
        <p:nvPicPr>
          <p:cNvPr id="9" name="Picture 2"/>
          <p:cNvPicPr>
            <a:picLocks noChangeAspect="1" noChangeArrowheads="1"/>
          </p:cNvPicPr>
          <p:nvPr/>
        </p:nvPicPr>
        <p:blipFill>
          <a:blip r:embed="rId8"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116144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Başlık 4"/>
          <p:cNvSpPr>
            <a:spLocks noGrp="1"/>
          </p:cNvSpPr>
          <p:nvPr>
            <p:ph type="title"/>
          </p:nvPr>
        </p:nvSpPr>
        <p:spPr>
          <a:xfrm>
            <a:off x="914400" y="0"/>
            <a:ext cx="8229600" cy="1143000"/>
          </a:xfrm>
        </p:spPr>
        <p:txBody>
          <a:bodyPr/>
          <a:lstStyle/>
          <a:p>
            <a:r>
              <a:rPr lang="tr-TR" b="1" kern="1200" dirty="0" smtClean="0">
                <a:solidFill>
                  <a:srgbClr val="6C121F"/>
                </a:solidFill>
                <a:effectLst>
                  <a:outerShdw blurRad="50800" dist="38100" algn="l" rotWithShape="0">
                    <a:prstClr val="black">
                      <a:alpha val="40000"/>
                    </a:prstClr>
                  </a:outerShdw>
                </a:effectLst>
                <a:cs typeface="Times New Roman" pitchFamily="18" charset="0"/>
              </a:rPr>
              <a:t>AB </a:t>
            </a:r>
            <a:r>
              <a:rPr lang="tr-TR" b="1" kern="1200" dirty="0">
                <a:solidFill>
                  <a:srgbClr val="6C121F"/>
                </a:solidFill>
                <a:effectLst>
                  <a:outerShdw blurRad="50800" dist="38100" algn="l" rotWithShape="0">
                    <a:prstClr val="black">
                      <a:alpha val="40000"/>
                    </a:prstClr>
                  </a:outerShdw>
                </a:effectLst>
                <a:cs typeface="Times New Roman" pitchFamily="18" charset="0"/>
              </a:rPr>
              <a:t>2020 </a:t>
            </a:r>
            <a:r>
              <a:rPr lang="tr-TR" b="1" kern="1200" dirty="0" smtClean="0">
                <a:solidFill>
                  <a:srgbClr val="6C121F"/>
                </a:solidFill>
                <a:effectLst>
                  <a:outerShdw blurRad="50800" dist="38100" algn="l" rotWithShape="0">
                    <a:prstClr val="black">
                      <a:alpha val="40000"/>
                    </a:prstClr>
                  </a:outerShdw>
                </a:effectLst>
                <a:cs typeface="Times New Roman" pitchFamily="18" charset="0"/>
              </a:rPr>
              <a:t>Hedefleri</a:t>
            </a:r>
            <a:endParaRPr lang="tr-TR" b="1" kern="1200" dirty="0">
              <a:solidFill>
                <a:srgbClr val="6C121F"/>
              </a:solidFill>
              <a:effectLst>
                <a:outerShdw blurRad="50800" dist="38100" algn="l" rotWithShape="0">
                  <a:prstClr val="black">
                    <a:alpha val="40000"/>
                  </a:prstClr>
                </a:outerShdw>
              </a:effectLst>
              <a:cs typeface="Times New Roman" pitchFamily="18" charset="0"/>
            </a:endParaRPr>
          </a:p>
        </p:txBody>
      </p:sp>
      <p:sp>
        <p:nvSpPr>
          <p:cNvPr id="8" name="Slayt Numarası Yer Tutucusu 7"/>
          <p:cNvSpPr>
            <a:spLocks noGrp="1"/>
          </p:cNvSpPr>
          <p:nvPr>
            <p:ph type="sldNum" sz="quarter" idx="12"/>
          </p:nvPr>
        </p:nvSpPr>
        <p:spPr/>
        <p:txBody>
          <a:bodyPr/>
          <a:lstStyle/>
          <a:p>
            <a:pPr>
              <a:defRPr/>
            </a:pPr>
            <a:fld id="{8C107D97-B707-46D1-840F-23A7AF7FF21C}" type="slidenum">
              <a:rPr lang="tr-TR" sz="1800" smtClean="0"/>
              <a:pPr>
                <a:defRPr/>
              </a:pPr>
              <a:t>7</a:t>
            </a:fld>
            <a:endParaRPr lang="tr-TR" sz="1800"/>
          </a:p>
        </p:txBody>
      </p:sp>
      <p:graphicFrame>
        <p:nvGraphicFramePr>
          <p:cNvPr id="6" name="Diagram 5"/>
          <p:cNvGraphicFramePr/>
          <p:nvPr/>
        </p:nvGraphicFramePr>
        <p:xfrm>
          <a:off x="357158" y="1340768"/>
          <a:ext cx="8463314" cy="490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pic>
        <p:nvPicPr>
          <p:cNvPr id="9" name="Picture 2"/>
          <p:cNvPicPr>
            <a:picLocks noChangeAspect="1" noChangeArrowheads="1"/>
          </p:cNvPicPr>
          <p:nvPr/>
        </p:nvPicPr>
        <p:blipFill>
          <a:blip r:embed="rId8" cstate="print"/>
          <a:srcRect/>
          <a:stretch>
            <a:fillRect/>
          </a:stretch>
        </p:blipFill>
        <p:spPr bwMode="auto">
          <a:xfrm>
            <a:off x="0" y="0"/>
            <a:ext cx="1299920" cy="1196752"/>
          </a:xfrm>
          <a:prstGeom prst="rect">
            <a:avLst/>
          </a:prstGeom>
          <a:noFill/>
          <a:ln w="9525">
            <a:noFill/>
            <a:miter lim="800000"/>
            <a:headEnd/>
            <a:tailEnd/>
          </a:ln>
          <a:effectLst/>
        </p:spPr>
      </p:pic>
    </p:spTree>
    <p:extLst>
      <p:ext uri="{BB962C8B-B14F-4D97-AF65-F5344CB8AC3E}">
        <p14:creationId xmlns="" xmlns:p14="http://schemas.microsoft.com/office/powerpoint/2010/main" val="41733214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23556"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23557"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23BA9BE1-46E2-436A-BA81-37A0EF5B974A}" type="slidenum">
              <a:rPr lang="tr-TR" sz="1200" b="1">
                <a:solidFill>
                  <a:schemeClr val="accent2"/>
                </a:solidFill>
                <a:latin typeface="Georgia" pitchFamily="18" charset="0"/>
              </a:rPr>
              <a:pPr algn="ctr"/>
              <a:t>8</a:t>
            </a:fld>
            <a:endParaRPr lang="tr-TR" sz="1200" b="1">
              <a:solidFill>
                <a:schemeClr val="accent2"/>
              </a:solidFill>
              <a:latin typeface="Georgia" pitchFamily="18" charset="0"/>
            </a:endParaRPr>
          </a:p>
        </p:txBody>
      </p:sp>
      <p:pic>
        <p:nvPicPr>
          <p:cNvPr id="23558" name="Picture 12" descr="yildizlar"/>
          <p:cNvPicPr>
            <a:picLocks noChangeAspect="1" noChangeArrowheads="1"/>
          </p:cNvPicPr>
          <p:nvPr/>
        </p:nvPicPr>
        <p:blipFill>
          <a:blip r:embed="rId4" cstate="print">
            <a:lum contrast="10000"/>
          </a:blip>
          <a:srcRect/>
          <a:stretch>
            <a:fillRect/>
          </a:stretch>
        </p:blipFill>
        <p:spPr bwMode="auto">
          <a:xfrm>
            <a:off x="2373313" y="1268413"/>
            <a:ext cx="6770687" cy="4995862"/>
          </a:xfrm>
          <a:prstGeom prst="rect">
            <a:avLst/>
          </a:prstGeom>
          <a:noFill/>
          <a:ln w="9525">
            <a:noFill/>
            <a:miter lim="800000"/>
            <a:headEnd/>
            <a:tailEnd/>
          </a:ln>
        </p:spPr>
      </p:pic>
      <p:sp>
        <p:nvSpPr>
          <p:cNvPr id="23559"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23560"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979712" y="260648"/>
            <a:ext cx="6099175" cy="892552"/>
          </a:xfrm>
          <a:prstGeom prst="rect">
            <a:avLst/>
          </a:prstGeom>
          <a:noFill/>
        </p:spPr>
        <p:txBody>
          <a:bodyPr>
            <a:spAutoFit/>
          </a:bodyPr>
          <a:lstStyle/>
          <a:p>
            <a:pPr algn="ctr">
              <a:defRPr/>
            </a:pPr>
            <a:r>
              <a:rPr lang="tr-TR" sz="2600" b="1" dirty="0" smtClean="0">
                <a:solidFill>
                  <a:srgbClr val="7E0000"/>
                </a:solidFill>
                <a:effectLst>
                  <a:outerShdw blurRad="38100" dist="38100" dir="2700000" algn="tl">
                    <a:srgbClr val="000000">
                      <a:alpha val="43137"/>
                    </a:srgbClr>
                  </a:outerShdw>
                </a:effectLst>
                <a:cs typeface="Tahoma" pitchFamily="34" charset="0"/>
              </a:rPr>
              <a:t>Türkiye’nin AB Katılım Müzakeresi</a:t>
            </a:r>
            <a:endParaRPr lang="tr-TR" sz="3200" b="1" dirty="0" smtClean="0">
              <a:solidFill>
                <a:srgbClr val="7E0000"/>
              </a:solidFill>
              <a:effectLst>
                <a:outerShdw blurRad="38100" dist="38100" dir="2700000" algn="tl">
                  <a:srgbClr val="000000">
                    <a:alpha val="43137"/>
                  </a:srgbClr>
                </a:outerShdw>
              </a:effectLst>
              <a:cs typeface="Tahoma" pitchFamily="34" charset="0"/>
            </a:endParaRPr>
          </a:p>
          <a:p>
            <a:pPr algn="ctr">
              <a:defRPr/>
            </a:pPr>
            <a:r>
              <a:rPr lang="tr-TR" sz="2600" b="1" dirty="0" smtClean="0">
                <a:solidFill>
                  <a:srgbClr val="7E0000"/>
                </a:solidFill>
                <a:effectLst>
                  <a:outerShdw blurRad="38100" dist="38100" dir="2700000" algn="tl">
                    <a:srgbClr val="000000">
                      <a:alpha val="43137"/>
                    </a:srgbClr>
                  </a:outerShdw>
                </a:effectLst>
                <a:latin typeface="+mn-lt"/>
                <a:cs typeface="Tahoma" pitchFamily="34" charset="0"/>
              </a:rPr>
              <a:t>26</a:t>
            </a:r>
            <a:r>
              <a:rPr lang="tr-TR" sz="2600" b="1" dirty="0">
                <a:solidFill>
                  <a:srgbClr val="7E0000"/>
                </a:solidFill>
                <a:effectLst>
                  <a:outerShdw blurRad="38100" dist="38100" dir="2700000" algn="tl">
                    <a:srgbClr val="000000">
                      <a:alpha val="43137"/>
                    </a:srgbClr>
                  </a:outerShdw>
                </a:effectLst>
                <a:latin typeface="+mn-lt"/>
                <a:cs typeface="Tahoma" pitchFamily="34" charset="0"/>
              </a:rPr>
              <a:t>. Eğitim ve </a:t>
            </a:r>
            <a:r>
              <a:rPr lang="tr-TR" sz="2600" b="1" dirty="0" smtClean="0">
                <a:solidFill>
                  <a:srgbClr val="7E0000"/>
                </a:solidFill>
                <a:effectLst>
                  <a:outerShdw blurRad="38100" dist="38100" dir="2700000" algn="tl">
                    <a:srgbClr val="000000">
                      <a:alpha val="43137"/>
                    </a:srgbClr>
                  </a:outerShdw>
                </a:effectLst>
                <a:latin typeface="+mn-lt"/>
                <a:cs typeface="Tahoma" pitchFamily="34" charset="0"/>
              </a:rPr>
              <a:t>Kültür Faslı İçeriği</a:t>
            </a:r>
            <a:endParaRPr lang="tr-TR" sz="26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11" name="10 Dikdörtgen"/>
          <p:cNvSpPr/>
          <p:nvPr/>
        </p:nvSpPr>
        <p:spPr>
          <a:xfrm>
            <a:off x="1042988" y="1773238"/>
            <a:ext cx="7345362" cy="338137"/>
          </a:xfrm>
          <a:prstGeom prst="rect">
            <a:avLst/>
          </a:prstGeom>
        </p:spPr>
        <p:txBody>
          <a:bodyPr>
            <a:spAutoFit/>
          </a:bodyPr>
          <a:lstStyle/>
          <a:p>
            <a:pPr marL="381000" indent="-190500">
              <a:tabLst>
                <a:tab pos="87313" algn="l"/>
              </a:tabLst>
              <a:defRPr/>
            </a:pPr>
            <a:r>
              <a:rPr lang="tr-TR" sz="1600" dirty="0">
                <a:latin typeface="+mn-lt"/>
              </a:rPr>
              <a:t> </a:t>
            </a:r>
          </a:p>
        </p:txBody>
      </p:sp>
      <p:sp>
        <p:nvSpPr>
          <p:cNvPr id="23564" name="12 Dikdörtgen"/>
          <p:cNvSpPr>
            <a:spLocks noChangeArrowheads="1"/>
          </p:cNvSpPr>
          <p:nvPr/>
        </p:nvSpPr>
        <p:spPr bwMode="auto">
          <a:xfrm>
            <a:off x="0" y="1379577"/>
            <a:ext cx="8675613" cy="5478423"/>
          </a:xfrm>
          <a:prstGeom prst="rect">
            <a:avLst/>
          </a:prstGeom>
          <a:noFill/>
          <a:ln w="9525">
            <a:noFill/>
            <a:miter lim="800000"/>
            <a:headEnd/>
            <a:tailEnd/>
          </a:ln>
        </p:spPr>
        <p:txBody>
          <a:bodyPr wrap="square">
            <a:spAutoFit/>
          </a:bodyPr>
          <a:lstStyle/>
          <a:p>
            <a:pPr marL="285750" indent="-95250" algn="just">
              <a:spcBef>
                <a:spcPct val="10000"/>
              </a:spcBef>
              <a:tabLst>
                <a:tab pos="571500" algn="l"/>
              </a:tabLst>
            </a:pPr>
            <a:r>
              <a:rPr lang="tr-TR" sz="1600" b="1" i="1" dirty="0" smtClean="0">
                <a:solidFill>
                  <a:srgbClr val="002A7E"/>
                </a:solidFill>
              </a:rPr>
              <a:t>İÇERİK</a:t>
            </a:r>
            <a:endParaRPr lang="tr-TR" sz="1600" b="1" i="1" dirty="0">
              <a:solidFill>
                <a:srgbClr val="002A7E"/>
              </a:solidFill>
            </a:endParaRPr>
          </a:p>
          <a:p>
            <a:pPr marL="285750" indent="-95250" algn="just">
              <a:tabLst>
                <a:tab pos="571500" algn="l"/>
              </a:tabLst>
            </a:pPr>
            <a:endParaRPr lang="tr-TR" sz="500" i="1" dirty="0">
              <a:solidFill>
                <a:srgbClr val="002A7E"/>
              </a:solidFill>
            </a:endParaRPr>
          </a:p>
          <a:p>
            <a:pPr marL="285750" indent="-95250" algn="just">
              <a:buFont typeface="Wingdings" pitchFamily="2" charset="2"/>
              <a:buChar char="Ø"/>
              <a:tabLst>
                <a:tab pos="571500" algn="l"/>
              </a:tabLst>
            </a:pPr>
            <a:r>
              <a:rPr lang="tr-TR" sz="1600" dirty="0">
                <a:solidFill>
                  <a:srgbClr val="002A7E"/>
                </a:solidFill>
              </a:rPr>
              <a:t>  	Eğitim, gençlik ve kültür alanları temel olarak Üye Devletlerin sorumluluğunda olmakla birlikte eğitimde kalitenin artırılması ve kültürel zenginliği korumak, geliştirmek adına Üye Devletler arasında işbirliğinin ve faaliyetlerin desteklenmesi öngörülür (ABİA md.165-167, ATA md.149-151). </a:t>
            </a:r>
          </a:p>
          <a:p>
            <a:pPr marL="285750" indent="-95250" algn="just">
              <a:tabLst>
                <a:tab pos="571500" algn="l"/>
              </a:tabLst>
            </a:pPr>
            <a:endParaRPr lang="tr-TR" sz="1000" dirty="0">
              <a:solidFill>
                <a:srgbClr val="002A7E"/>
              </a:solidFill>
            </a:endParaRPr>
          </a:p>
          <a:p>
            <a:pPr marL="285750" indent="-95250" algn="just">
              <a:buFont typeface="Wingdings" pitchFamily="2" charset="2"/>
              <a:buChar char="Ø"/>
              <a:tabLst>
                <a:tab pos="571500" algn="l"/>
              </a:tabLst>
            </a:pPr>
            <a:r>
              <a:rPr lang="tr-TR" sz="1600" dirty="0">
                <a:solidFill>
                  <a:srgbClr val="002A7E"/>
                </a:solidFill>
              </a:rPr>
              <a:t>  	</a:t>
            </a:r>
            <a:r>
              <a:rPr lang="tr-TR" sz="1600" dirty="0" smtClean="0">
                <a:solidFill>
                  <a:srgbClr val="002A7E"/>
                </a:solidFill>
              </a:rPr>
              <a:t>Eğitim </a:t>
            </a:r>
            <a:r>
              <a:rPr lang="tr-TR" sz="1600" dirty="0">
                <a:solidFill>
                  <a:srgbClr val="002A7E"/>
                </a:solidFill>
              </a:rPr>
              <a:t>ve gençlik alanında geçerli </a:t>
            </a:r>
            <a:r>
              <a:rPr lang="tr-TR" sz="1600" i="1" dirty="0" smtClean="0">
                <a:solidFill>
                  <a:srgbClr val="002A7E"/>
                </a:solidFill>
              </a:rPr>
              <a:t>Birlik Müktesebatı</a:t>
            </a:r>
            <a:r>
              <a:rPr lang="tr-TR" sz="1600" dirty="0">
                <a:solidFill>
                  <a:srgbClr val="002A7E"/>
                </a:solidFill>
              </a:rPr>
              <a:t>, göçmen işçi çocuklarının eğitimine dair yönetmelikler ve Avrupa Adalet Divanın Üye Devlet vatandaşlarının ayrımcılık gözetilmemesi ile ilgili kararlardan oluşmaktadır. </a:t>
            </a:r>
            <a:endParaRPr lang="tr-TR" sz="1600" dirty="0" smtClean="0">
              <a:solidFill>
                <a:srgbClr val="002A7E"/>
              </a:solidFill>
            </a:endParaRPr>
          </a:p>
          <a:p>
            <a:pPr marL="285750" indent="-95250" algn="just">
              <a:tabLst>
                <a:tab pos="571500" algn="l"/>
              </a:tabLst>
            </a:pPr>
            <a:endParaRPr lang="tr-TR" sz="1000" dirty="0" smtClean="0">
              <a:solidFill>
                <a:srgbClr val="002A7E"/>
              </a:solidFill>
            </a:endParaRPr>
          </a:p>
          <a:p>
            <a:pPr marL="285750" indent="-95250" algn="just">
              <a:buFont typeface="Wingdings" pitchFamily="2" charset="2"/>
              <a:buChar char="Ø"/>
              <a:tabLst>
                <a:tab pos="571500" algn="l"/>
              </a:tabLst>
            </a:pPr>
            <a:r>
              <a:rPr lang="tr-TR" sz="1600" dirty="0" smtClean="0">
                <a:solidFill>
                  <a:srgbClr val="002A7E"/>
                </a:solidFill>
              </a:rPr>
              <a:t>	Eğitim </a:t>
            </a:r>
            <a:r>
              <a:rPr lang="tr-TR" sz="1600" dirty="0">
                <a:solidFill>
                  <a:srgbClr val="002A7E"/>
                </a:solidFill>
              </a:rPr>
              <a:t>ve gençlik alanında Lizbon Stratejisi </a:t>
            </a:r>
            <a:r>
              <a:rPr lang="tr-TR" sz="1600" dirty="0" smtClean="0">
                <a:solidFill>
                  <a:srgbClr val="002A7E"/>
                </a:solidFill>
              </a:rPr>
              <a:t>/AB 2020 öncülüğünde </a:t>
            </a:r>
            <a:r>
              <a:rPr lang="tr-TR" sz="1600" dirty="0">
                <a:solidFill>
                  <a:srgbClr val="002A7E"/>
                </a:solidFill>
              </a:rPr>
              <a:t>ortak hedeflere ulaşmak ve ulusal politikaları yakınlaştırmak adına Açık Koordinasyon Yöntemi uygulanmaktadır</a:t>
            </a:r>
            <a:r>
              <a:rPr lang="tr-TR" sz="1600" dirty="0" smtClean="0"/>
              <a:t>.</a:t>
            </a:r>
          </a:p>
          <a:p>
            <a:pPr marL="285750" indent="-95250" algn="just">
              <a:tabLst>
                <a:tab pos="571500" algn="l"/>
              </a:tabLst>
            </a:pPr>
            <a:endParaRPr lang="tr-TR" sz="500" dirty="0" smtClean="0"/>
          </a:p>
          <a:p>
            <a:pPr marL="1200150" lvl="2" indent="-95250" algn="just">
              <a:buFont typeface="Arial" pitchFamily="34" charset="0"/>
              <a:buChar char="•"/>
              <a:tabLst>
                <a:tab pos="571500" algn="l"/>
              </a:tabLst>
            </a:pPr>
            <a:r>
              <a:rPr lang="tr-TR" sz="1600" dirty="0" smtClean="0">
                <a:solidFill>
                  <a:srgbClr val="002A7E"/>
                </a:solidFill>
              </a:rPr>
              <a:t>Mesleki Eğitimde Kopenhag süreci</a:t>
            </a:r>
          </a:p>
          <a:p>
            <a:pPr marL="1200150" lvl="2" indent="-95250" algn="just">
              <a:buFont typeface="Arial" pitchFamily="34" charset="0"/>
              <a:buChar char="•"/>
              <a:tabLst>
                <a:tab pos="571500" algn="l"/>
              </a:tabLst>
            </a:pPr>
            <a:r>
              <a:rPr lang="tr-TR" sz="1600" dirty="0" smtClean="0">
                <a:solidFill>
                  <a:srgbClr val="002A7E"/>
                </a:solidFill>
              </a:rPr>
              <a:t>Yükseköğretimde Bologna süreci</a:t>
            </a:r>
          </a:p>
          <a:p>
            <a:pPr marL="1200150" lvl="2" indent="-95250" algn="just">
              <a:buFont typeface="Arial" pitchFamily="34" charset="0"/>
              <a:buChar char="•"/>
              <a:tabLst>
                <a:tab pos="571500" algn="l"/>
              </a:tabLst>
            </a:pPr>
            <a:r>
              <a:rPr lang="tr-TR" sz="1600" dirty="0" smtClean="0">
                <a:solidFill>
                  <a:srgbClr val="002A7E"/>
                </a:solidFill>
              </a:rPr>
              <a:t>Eğitim Öğretim sistemlerinde iyileşme</a:t>
            </a:r>
          </a:p>
          <a:p>
            <a:pPr marL="285750" indent="-95250" algn="just">
              <a:tabLst>
                <a:tab pos="571500" algn="l"/>
              </a:tabLst>
            </a:pPr>
            <a:endParaRPr lang="tr-TR" sz="1600" dirty="0" smtClean="0">
              <a:solidFill>
                <a:srgbClr val="002A7E"/>
              </a:solidFill>
            </a:endParaRPr>
          </a:p>
          <a:p>
            <a:pPr marL="285750" indent="-95250" algn="just">
              <a:buFont typeface="Wingdings" pitchFamily="2" charset="2"/>
              <a:buChar char="Ø"/>
              <a:tabLst>
                <a:tab pos="571500" algn="l"/>
              </a:tabLst>
            </a:pPr>
            <a:r>
              <a:rPr lang="tr-TR" sz="1600" dirty="0" smtClean="0">
                <a:solidFill>
                  <a:srgbClr val="002A7E"/>
                </a:solidFill>
              </a:rPr>
              <a:t>	Eğitim, öğretim ve gençlik programlarında uygulama kapasitesi</a:t>
            </a:r>
          </a:p>
          <a:p>
            <a:pPr marL="285750" indent="-95250" algn="just">
              <a:buFont typeface="Wingdings" pitchFamily="2" charset="2"/>
              <a:buChar char="Ø"/>
              <a:tabLst>
                <a:tab pos="571500" algn="l"/>
              </a:tabLst>
            </a:pPr>
            <a:r>
              <a:rPr lang="tr-TR" sz="1600" dirty="0" smtClean="0">
                <a:solidFill>
                  <a:srgbClr val="002A7E"/>
                </a:solidFill>
              </a:rPr>
              <a:t>    UNESCO Kültürel İfadelerin Çeşitliliğinin Korunması ve Geliştirilmesi Sözleşmesi</a:t>
            </a:r>
            <a:endParaRPr lang="tr-TR" sz="1600" dirty="0">
              <a:solidFill>
                <a:srgbClr val="002A7E"/>
              </a:solidFill>
            </a:endParaRPr>
          </a:p>
          <a:p>
            <a:pPr marL="285750" indent="-95250">
              <a:tabLst>
                <a:tab pos="571500" algn="l"/>
              </a:tabLst>
            </a:pPr>
            <a:endParaRPr lang="tr-TR" sz="1600" b="1" dirty="0"/>
          </a:p>
          <a:p>
            <a:pPr marL="285750" indent="-95250" algn="just">
              <a:tabLst>
                <a:tab pos="571500" algn="l"/>
              </a:tabLst>
            </a:pPr>
            <a:endParaRPr lang="tr-TR" sz="1600" dirty="0"/>
          </a:p>
          <a:p>
            <a:pPr marL="285750" indent="-95250">
              <a:tabLst>
                <a:tab pos="571500" algn="l"/>
              </a:tabLst>
            </a:pPr>
            <a:endParaRPr lang="en-GB" sz="1600" dirty="0"/>
          </a:p>
        </p:txBody>
      </p:sp>
      <p:pic>
        <p:nvPicPr>
          <p:cNvPr id="13" name="Picture 2"/>
          <p:cNvPicPr>
            <a:picLocks noChangeAspect="1" noChangeArrowheads="1"/>
          </p:cNvPicPr>
          <p:nvPr/>
        </p:nvPicPr>
        <p:blipFill>
          <a:blip r:embed="rId5" cstate="print"/>
          <a:srcRect/>
          <a:stretch>
            <a:fillRect/>
          </a:stretch>
        </p:blipFill>
        <p:spPr bwMode="auto">
          <a:xfrm>
            <a:off x="0" y="0"/>
            <a:ext cx="1299920" cy="1196752"/>
          </a:xfrm>
          <a:prstGeom prst="rect">
            <a:avLst/>
          </a:prstGeom>
          <a:noFill/>
          <a:ln w="9525">
            <a:noFill/>
            <a:miter lim="800000"/>
            <a:headEnd/>
            <a:tailEnd/>
          </a:ln>
          <a:effectLst/>
        </p:spPr>
      </p:pic>
      <p:sp>
        <p:nvSpPr>
          <p:cNvPr id="14" name="13 Sağ Ok"/>
          <p:cNvSpPr/>
          <p:nvPr/>
        </p:nvSpPr>
        <p:spPr>
          <a:xfrm>
            <a:off x="4788024" y="4653136"/>
            <a:ext cx="792088" cy="50405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4 Metin kutusu"/>
          <p:cNvSpPr txBox="1"/>
          <p:nvPr/>
        </p:nvSpPr>
        <p:spPr>
          <a:xfrm>
            <a:off x="5652120" y="4653136"/>
            <a:ext cx="2736304" cy="461665"/>
          </a:xfrm>
          <a:prstGeom prst="rect">
            <a:avLst/>
          </a:prstGeom>
          <a:noFill/>
        </p:spPr>
        <p:txBody>
          <a:bodyPr wrap="square" rtlCol="0">
            <a:spAutoFit/>
          </a:bodyPr>
          <a:lstStyle/>
          <a:p>
            <a:r>
              <a:rPr lang="tr-TR" dirty="0" smtClean="0"/>
              <a:t> </a:t>
            </a:r>
            <a:r>
              <a:rPr lang="tr-TR" sz="2400" b="1" dirty="0" smtClean="0">
                <a:solidFill>
                  <a:srgbClr val="002A7E"/>
                </a:solidFill>
              </a:rPr>
              <a:t>ET 2010 / ET2020</a:t>
            </a:r>
            <a:endParaRPr lang="en-GB" sz="2400" b="1" dirty="0">
              <a:solidFill>
                <a:srgbClr val="002A7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noChangeArrowheads="1"/>
          </p:cNvPicPr>
          <p:nvPr/>
        </p:nvPicPr>
        <p:blipFill>
          <a:blip r:embed="rId3" cstate="print"/>
          <a:srcRect/>
          <a:stretch>
            <a:fillRect/>
          </a:stretch>
        </p:blipFill>
        <p:spPr bwMode="auto">
          <a:xfrm>
            <a:off x="0" y="6381750"/>
            <a:ext cx="9144000" cy="71438"/>
          </a:xfrm>
          <a:prstGeom prst="rect">
            <a:avLst/>
          </a:prstGeom>
          <a:noFill/>
          <a:ln w="9525">
            <a:noFill/>
            <a:miter lim="800000"/>
            <a:headEnd/>
            <a:tailEnd/>
          </a:ln>
        </p:spPr>
      </p:pic>
      <p:pic>
        <p:nvPicPr>
          <p:cNvPr id="23556" name="Picture 9"/>
          <p:cNvPicPr>
            <a:picLocks noChangeAspect="1" noChangeArrowheads="1"/>
          </p:cNvPicPr>
          <p:nvPr/>
        </p:nvPicPr>
        <p:blipFill>
          <a:blip r:embed="rId3" cstate="print"/>
          <a:srcRect/>
          <a:stretch>
            <a:fillRect/>
          </a:stretch>
        </p:blipFill>
        <p:spPr bwMode="auto">
          <a:xfrm>
            <a:off x="0" y="1196975"/>
            <a:ext cx="9144000" cy="71438"/>
          </a:xfrm>
          <a:prstGeom prst="rect">
            <a:avLst/>
          </a:prstGeom>
          <a:noFill/>
          <a:ln w="9525">
            <a:noFill/>
            <a:miter lim="800000"/>
            <a:headEnd/>
            <a:tailEnd/>
          </a:ln>
        </p:spPr>
      </p:pic>
      <p:sp>
        <p:nvSpPr>
          <p:cNvPr id="23557"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anchor="ctr"/>
          <a:lstStyle/>
          <a:p>
            <a:pPr algn="ctr"/>
            <a:fld id="{23BA9BE1-46E2-436A-BA81-37A0EF5B974A}" type="slidenum">
              <a:rPr lang="tr-TR" sz="1200" b="1">
                <a:solidFill>
                  <a:schemeClr val="accent2"/>
                </a:solidFill>
                <a:latin typeface="Georgia" pitchFamily="18" charset="0"/>
              </a:rPr>
              <a:pPr algn="ctr"/>
              <a:t>9</a:t>
            </a:fld>
            <a:endParaRPr lang="tr-TR" sz="1200" b="1">
              <a:solidFill>
                <a:schemeClr val="accent2"/>
              </a:solidFill>
              <a:latin typeface="Georgia" pitchFamily="18" charset="0"/>
            </a:endParaRPr>
          </a:p>
        </p:txBody>
      </p:sp>
      <p:pic>
        <p:nvPicPr>
          <p:cNvPr id="23558" name="Picture 12" descr="yildizlar"/>
          <p:cNvPicPr>
            <a:picLocks noChangeAspect="1" noChangeArrowheads="1"/>
          </p:cNvPicPr>
          <p:nvPr/>
        </p:nvPicPr>
        <p:blipFill>
          <a:blip r:embed="rId4" cstate="print">
            <a:lum contrast="10000"/>
          </a:blip>
          <a:srcRect/>
          <a:stretch>
            <a:fillRect/>
          </a:stretch>
        </p:blipFill>
        <p:spPr bwMode="auto">
          <a:xfrm>
            <a:off x="2373313" y="1268413"/>
            <a:ext cx="6770687" cy="4995862"/>
          </a:xfrm>
          <a:prstGeom prst="rect">
            <a:avLst/>
          </a:prstGeom>
          <a:noFill/>
          <a:ln w="9525">
            <a:noFill/>
            <a:miter lim="800000"/>
            <a:headEnd/>
            <a:tailEnd/>
          </a:ln>
        </p:spPr>
      </p:pic>
      <p:sp>
        <p:nvSpPr>
          <p:cNvPr id="23559"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p:spPr>
        <p:txBody>
          <a:bodyPr wrap="none" anchor="ctr"/>
          <a:lstStyle/>
          <a:p>
            <a:endParaRPr lang="en-GB"/>
          </a:p>
        </p:txBody>
      </p:sp>
      <p:sp>
        <p:nvSpPr>
          <p:cNvPr id="23560"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p:spPr>
        <p:txBody>
          <a:bodyPr wrap="none" anchor="ctr"/>
          <a:lstStyle/>
          <a:p>
            <a:endParaRPr lang="en-GB"/>
          </a:p>
        </p:txBody>
      </p:sp>
      <p:sp>
        <p:nvSpPr>
          <p:cNvPr id="9" name="8 Metin kutusu"/>
          <p:cNvSpPr txBox="1"/>
          <p:nvPr/>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mn-lt"/>
                <a:cs typeface="Tahoma" pitchFamily="34" charset="0"/>
              </a:rPr>
              <a:t>Sosyal, Bölgesel ve Yenilikçi Politikalar Başkanlığı</a:t>
            </a:r>
          </a:p>
        </p:txBody>
      </p:sp>
      <p:sp>
        <p:nvSpPr>
          <p:cNvPr id="12" name="11 Metin kutusu"/>
          <p:cNvSpPr txBox="1"/>
          <p:nvPr/>
        </p:nvSpPr>
        <p:spPr>
          <a:xfrm>
            <a:off x="1907704" y="260648"/>
            <a:ext cx="6099175" cy="892552"/>
          </a:xfrm>
          <a:prstGeom prst="rect">
            <a:avLst/>
          </a:prstGeom>
          <a:noFill/>
        </p:spPr>
        <p:txBody>
          <a:bodyPr>
            <a:spAutoFit/>
          </a:bodyPr>
          <a:lstStyle/>
          <a:p>
            <a:pPr algn="ctr">
              <a:defRPr/>
            </a:pPr>
            <a:r>
              <a:rPr lang="tr-TR" sz="2600" b="1" dirty="0" smtClean="0">
                <a:solidFill>
                  <a:srgbClr val="7E0000"/>
                </a:solidFill>
                <a:effectLst>
                  <a:outerShdw blurRad="38100" dist="38100" dir="2700000" algn="tl">
                    <a:srgbClr val="000000">
                      <a:alpha val="43137"/>
                    </a:srgbClr>
                  </a:outerShdw>
                </a:effectLst>
                <a:latin typeface="+mn-lt"/>
                <a:cs typeface="Tahoma" pitchFamily="34" charset="0"/>
              </a:rPr>
              <a:t>26. Eğitim ve Kültür </a:t>
            </a:r>
          </a:p>
          <a:p>
            <a:pPr algn="ctr">
              <a:defRPr/>
            </a:pPr>
            <a:r>
              <a:rPr lang="tr-TR" sz="2600" b="1" dirty="0" smtClean="0">
                <a:solidFill>
                  <a:srgbClr val="7E0000"/>
                </a:solidFill>
                <a:effectLst>
                  <a:outerShdw blurRad="38100" dist="38100" dir="2700000" algn="tl">
                    <a:srgbClr val="000000">
                      <a:alpha val="43137"/>
                    </a:srgbClr>
                  </a:outerShdw>
                </a:effectLst>
                <a:latin typeface="+mn-lt"/>
                <a:cs typeface="Tahoma" pitchFamily="34" charset="0"/>
              </a:rPr>
              <a:t>Mevcut Durum</a:t>
            </a:r>
            <a:endParaRPr lang="tr-TR" sz="2600" b="1" dirty="0">
              <a:solidFill>
                <a:srgbClr val="7E0000"/>
              </a:solidFill>
              <a:effectLst>
                <a:outerShdw blurRad="38100" dist="38100" dir="2700000" algn="tl">
                  <a:srgbClr val="000000">
                    <a:alpha val="43137"/>
                  </a:srgbClr>
                </a:outerShdw>
              </a:effectLst>
              <a:latin typeface="+mn-lt"/>
              <a:cs typeface="Tahoma" pitchFamily="34" charset="0"/>
            </a:endParaRPr>
          </a:p>
        </p:txBody>
      </p:sp>
      <p:sp>
        <p:nvSpPr>
          <p:cNvPr id="11" name="10 Dikdörtgen"/>
          <p:cNvSpPr/>
          <p:nvPr/>
        </p:nvSpPr>
        <p:spPr>
          <a:xfrm>
            <a:off x="1042988" y="1773238"/>
            <a:ext cx="7345362" cy="338137"/>
          </a:xfrm>
          <a:prstGeom prst="rect">
            <a:avLst/>
          </a:prstGeom>
        </p:spPr>
        <p:txBody>
          <a:bodyPr>
            <a:spAutoFit/>
          </a:bodyPr>
          <a:lstStyle/>
          <a:p>
            <a:pPr marL="381000" indent="-190500">
              <a:tabLst>
                <a:tab pos="87313" algn="l"/>
              </a:tabLst>
              <a:defRPr/>
            </a:pPr>
            <a:r>
              <a:rPr lang="tr-TR" sz="1600" dirty="0">
                <a:latin typeface="+mn-lt"/>
              </a:rPr>
              <a:t> </a:t>
            </a:r>
          </a:p>
        </p:txBody>
      </p:sp>
      <p:sp>
        <p:nvSpPr>
          <p:cNvPr id="23564" name="12 Dikdörtgen"/>
          <p:cNvSpPr>
            <a:spLocks noChangeArrowheads="1"/>
          </p:cNvSpPr>
          <p:nvPr/>
        </p:nvSpPr>
        <p:spPr bwMode="auto">
          <a:xfrm>
            <a:off x="684213" y="1628775"/>
            <a:ext cx="7920037" cy="3216265"/>
          </a:xfrm>
          <a:prstGeom prst="rect">
            <a:avLst/>
          </a:prstGeom>
          <a:noFill/>
          <a:ln w="9525">
            <a:noFill/>
            <a:miter lim="800000"/>
            <a:headEnd/>
            <a:tailEnd/>
          </a:ln>
        </p:spPr>
        <p:txBody>
          <a:bodyPr>
            <a:spAutoFit/>
          </a:bodyPr>
          <a:lstStyle/>
          <a:p>
            <a:pPr marL="285750" indent="-95250">
              <a:tabLst>
                <a:tab pos="571500" algn="l"/>
              </a:tabLst>
            </a:pPr>
            <a:endParaRPr lang="tr-TR" sz="1100" b="1" i="1" dirty="0" smtClean="0">
              <a:solidFill>
                <a:srgbClr val="002060"/>
              </a:solidFill>
              <a:latin typeface="Arial Black" pitchFamily="34" charset="0"/>
            </a:endParaRPr>
          </a:p>
          <a:p>
            <a:pPr marL="533400" indent="-342900" algn="just">
              <a:buFont typeface="Wingdings" panose="05000000000000000000" pitchFamily="2" charset="2"/>
              <a:buChar char="q"/>
              <a:tabLst>
                <a:tab pos="571500" algn="l"/>
              </a:tabLst>
            </a:pPr>
            <a:r>
              <a:rPr lang="tr-TR" sz="1600" dirty="0" smtClean="0">
                <a:solidFill>
                  <a:srgbClr val="002A7E"/>
                </a:solidFill>
                <a:latin typeface="+mj-lt"/>
              </a:rPr>
              <a:t>Tarama süreci Kasım 2005’de tamamlanan Faslın Komisyon tarafından hazırlanan ve Konsey tarafından onaylanan Tarama Sonu Raporu çerçevesinde Türkiye’nin uyum düzeyi yeterli bulunmuştur. </a:t>
            </a:r>
          </a:p>
          <a:p>
            <a:pPr marL="533400" indent="-342900" algn="just">
              <a:tabLst>
                <a:tab pos="571500" algn="l"/>
              </a:tabLst>
            </a:pPr>
            <a:endParaRPr lang="tr-TR" sz="1600" dirty="0" smtClean="0">
              <a:solidFill>
                <a:srgbClr val="002A7E"/>
              </a:solidFill>
              <a:latin typeface="+mj-lt"/>
            </a:endParaRPr>
          </a:p>
          <a:p>
            <a:pPr marL="533400" indent="-342900" algn="just">
              <a:buFont typeface="Wingdings" panose="05000000000000000000" pitchFamily="2" charset="2"/>
              <a:buChar char="q"/>
              <a:tabLst>
                <a:tab pos="571500" algn="l"/>
              </a:tabLst>
            </a:pPr>
            <a:r>
              <a:rPr lang="tr-TR" sz="1600" dirty="0" smtClean="0">
                <a:solidFill>
                  <a:srgbClr val="002A7E"/>
                </a:solidFill>
                <a:latin typeface="+mj-lt"/>
              </a:rPr>
              <a:t>Fasla ilişkin Müzakere Pozisyon Belgesi 25 Mayıs 2006 tarihinde sunulmuş olup, </a:t>
            </a:r>
            <a:r>
              <a:rPr lang="tr-TR" sz="1600" dirty="0">
                <a:solidFill>
                  <a:srgbClr val="002A7E"/>
                </a:solidFill>
                <a:latin typeface="+mj-lt"/>
              </a:rPr>
              <a:t>Güney Kıbrıs Rum Yönetiminin bu Fasıl üzerindeki blokajlarından dolayı ülkemizin Müzakere Pozisyon Belgesine karşılık gelecek Ortak Tutum Belgesi AB Genel İşler Konseyinde henüz görüşülmemiştir.</a:t>
            </a:r>
          </a:p>
          <a:p>
            <a:pPr marL="190500" algn="just">
              <a:tabLst>
                <a:tab pos="571500" algn="l"/>
              </a:tabLst>
            </a:pPr>
            <a:endParaRPr lang="tr-TR" sz="1600" dirty="0" smtClean="0">
              <a:solidFill>
                <a:srgbClr val="002A7E"/>
              </a:solidFill>
              <a:latin typeface="+mj-lt"/>
            </a:endParaRPr>
          </a:p>
          <a:p>
            <a:pPr marL="533400" indent="-342900" algn="just">
              <a:buFont typeface="Wingdings" panose="05000000000000000000" pitchFamily="2" charset="2"/>
              <a:buChar char="q"/>
              <a:tabLst>
                <a:tab pos="571500" algn="l"/>
              </a:tabLst>
            </a:pPr>
            <a:r>
              <a:rPr lang="tr-TR" sz="1600" dirty="0" smtClean="0">
                <a:solidFill>
                  <a:srgbClr val="002A7E"/>
                </a:solidFill>
                <a:latin typeface="+mj-lt"/>
              </a:rPr>
              <a:t>Bu fasıl için açılış kriteri bulunmamaktadır. </a:t>
            </a:r>
          </a:p>
          <a:p>
            <a:pPr marL="533400" indent="-342900" algn="just">
              <a:tabLst>
                <a:tab pos="571500" algn="l"/>
              </a:tabLst>
            </a:pPr>
            <a:endParaRPr lang="tr-TR" sz="1600" dirty="0" smtClean="0">
              <a:solidFill>
                <a:srgbClr val="002A7E"/>
              </a:solidFill>
              <a:latin typeface="+mj-lt"/>
            </a:endParaRPr>
          </a:p>
          <a:p>
            <a:pPr marL="533400" indent="-342900" algn="just">
              <a:buFont typeface="Wingdings" panose="05000000000000000000" pitchFamily="2" charset="2"/>
              <a:buChar char="q"/>
              <a:tabLst>
                <a:tab pos="571500" algn="l"/>
              </a:tabLst>
            </a:pPr>
            <a:r>
              <a:rPr lang="tr-TR" sz="1600" dirty="0" smtClean="0">
                <a:solidFill>
                  <a:srgbClr val="002A7E"/>
                </a:solidFill>
                <a:latin typeface="+mj-lt"/>
              </a:rPr>
              <a:t>Türkiye teknik olarak müzakerelere başlamaya hazırdır.</a:t>
            </a:r>
            <a:endParaRPr lang="tr-TR" sz="1600" dirty="0">
              <a:solidFill>
                <a:srgbClr val="002A7E"/>
              </a:solidFill>
              <a:latin typeface="+mj-lt"/>
            </a:endParaRPr>
          </a:p>
        </p:txBody>
      </p:sp>
      <p:pic>
        <p:nvPicPr>
          <p:cNvPr id="13" name="Picture 1"/>
          <p:cNvPicPr>
            <a:picLocks noChangeAspect="1" noChangeArrowheads="1"/>
          </p:cNvPicPr>
          <p:nvPr/>
        </p:nvPicPr>
        <p:blipFill>
          <a:blip r:embed="rId5" cstate="print"/>
          <a:srcRect/>
          <a:stretch>
            <a:fillRect/>
          </a:stretch>
        </p:blipFill>
        <p:spPr bwMode="auto">
          <a:xfrm>
            <a:off x="7164288" y="3861048"/>
            <a:ext cx="1571636" cy="2225605"/>
          </a:xfrm>
          <a:prstGeom prst="rect">
            <a:avLst/>
          </a:prstGeom>
          <a:noFill/>
          <a:ln w="9525">
            <a:noFill/>
            <a:miter lim="800000"/>
            <a:headEnd/>
            <a:tailEnd/>
          </a:ln>
          <a:effectLst/>
        </p:spPr>
      </p:pic>
      <p:pic>
        <p:nvPicPr>
          <p:cNvPr id="14" name="Picture 2"/>
          <p:cNvPicPr>
            <a:picLocks noChangeAspect="1" noChangeArrowheads="1"/>
          </p:cNvPicPr>
          <p:nvPr/>
        </p:nvPicPr>
        <p:blipFill>
          <a:blip r:embed="rId6" cstate="print"/>
          <a:srcRect/>
          <a:stretch>
            <a:fillRect/>
          </a:stretch>
        </p:blipFill>
        <p:spPr bwMode="auto">
          <a:xfrm>
            <a:off x="0" y="0"/>
            <a:ext cx="1299920" cy="1196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2565</TotalTime>
  <Words>3129</Words>
  <Application>Microsoft Office PowerPoint</Application>
  <PresentationFormat>Ekran Gösterisi (4:3)</PresentationFormat>
  <Paragraphs>481</Paragraphs>
  <Slides>32</Slides>
  <Notes>29</Notes>
  <HiddenSlides>1</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Presentation1</vt:lpstr>
      <vt:lpstr>Slayt 1</vt:lpstr>
      <vt:lpstr>Slayt 2</vt:lpstr>
      <vt:lpstr>Slayt 3</vt:lpstr>
      <vt:lpstr>Slayt 4</vt:lpstr>
      <vt:lpstr>Slayt 5</vt:lpstr>
      <vt:lpstr>AVRUPA 2020- 7 Öncü Girişim</vt:lpstr>
      <vt:lpstr>AB 2020 Hedefleri</vt:lpstr>
      <vt:lpstr>Slayt 8</vt:lpstr>
      <vt:lpstr>Slayt 9</vt:lpstr>
      <vt:lpstr>Slayt 10</vt:lpstr>
      <vt:lpstr>Slayt 11</vt:lpstr>
      <vt:lpstr>Slayt 12</vt:lpstr>
      <vt:lpstr>Slayt 13</vt:lpstr>
      <vt:lpstr>Slayt 14</vt:lpstr>
      <vt:lpstr>Slayt 15</vt:lpstr>
      <vt:lpstr>Mevzuat Uyum Çalışmalarımız ve  Ulusal Eylem Planı</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IPA’dan Desteklenen Bazı Projeler</vt:lpstr>
      <vt:lpstr>Slayt 31</vt:lpstr>
      <vt:lpstr>www.ab.gov.tr</vt:lpstr>
    </vt:vector>
  </TitlesOfParts>
  <Company>ABGS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Kayhan Özüm</dc:creator>
  <cp:lastModifiedBy>hp</cp:lastModifiedBy>
  <cp:revision>224</cp:revision>
  <cp:lastPrinted>2015-12-03T08:38:02Z</cp:lastPrinted>
  <dcterms:created xsi:type="dcterms:W3CDTF">2009-12-11T20:32:41Z</dcterms:created>
  <dcterms:modified xsi:type="dcterms:W3CDTF">2015-12-28T15:19:45Z</dcterms:modified>
</cp:coreProperties>
</file>