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media/audio3.wav" ContentType="audio/wav"/>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9"/>
  </p:notesMasterIdLst>
  <p:sldIdLst>
    <p:sldId id="256" r:id="rId2"/>
    <p:sldId id="292" r:id="rId3"/>
    <p:sldId id="293" r:id="rId4"/>
    <p:sldId id="294" r:id="rId5"/>
    <p:sldId id="295" r:id="rId6"/>
    <p:sldId id="368" r:id="rId7"/>
    <p:sldId id="305" r:id="rId8"/>
    <p:sldId id="306" r:id="rId9"/>
    <p:sldId id="307" r:id="rId10"/>
    <p:sldId id="328" r:id="rId11"/>
    <p:sldId id="312" r:id="rId12"/>
    <p:sldId id="313" r:id="rId13"/>
    <p:sldId id="314" r:id="rId14"/>
    <p:sldId id="315" r:id="rId15"/>
    <p:sldId id="316" r:id="rId16"/>
    <p:sldId id="317" r:id="rId17"/>
    <p:sldId id="318" r:id="rId18"/>
    <p:sldId id="319" r:id="rId19"/>
    <p:sldId id="329" r:id="rId20"/>
    <p:sldId id="320" r:id="rId21"/>
    <p:sldId id="321" r:id="rId22"/>
    <p:sldId id="322" r:id="rId23"/>
    <p:sldId id="323" r:id="rId24"/>
    <p:sldId id="324" r:id="rId25"/>
    <p:sldId id="325" r:id="rId26"/>
    <p:sldId id="330" r:id="rId27"/>
    <p:sldId id="331" r:id="rId28"/>
    <p:sldId id="332" r:id="rId29"/>
    <p:sldId id="333" r:id="rId30"/>
    <p:sldId id="334" r:id="rId31"/>
    <p:sldId id="335" r:id="rId32"/>
    <p:sldId id="336" r:id="rId33"/>
    <p:sldId id="337" r:id="rId34"/>
    <p:sldId id="326" r:id="rId35"/>
    <p:sldId id="327" r:id="rId36"/>
    <p:sldId id="338" r:id="rId37"/>
    <p:sldId id="339" r:id="rId38"/>
    <p:sldId id="342" r:id="rId39"/>
    <p:sldId id="343" r:id="rId40"/>
    <p:sldId id="345" r:id="rId41"/>
    <p:sldId id="348" r:id="rId42"/>
    <p:sldId id="349" r:id="rId43"/>
    <p:sldId id="351" r:id="rId44"/>
    <p:sldId id="354" r:id="rId45"/>
    <p:sldId id="355" r:id="rId46"/>
    <p:sldId id="356" r:id="rId47"/>
    <p:sldId id="357" r:id="rId48"/>
    <p:sldId id="359" r:id="rId49"/>
    <p:sldId id="361" r:id="rId50"/>
    <p:sldId id="362" r:id="rId51"/>
    <p:sldId id="366"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296" r:id="rId6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64" autoAdjust="0"/>
  </p:normalViewPr>
  <p:slideViewPr>
    <p:cSldViewPr snapToGrid="0">
      <p:cViewPr varScale="1">
        <p:scale>
          <a:sx n="75" d="100"/>
          <a:sy n="75" d="100"/>
        </p:scale>
        <p:origin x="77" y="91"/>
      </p:cViewPr>
      <p:guideLst>
        <p:guide orient="horz" pos="2160"/>
        <p:guide pos="3840"/>
      </p:guideLst>
    </p:cSldViewPr>
  </p:slideViewPr>
  <p:outlineViewPr>
    <p:cViewPr>
      <p:scale>
        <a:sx n="33" d="100"/>
        <a:sy n="33" d="100"/>
      </p:scale>
      <p:origin x="0" y="-68400"/>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E397B-0F9A-4009-AC56-1A294B964DF3}" type="datetimeFigureOut">
              <a:rPr lang="tr-TR" smtClean="0"/>
              <a:t>12.11.2015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FC9AB-7288-40CD-A005-6D4E0FC871C9}" type="slidenum">
              <a:rPr lang="tr-TR" smtClean="0"/>
              <a:t>‹#›</a:t>
            </a:fld>
            <a:endParaRPr lang="tr-TR"/>
          </a:p>
        </p:txBody>
      </p:sp>
    </p:spTree>
    <p:extLst>
      <p:ext uri="{BB962C8B-B14F-4D97-AF65-F5344CB8AC3E}">
        <p14:creationId xmlns:p14="http://schemas.microsoft.com/office/powerpoint/2010/main" val="4123637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F48F6C7-61D0-4B15-ABEC-C4DDA04C1243}" type="datetime1">
              <a:rPr lang="tr-TR" smtClean="0"/>
              <a:t>12.11.2015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1210B-5A43-46AB-AB79-96F23C247FA9}" type="slidenum">
              <a:rPr lang="tr-TR" smtClean="0"/>
              <a:t>‹#›</a:t>
            </a:fld>
            <a:endParaRPr lang="tr-TR"/>
          </a:p>
        </p:txBody>
      </p:sp>
    </p:spTree>
    <p:extLst>
      <p:ext uri="{BB962C8B-B14F-4D97-AF65-F5344CB8AC3E}">
        <p14:creationId xmlns:p14="http://schemas.microsoft.com/office/powerpoint/2010/main" val="185126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8FDFF6-E0C7-4FBD-90CC-DA130C70D10E}" type="datetime1">
              <a:rPr lang="tr-TR" smtClean="0"/>
              <a:t>12.11.2015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1210B-5A43-46AB-AB79-96F23C247FA9}" type="slidenum">
              <a:rPr lang="tr-TR" smtClean="0"/>
              <a:pPr/>
              <a:t>‹#›</a:t>
            </a:fld>
            <a:r>
              <a:rPr lang="tr-TR" dirty="0" smtClean="0"/>
              <a:t>1</a:t>
            </a:r>
            <a:endParaRPr lang="tr-TR" dirty="0"/>
          </a:p>
        </p:txBody>
      </p:sp>
    </p:spTree>
    <p:extLst>
      <p:ext uri="{BB962C8B-B14F-4D97-AF65-F5344CB8AC3E}">
        <p14:creationId xmlns:p14="http://schemas.microsoft.com/office/powerpoint/2010/main" val="266408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7902A8-0E47-417E-BE8D-C2EEF5D1208E}" type="datetime1">
              <a:rPr lang="tr-TR" smtClean="0"/>
              <a:t>12.11.2015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1210B-5A43-46AB-AB79-96F23C247FA9}" type="slidenum">
              <a:rPr lang="tr-TR" smtClean="0"/>
              <a:t>‹#›</a:t>
            </a:fld>
            <a:endParaRPr lang="tr-TR"/>
          </a:p>
        </p:txBody>
      </p:sp>
    </p:spTree>
    <p:extLst>
      <p:ext uri="{BB962C8B-B14F-4D97-AF65-F5344CB8AC3E}">
        <p14:creationId xmlns:p14="http://schemas.microsoft.com/office/powerpoint/2010/main" val="2332476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B1920834-B030-4934-8D4A-3A0CA57CB412}" type="slidenum">
              <a:rPr lang="tr-TR"/>
              <a:pPr>
                <a:defRPr/>
              </a:pPr>
              <a:t>‹#›</a:t>
            </a:fld>
            <a:endParaRPr lang="tr-TR"/>
          </a:p>
        </p:txBody>
      </p:sp>
      <p:sp>
        <p:nvSpPr>
          <p:cNvPr id="3" name="Rectangle 19"/>
          <p:cNvSpPr>
            <a:spLocks noGrp="1" noChangeArrowheads="1"/>
          </p:cNvSpPr>
          <p:nvPr>
            <p:ph type="dt" sz="half" idx="11"/>
          </p:nvPr>
        </p:nvSpPr>
        <p:spPr>
          <a:xfrm>
            <a:off x="101600" y="6477000"/>
            <a:ext cx="10769600" cy="152400"/>
          </a:xfrm>
          <a:prstGeom prst="rect">
            <a:avLst/>
          </a:prstGeom>
          <a:ln/>
        </p:spPr>
        <p:txBody>
          <a:bodyPr/>
          <a:lstStyle>
            <a:lvl1pPr>
              <a:defRPr/>
            </a:lvl1pPr>
          </a:lstStyle>
          <a:p>
            <a:pPr>
              <a:defRPr/>
            </a:pPr>
            <a:fld id="{5AA4D3D8-2AA6-41E2-8F32-10D0176C5E8F}" type="datetime1">
              <a:rPr lang="tr-TR"/>
              <a:pPr>
                <a:defRPr/>
              </a:pPr>
              <a:t>12.11.2015</a:t>
            </a:fld>
            <a:r>
              <a:rPr lang="tr-TR"/>
              <a:t>                Asst.Prof.Dr.Cem BABADOĞAN</a:t>
            </a:r>
          </a:p>
        </p:txBody>
      </p:sp>
    </p:spTree>
    <p:extLst>
      <p:ext uri="{BB962C8B-B14F-4D97-AF65-F5344CB8AC3E}">
        <p14:creationId xmlns:p14="http://schemas.microsoft.com/office/powerpoint/2010/main" val="4119599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0EBB6-6611-49D3-812C-7D7FC24E1B06}" type="datetime1">
              <a:rPr lang="tr-TR" smtClean="0"/>
              <a:t>12.11.2015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1210B-5A43-46AB-AB79-96F23C247FA9}" type="slidenum">
              <a:rPr lang="tr-TR" smtClean="0"/>
              <a:t>‹#›</a:t>
            </a:fld>
            <a:endParaRPr lang="tr-TR"/>
          </a:p>
        </p:txBody>
      </p:sp>
    </p:spTree>
    <p:extLst>
      <p:ext uri="{BB962C8B-B14F-4D97-AF65-F5344CB8AC3E}">
        <p14:creationId xmlns:p14="http://schemas.microsoft.com/office/powerpoint/2010/main" val="152853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60"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7.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8.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9.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20.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21.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91671" y="1122363"/>
            <a:ext cx="11600329" cy="2387600"/>
          </a:xfrm>
        </p:spPr>
        <p:txBody>
          <a:bodyPr>
            <a:normAutofit/>
          </a:bodyPr>
          <a:lstStyle/>
          <a:p>
            <a:r>
              <a:rPr lang="tr-TR" b="0" dirty="0" smtClean="0">
                <a:solidFill>
                  <a:srgbClr val="FF0000"/>
                </a:solidFill>
                <a:latin typeface="Comic Sans MS" panose="030F0702030302020204" pitchFamily="66" charset="0"/>
              </a:rPr>
              <a:t>Öğretim </a:t>
            </a:r>
            <a:br>
              <a:rPr lang="tr-TR" b="0" dirty="0" smtClean="0">
                <a:solidFill>
                  <a:srgbClr val="FF0000"/>
                </a:solidFill>
                <a:latin typeface="Comic Sans MS" panose="030F0702030302020204" pitchFamily="66" charset="0"/>
              </a:rPr>
            </a:br>
            <a:r>
              <a:rPr lang="tr-TR" b="0" dirty="0" smtClean="0">
                <a:solidFill>
                  <a:srgbClr val="FF0000"/>
                </a:solidFill>
                <a:latin typeface="Comic Sans MS" panose="030F0702030302020204" pitchFamily="66" charset="0"/>
              </a:rPr>
              <a:t>Yöntem Teknik ve Yaklaşımları</a:t>
            </a:r>
            <a:endParaRPr lang="tr-TR" b="0" dirty="0">
              <a:solidFill>
                <a:srgbClr val="FF0000"/>
              </a:solidFill>
              <a:latin typeface="Comic Sans MS" panose="030F0702030302020204" pitchFamily="66" charset="0"/>
            </a:endParaRPr>
          </a:p>
        </p:txBody>
      </p:sp>
      <p:sp>
        <p:nvSpPr>
          <p:cNvPr id="3" name="Alt Başlık 2"/>
          <p:cNvSpPr>
            <a:spLocks noGrp="1"/>
          </p:cNvSpPr>
          <p:nvPr>
            <p:ph type="subTitle" idx="1"/>
          </p:nvPr>
        </p:nvSpPr>
        <p:spPr>
          <a:xfrm>
            <a:off x="1524000" y="3509963"/>
            <a:ext cx="9144000" cy="1655762"/>
          </a:xfrm>
        </p:spPr>
        <p:txBody>
          <a:bodyPr>
            <a:normAutofit/>
          </a:bodyPr>
          <a:lstStyle/>
          <a:p>
            <a:r>
              <a:rPr lang="tr-TR" sz="4000" b="0" dirty="0" smtClean="0">
                <a:latin typeface="Comic Sans MS" panose="030F0702030302020204" pitchFamily="66" charset="0"/>
              </a:rPr>
              <a:t>Cem </a:t>
            </a:r>
            <a:r>
              <a:rPr lang="tr-TR" sz="4000" b="0" dirty="0">
                <a:latin typeface="Comic Sans MS" panose="030F0702030302020204" pitchFamily="66" charset="0"/>
              </a:rPr>
              <a:t>B</a:t>
            </a:r>
            <a:r>
              <a:rPr lang="tr-TR" sz="4000" b="0" dirty="0" smtClean="0">
                <a:latin typeface="Comic Sans MS" panose="030F0702030302020204" pitchFamily="66" charset="0"/>
              </a:rPr>
              <a:t>abadoğan</a:t>
            </a:r>
            <a:endParaRPr lang="tr-TR" sz="4000" b="0" dirty="0">
              <a:latin typeface="Comic Sans MS" panose="030F0702030302020204" pitchFamily="66"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624" y="410013"/>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1104" y="1113480"/>
            <a:ext cx="2304256" cy="507831"/>
          </a:xfrm>
          <a:prstGeom prst="rect">
            <a:avLst/>
          </a:prstGeom>
          <a:noFill/>
        </p:spPr>
        <p:txBody>
          <a:bodyPr wrap="square" rtlCol="0">
            <a:spAutoFit/>
          </a:bodyPr>
          <a:lstStyle/>
          <a:p>
            <a:pPr algn="ctr"/>
            <a:r>
              <a:rPr lang="tr-TR" sz="900" dirty="0"/>
              <a:t>Bu Proje Avrupa Birliği ve Türkiye Cumhuriyeti tarafından ortaklaşa finanse edilmektedir</a:t>
            </a:r>
            <a:endParaRPr lang="en-GB" sz="9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4686" y="34314"/>
            <a:ext cx="1346628" cy="1586997"/>
          </a:xfrm>
          <a:prstGeom prst="rect">
            <a:avLst/>
          </a:prstGeom>
        </p:spPr>
      </p:pic>
      <p:pic>
        <p:nvPicPr>
          <p:cNvPr id="9" name="Picture 3" descr="C:\Users\User\Desktop\belgeler\14. students learning\kick-off\MEBlogo_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9146" y="5811520"/>
            <a:ext cx="864096" cy="8554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89056" y="5785401"/>
            <a:ext cx="1351910" cy="96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descr="LOGO Eptisa_Muhendislik NEW.jpg"/>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73182" y="6090911"/>
            <a:ext cx="1507986"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052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ubtitle 2"/>
          <p:cNvSpPr>
            <a:spLocks noGrp="1"/>
          </p:cNvSpPr>
          <p:nvPr>
            <p:ph type="body" sz="half" idx="1"/>
          </p:nvPr>
        </p:nvSpPr>
        <p:spPr>
          <a:xfrm>
            <a:off x="599440" y="1474234"/>
            <a:ext cx="5496560" cy="4389437"/>
          </a:xfrm>
        </p:spPr>
        <p:txBody>
          <a:bodyPr>
            <a:normAutofit/>
          </a:bodyPr>
          <a:lstStyle/>
          <a:p>
            <a:pPr marL="273050" indent="-273050" algn="l">
              <a:buFont typeface="Wingdings 2" pitchFamily="18" charset="2"/>
              <a:buChar char=""/>
            </a:pPr>
            <a:r>
              <a:rPr lang="tr-TR" b="0" dirty="0">
                <a:latin typeface="Comic Sans MS" pitchFamily="66" charset="0"/>
              </a:rPr>
              <a:t>İnsanların farklı yönleri </a:t>
            </a:r>
            <a:r>
              <a:rPr lang="tr-TR" b="0" dirty="0" err="1">
                <a:latin typeface="Comic Sans MS" pitchFamily="66" charset="0"/>
              </a:rPr>
              <a:t>görmesi,çok</a:t>
            </a:r>
            <a:r>
              <a:rPr lang="tr-TR" b="0" dirty="0">
                <a:latin typeface="Comic Sans MS" pitchFamily="66" charset="0"/>
              </a:rPr>
              <a:t> yönlü düşünmesi, analiz etmesi ve bunların sonucunda kararlar vermesi altı şapkalı düşünmeyle kazandırılabilir.</a:t>
            </a:r>
          </a:p>
          <a:p>
            <a:pPr marL="273050" indent="-273050" algn="l">
              <a:buFont typeface="Wingdings 2" pitchFamily="18" charset="2"/>
              <a:buChar char=""/>
            </a:pPr>
            <a:r>
              <a:rPr lang="tr-TR" b="0" dirty="0">
                <a:latin typeface="Comic Sans MS" pitchFamily="66" charset="0"/>
              </a:rPr>
              <a:t>Tek yönlü düşünme ve ben bilirim şeklindeki davranışlar düşünmeyi etkileyen ana engeldir ve uygulamadaki çoğu düşünme </a:t>
            </a:r>
            <a:r>
              <a:rPr lang="tr-TR" b="0" dirty="0" err="1">
                <a:latin typeface="Comic Sans MS" pitchFamily="66" charset="0"/>
              </a:rPr>
              <a:t>hatalarınında</a:t>
            </a:r>
            <a:r>
              <a:rPr lang="tr-TR" b="0" dirty="0">
                <a:latin typeface="Comic Sans MS" pitchFamily="66" charset="0"/>
              </a:rPr>
              <a:t> sorumlusudur.</a:t>
            </a:r>
          </a:p>
          <a:p>
            <a:pPr marL="273050" indent="-273050" algn="l">
              <a:buFont typeface="Wingdings 2" pitchFamily="18" charset="2"/>
              <a:buChar char=""/>
            </a:pPr>
            <a:endParaRPr lang="tr-TR" b="0" dirty="0">
              <a:latin typeface="Comic Sans MS" pitchFamily="66" charset="0"/>
            </a:endParaRPr>
          </a:p>
        </p:txBody>
      </p:sp>
      <p:pic>
        <p:nvPicPr>
          <p:cNvPr id="5122" name="Picture 10" descr="9751406102"/>
          <p:cNvPicPr>
            <a:picLocks noChangeAspect="1" noChangeArrowheads="1"/>
          </p:cNvPicPr>
          <p:nvPr/>
        </p:nvPicPr>
        <p:blipFill>
          <a:blip r:embed="rId2"/>
          <a:srcRect/>
          <a:stretch>
            <a:fillRect/>
          </a:stretch>
        </p:blipFill>
        <p:spPr bwMode="auto">
          <a:xfrm>
            <a:off x="7823201" y="1325564"/>
            <a:ext cx="3530600" cy="5208667"/>
          </a:xfrm>
          <a:prstGeom prst="rect">
            <a:avLst/>
          </a:prstGeom>
          <a:noFill/>
          <a:ln w="9525">
            <a:noFill/>
            <a:miter lim="800000"/>
            <a:headEnd/>
            <a:tailEnd/>
          </a:ln>
        </p:spPr>
      </p:pic>
    </p:spTree>
    <p:extLst>
      <p:ext uri="{BB962C8B-B14F-4D97-AF65-F5344CB8AC3E}">
        <p14:creationId xmlns:p14="http://schemas.microsoft.com/office/powerpoint/2010/main" val="800810194"/>
      </p:ext>
    </p:extLst>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BAABC0B-0CBA-4531-A688-F73A8B5A10CF}" type="slidenum">
              <a:rPr lang="tr-TR" altLang="tr-TR" sz="1100">
                <a:solidFill>
                  <a:schemeClr val="bg1"/>
                </a:solidFill>
                <a:latin typeface="Comic Sans MS" panose="030F0702030302020204" pitchFamily="66" charset="0"/>
              </a:rPr>
              <a:pPr eaLnBrk="1" hangingPunct="1"/>
              <a:t>11</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6832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tx1"/>
                </a:solidFill>
                <a:latin typeface="Comic Sans MS" panose="030F0702030302020204" pitchFamily="66" charset="0"/>
              </a:rPr>
              <a:t>Altı şapkalı düşünme </a:t>
            </a:r>
            <a:endParaRPr lang="tr-TR" altLang="tr-TR" b="0" cap="none" smtClean="0">
              <a:ln>
                <a:noFill/>
              </a:ln>
              <a:solidFill>
                <a:srgbClr val="000000"/>
              </a:solidFill>
              <a:latin typeface="Comic Sans MS" panose="030F0702030302020204" pitchFamily="66" charset="0"/>
            </a:endParaRPr>
          </a:p>
        </p:txBody>
      </p:sp>
      <p:sp>
        <p:nvSpPr>
          <p:cNvPr id="568323" name="Rectangle 3"/>
          <p:cNvSpPr>
            <a:spLocks noGrp="1"/>
          </p:cNvSpPr>
          <p:nvPr>
            <p:ph type="body" idx="4294967295"/>
          </p:nvPr>
        </p:nvSpPr>
        <p:spPr/>
        <p:txBody>
          <a:bodyPr/>
          <a:lstStyle/>
          <a:p>
            <a:r>
              <a:rPr lang="tr-TR" altLang="tr-TR" b="0" smtClean="0">
                <a:latin typeface="Comic Sans MS" panose="030F0702030302020204" pitchFamily="66" charset="0"/>
              </a:rPr>
              <a:t>Belli bir konuyu görüşmek, bir problemi çözmek ya da bir konuda karara varmak gereken toplantılarda, toplantıya katılanların genellikle daldan dala atladıkları, herkesin konuya farklı bir açıdan yaklaştığı gözlenir.</a:t>
            </a:r>
          </a:p>
        </p:txBody>
      </p:sp>
    </p:spTree>
    <p:extLst>
      <p:ext uri="{BB962C8B-B14F-4D97-AF65-F5344CB8AC3E}">
        <p14:creationId xmlns:p14="http://schemas.microsoft.com/office/powerpoint/2010/main" val="7150062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8322"/>
                                        </p:tgtEl>
                                        <p:attrNameLst>
                                          <p:attrName>style.visibility</p:attrName>
                                        </p:attrNameLst>
                                      </p:cBhvr>
                                      <p:to>
                                        <p:strVal val="visible"/>
                                      </p:to>
                                    </p:set>
                                    <p:anim calcmode="lin" valueType="num">
                                      <p:cBhvr additive="base">
                                        <p:cTn id="7" dur="500" fill="hold"/>
                                        <p:tgtEl>
                                          <p:spTgt spid="568322"/>
                                        </p:tgtEl>
                                        <p:attrNameLst>
                                          <p:attrName>ppt_x</p:attrName>
                                        </p:attrNameLst>
                                      </p:cBhvr>
                                      <p:tavLst>
                                        <p:tav tm="0">
                                          <p:val>
                                            <p:strVal val="0-#ppt_w/2"/>
                                          </p:val>
                                        </p:tav>
                                        <p:tav tm="100000">
                                          <p:val>
                                            <p:strVal val="#ppt_x"/>
                                          </p:val>
                                        </p:tav>
                                      </p:tavLst>
                                    </p:anim>
                                    <p:anim calcmode="lin" valueType="num">
                                      <p:cBhvr additive="base">
                                        <p:cTn id="8" dur="500" fill="hold"/>
                                        <p:tgtEl>
                                          <p:spTgt spid="5683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8323">
                                            <p:txEl>
                                              <p:pRg st="0" end="0"/>
                                            </p:txEl>
                                          </p:spTgt>
                                        </p:tgtEl>
                                        <p:attrNameLst>
                                          <p:attrName>style.visibility</p:attrName>
                                        </p:attrNameLst>
                                      </p:cBhvr>
                                      <p:to>
                                        <p:strVal val="visible"/>
                                      </p:to>
                                    </p:set>
                                    <p:anim calcmode="lin" valueType="num">
                                      <p:cBhvr additive="base">
                                        <p:cTn id="13" dur="500" fill="hold"/>
                                        <p:tgtEl>
                                          <p:spTgt spid="5683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83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2" grpId="0" autoUpdateAnimBg="0"/>
      <p:bldP spid="56832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CE66698D-57BA-4938-8CA8-F480E1FAB14B}" type="slidenum">
              <a:rPr lang="tr-TR" altLang="tr-TR" sz="1100">
                <a:solidFill>
                  <a:schemeClr val="bg1"/>
                </a:solidFill>
                <a:latin typeface="Comic Sans MS" panose="030F0702030302020204" pitchFamily="66" charset="0"/>
              </a:rPr>
              <a:pPr eaLnBrk="1" hangingPunct="1"/>
              <a:t>12</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6934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tx1"/>
                </a:solidFill>
                <a:latin typeface="Comic Sans MS" panose="030F0702030302020204" pitchFamily="66" charset="0"/>
              </a:rPr>
              <a:t>Beyaz şapka</a:t>
            </a:r>
          </a:p>
        </p:txBody>
      </p:sp>
      <p:sp>
        <p:nvSpPr>
          <p:cNvPr id="569347" name="Rectangle 3"/>
          <p:cNvSpPr>
            <a:spLocks noGrp="1"/>
          </p:cNvSpPr>
          <p:nvPr>
            <p:ph type="body" idx="4294967295"/>
          </p:nvPr>
        </p:nvSpPr>
        <p:spPr>
          <a:xfrm>
            <a:off x="1774825" y="1773238"/>
            <a:ext cx="7772400" cy="4114800"/>
          </a:xfrm>
        </p:spPr>
        <p:txBody>
          <a:bodyPr/>
          <a:lstStyle/>
          <a:p>
            <a:r>
              <a:rPr lang="tr-TR" altLang="tr-TR" b="0" u="sng" smtClean="0">
                <a:latin typeface="Comic Sans MS" panose="030F0702030302020204" pitchFamily="66" charset="0"/>
              </a:rPr>
              <a:t>Net bilgiler (tarafsız şapka)</a:t>
            </a:r>
          </a:p>
          <a:p>
            <a:pPr lvl="1"/>
            <a:r>
              <a:rPr lang="tr-TR" altLang="tr-TR" b="0" smtClean="0">
                <a:latin typeface="Comic Sans MS" panose="030F0702030302020204" pitchFamily="66" charset="0"/>
              </a:rPr>
              <a:t>Görüşülen konu ile ilgili net bilgiler, sayılar, araştırmalar, kanıtlanmış veriler ortaya konur.</a:t>
            </a:r>
          </a:p>
          <a:p>
            <a:pPr lvl="1"/>
            <a:r>
              <a:rPr lang="tr-TR" altLang="tr-TR" b="0" smtClean="0">
                <a:latin typeface="Comic Sans MS" panose="030F0702030302020204" pitchFamily="66" charset="0"/>
              </a:rPr>
              <a:t>Hangi bilgilere sahibiz?</a:t>
            </a:r>
          </a:p>
          <a:p>
            <a:pPr lvl="1"/>
            <a:r>
              <a:rPr lang="tr-TR" altLang="tr-TR" b="0" smtClean="0">
                <a:latin typeface="Comic Sans MS" panose="030F0702030302020204" pitchFamily="66" charset="0"/>
              </a:rPr>
              <a:t>Hangi bilgiler eksik?</a:t>
            </a:r>
          </a:p>
          <a:p>
            <a:pPr lvl="1"/>
            <a:r>
              <a:rPr lang="tr-TR" altLang="tr-TR" b="0" smtClean="0">
                <a:latin typeface="Comic Sans MS" panose="030F0702030302020204" pitchFamily="66" charset="0"/>
              </a:rPr>
              <a:t>İhtiyacımız olan bilgiyi nasıl elde edebiliriz?</a:t>
            </a:r>
          </a:p>
          <a:p>
            <a:r>
              <a:rPr lang="tr-TR" altLang="tr-TR" sz="2000" b="0">
                <a:solidFill>
                  <a:srgbClr val="FF9900"/>
                </a:solidFill>
                <a:latin typeface="Comic Sans MS" panose="030F0702030302020204" pitchFamily="66" charset="0"/>
              </a:rPr>
              <a:t>Beyaz kağıdı düşünün, kağıt tarafsızdır ve bilgi taşır</a:t>
            </a:r>
            <a:endParaRPr lang="tr-TR" altLang="tr-TR" sz="2200" b="0">
              <a:solidFill>
                <a:srgbClr val="FF9900"/>
              </a:solidFill>
              <a:latin typeface="Comic Sans MS" panose="030F0702030302020204" pitchFamily="66" charset="0"/>
            </a:endParaRPr>
          </a:p>
        </p:txBody>
      </p:sp>
      <p:pic>
        <p:nvPicPr>
          <p:cNvPr id="569348" name="Picture 4"/>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8112126" y="1"/>
            <a:ext cx="1508125" cy="1903413"/>
          </a:xfrm>
          <a:prstGeom prst="rect">
            <a:avLst/>
          </a:prstGeom>
          <a:solidFill>
            <a:srgbClr val="00CCFF">
              <a:alpha val="50195"/>
            </a:srgbClr>
          </a:solidFill>
          <a:ln w="9525">
            <a:solidFill>
              <a:srgbClr val="33CCCC"/>
            </a:solidFill>
            <a:miter lim="800000"/>
            <a:headEnd/>
            <a:tailEnd/>
          </a:ln>
        </p:spPr>
      </p:pic>
    </p:spTree>
    <p:extLst>
      <p:ext uri="{BB962C8B-B14F-4D97-AF65-F5344CB8AC3E}">
        <p14:creationId xmlns:p14="http://schemas.microsoft.com/office/powerpoint/2010/main" val="34646584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69348"/>
                                        </p:tgtEl>
                                        <p:attrNameLst>
                                          <p:attrName>style.visibility</p:attrName>
                                        </p:attrNameLst>
                                      </p:cBhvr>
                                      <p:to>
                                        <p:strVal val="visible"/>
                                      </p:to>
                                    </p:set>
                                    <p:anim calcmode="lin" valueType="num">
                                      <p:cBhvr additive="base">
                                        <p:cTn id="7" dur="500" fill="hold"/>
                                        <p:tgtEl>
                                          <p:spTgt spid="569348"/>
                                        </p:tgtEl>
                                        <p:attrNameLst>
                                          <p:attrName>ppt_x</p:attrName>
                                        </p:attrNameLst>
                                      </p:cBhvr>
                                      <p:tavLst>
                                        <p:tav tm="0">
                                          <p:val>
                                            <p:strVal val="0-#ppt_w/2"/>
                                          </p:val>
                                        </p:tav>
                                        <p:tav tm="100000">
                                          <p:val>
                                            <p:strVal val="#ppt_x"/>
                                          </p:val>
                                        </p:tav>
                                      </p:tavLst>
                                    </p:anim>
                                    <p:anim calcmode="lin" valueType="num">
                                      <p:cBhvr additive="base">
                                        <p:cTn id="8" dur="500" fill="hold"/>
                                        <p:tgtEl>
                                          <p:spTgt spid="5693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9346"/>
                                        </p:tgtEl>
                                        <p:attrNameLst>
                                          <p:attrName>style.visibility</p:attrName>
                                        </p:attrNameLst>
                                      </p:cBhvr>
                                      <p:to>
                                        <p:strVal val="visible"/>
                                      </p:to>
                                    </p:set>
                                    <p:anim calcmode="lin" valueType="num">
                                      <p:cBhvr additive="base">
                                        <p:cTn id="13" dur="500" fill="hold"/>
                                        <p:tgtEl>
                                          <p:spTgt spid="569346"/>
                                        </p:tgtEl>
                                        <p:attrNameLst>
                                          <p:attrName>ppt_x</p:attrName>
                                        </p:attrNameLst>
                                      </p:cBhvr>
                                      <p:tavLst>
                                        <p:tav tm="0">
                                          <p:val>
                                            <p:strVal val="0-#ppt_w/2"/>
                                          </p:val>
                                        </p:tav>
                                        <p:tav tm="100000">
                                          <p:val>
                                            <p:strVal val="#ppt_x"/>
                                          </p:val>
                                        </p:tav>
                                      </p:tavLst>
                                    </p:anim>
                                    <p:anim calcmode="lin" valueType="num">
                                      <p:cBhvr additive="base">
                                        <p:cTn id="14" dur="500" fill="hold"/>
                                        <p:tgtEl>
                                          <p:spTgt spid="5693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9347">
                                            <p:txEl>
                                              <p:pRg st="0" end="0"/>
                                            </p:txEl>
                                          </p:spTgt>
                                        </p:tgtEl>
                                        <p:attrNameLst>
                                          <p:attrName>style.visibility</p:attrName>
                                        </p:attrNameLst>
                                      </p:cBhvr>
                                      <p:to>
                                        <p:strVal val="visible"/>
                                      </p:to>
                                    </p:set>
                                    <p:anim calcmode="lin" valueType="num">
                                      <p:cBhvr additive="base">
                                        <p:cTn id="19" dur="500" fill="hold"/>
                                        <p:tgtEl>
                                          <p:spTgt spid="56934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9347">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69347">
                                            <p:txEl>
                                              <p:pRg st="1" end="1"/>
                                            </p:txEl>
                                          </p:spTgt>
                                        </p:tgtEl>
                                        <p:attrNameLst>
                                          <p:attrName>style.visibility</p:attrName>
                                        </p:attrNameLst>
                                      </p:cBhvr>
                                      <p:to>
                                        <p:strVal val="visible"/>
                                      </p:to>
                                    </p:set>
                                    <p:anim calcmode="lin" valueType="num">
                                      <p:cBhvr additive="base">
                                        <p:cTn id="23" dur="500" fill="hold"/>
                                        <p:tgtEl>
                                          <p:spTgt spid="569347">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69347">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69347">
                                            <p:txEl>
                                              <p:pRg st="2" end="2"/>
                                            </p:txEl>
                                          </p:spTgt>
                                        </p:tgtEl>
                                        <p:attrNameLst>
                                          <p:attrName>style.visibility</p:attrName>
                                        </p:attrNameLst>
                                      </p:cBhvr>
                                      <p:to>
                                        <p:strVal val="visible"/>
                                      </p:to>
                                    </p:set>
                                    <p:anim calcmode="lin" valueType="num">
                                      <p:cBhvr additive="base">
                                        <p:cTn id="27" dur="500" fill="hold"/>
                                        <p:tgtEl>
                                          <p:spTgt spid="569347">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69347">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69347">
                                            <p:txEl>
                                              <p:pRg st="3" end="3"/>
                                            </p:txEl>
                                          </p:spTgt>
                                        </p:tgtEl>
                                        <p:attrNameLst>
                                          <p:attrName>style.visibility</p:attrName>
                                        </p:attrNameLst>
                                      </p:cBhvr>
                                      <p:to>
                                        <p:strVal val="visible"/>
                                      </p:to>
                                    </p:set>
                                    <p:anim calcmode="lin" valueType="num">
                                      <p:cBhvr additive="base">
                                        <p:cTn id="31" dur="500" fill="hold"/>
                                        <p:tgtEl>
                                          <p:spTgt spid="5693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9347">
                                            <p:txEl>
                                              <p:pRg st="3" end="3"/>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69347">
                                            <p:txEl>
                                              <p:pRg st="4" end="4"/>
                                            </p:txEl>
                                          </p:spTgt>
                                        </p:tgtEl>
                                        <p:attrNameLst>
                                          <p:attrName>style.visibility</p:attrName>
                                        </p:attrNameLst>
                                      </p:cBhvr>
                                      <p:to>
                                        <p:strVal val="visible"/>
                                      </p:to>
                                    </p:set>
                                    <p:anim calcmode="lin" valueType="num">
                                      <p:cBhvr additive="base">
                                        <p:cTn id="35" dur="500" fill="hold"/>
                                        <p:tgtEl>
                                          <p:spTgt spid="569347">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693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6" grpId="0" autoUpdateAnimBg="0"/>
      <p:bldP spid="56934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5CCA43B1-8D74-433B-9FDF-FC7D7E4FAE3A}" type="slidenum">
              <a:rPr lang="tr-TR" altLang="tr-TR" sz="1100">
                <a:solidFill>
                  <a:schemeClr val="bg1"/>
                </a:solidFill>
                <a:latin typeface="Comic Sans MS" panose="030F0702030302020204" pitchFamily="66" charset="0"/>
              </a:rPr>
              <a:pPr eaLnBrk="1" hangingPunct="1"/>
              <a:t>13</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037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tx1"/>
                </a:solidFill>
                <a:latin typeface="Comic Sans MS" panose="030F0702030302020204" pitchFamily="66" charset="0"/>
              </a:rPr>
              <a:t>Kırmızı şapka</a:t>
            </a:r>
            <a:endParaRPr lang="tr-TR" altLang="tr-TR" b="0" cap="none" smtClean="0">
              <a:ln>
                <a:noFill/>
              </a:ln>
              <a:solidFill>
                <a:srgbClr val="000000"/>
              </a:solidFill>
              <a:latin typeface="Comic Sans MS" panose="030F0702030302020204" pitchFamily="66" charset="0"/>
            </a:endParaRPr>
          </a:p>
        </p:txBody>
      </p:sp>
      <p:sp>
        <p:nvSpPr>
          <p:cNvPr id="570371" name="Rectangle 3"/>
          <p:cNvSpPr>
            <a:spLocks noGrp="1"/>
          </p:cNvSpPr>
          <p:nvPr>
            <p:ph type="body" idx="4294967295"/>
          </p:nvPr>
        </p:nvSpPr>
        <p:spPr>
          <a:xfrm>
            <a:off x="2514600" y="1752600"/>
            <a:ext cx="7181850" cy="4114800"/>
          </a:xfrm>
        </p:spPr>
        <p:txBody>
          <a:bodyPr/>
          <a:lstStyle/>
          <a:p>
            <a:r>
              <a:rPr lang="tr-TR" altLang="tr-TR" b="0" u="sng" smtClean="0">
                <a:latin typeface="Comic Sans MS" panose="030F0702030302020204" pitchFamily="66" charset="0"/>
              </a:rPr>
              <a:t>Duygular (duygusal, kişisel şapka)</a:t>
            </a:r>
          </a:p>
          <a:p>
            <a:pPr lvl="1"/>
            <a:r>
              <a:rPr lang="tr-TR" altLang="tr-TR" b="0" smtClean="0">
                <a:latin typeface="Comic Sans MS" panose="030F0702030302020204" pitchFamily="66" charset="0"/>
              </a:rPr>
              <a:t>Görüşülen konu ile ilgili olarak, kişilere hiçbir dayanağı olmadan hislerini söyleme şansı verir.</a:t>
            </a:r>
          </a:p>
          <a:p>
            <a:pPr lvl="1"/>
            <a:r>
              <a:rPr lang="tr-TR" altLang="tr-TR" b="0" smtClean="0">
                <a:latin typeface="Comic Sans MS" panose="030F0702030302020204" pitchFamily="66" charset="0"/>
              </a:rPr>
              <a:t>Bu olay, durum, öneri, sorun vb. hakkında neler hissediyorum, önsezilerim, izlenimlerim ne?</a:t>
            </a:r>
          </a:p>
          <a:p>
            <a:r>
              <a:rPr lang="tr-TR" altLang="tr-TR" sz="2000" b="0">
                <a:solidFill>
                  <a:srgbClr val="FF9900"/>
                </a:solidFill>
                <a:latin typeface="Comic Sans MS" panose="030F0702030302020204" pitchFamily="66" charset="0"/>
              </a:rPr>
              <a:t>Kırmızının içinizdeki ateş ve sıcaklık olduğunu düşünün</a:t>
            </a:r>
          </a:p>
        </p:txBody>
      </p:sp>
      <p:pic>
        <p:nvPicPr>
          <p:cNvPr id="5703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563" y="0"/>
            <a:ext cx="150971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483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0372"/>
                                        </p:tgtEl>
                                        <p:attrNameLst>
                                          <p:attrName>style.visibility</p:attrName>
                                        </p:attrNameLst>
                                      </p:cBhvr>
                                      <p:to>
                                        <p:strVal val="visible"/>
                                      </p:to>
                                    </p:set>
                                    <p:anim calcmode="lin" valueType="num">
                                      <p:cBhvr additive="base">
                                        <p:cTn id="7" dur="500" fill="hold"/>
                                        <p:tgtEl>
                                          <p:spTgt spid="570372"/>
                                        </p:tgtEl>
                                        <p:attrNameLst>
                                          <p:attrName>ppt_x</p:attrName>
                                        </p:attrNameLst>
                                      </p:cBhvr>
                                      <p:tavLst>
                                        <p:tav tm="0">
                                          <p:val>
                                            <p:strVal val="0-#ppt_w/2"/>
                                          </p:val>
                                        </p:tav>
                                        <p:tav tm="100000">
                                          <p:val>
                                            <p:strVal val="#ppt_x"/>
                                          </p:val>
                                        </p:tav>
                                      </p:tavLst>
                                    </p:anim>
                                    <p:anim calcmode="lin" valueType="num">
                                      <p:cBhvr additive="base">
                                        <p:cTn id="8" dur="500" fill="hold"/>
                                        <p:tgtEl>
                                          <p:spTgt spid="5703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0370"/>
                                        </p:tgtEl>
                                        <p:attrNameLst>
                                          <p:attrName>style.visibility</p:attrName>
                                        </p:attrNameLst>
                                      </p:cBhvr>
                                      <p:to>
                                        <p:strVal val="visible"/>
                                      </p:to>
                                    </p:set>
                                    <p:anim calcmode="lin" valueType="num">
                                      <p:cBhvr additive="base">
                                        <p:cTn id="13" dur="500" fill="hold"/>
                                        <p:tgtEl>
                                          <p:spTgt spid="570370"/>
                                        </p:tgtEl>
                                        <p:attrNameLst>
                                          <p:attrName>ppt_x</p:attrName>
                                        </p:attrNameLst>
                                      </p:cBhvr>
                                      <p:tavLst>
                                        <p:tav tm="0">
                                          <p:val>
                                            <p:strVal val="0-#ppt_w/2"/>
                                          </p:val>
                                        </p:tav>
                                        <p:tav tm="100000">
                                          <p:val>
                                            <p:strVal val="#ppt_x"/>
                                          </p:val>
                                        </p:tav>
                                      </p:tavLst>
                                    </p:anim>
                                    <p:anim calcmode="lin" valueType="num">
                                      <p:cBhvr additive="base">
                                        <p:cTn id="14" dur="500" fill="hold"/>
                                        <p:tgtEl>
                                          <p:spTgt spid="5703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0371">
                                            <p:txEl>
                                              <p:pRg st="0" end="0"/>
                                            </p:txEl>
                                          </p:spTgt>
                                        </p:tgtEl>
                                        <p:attrNameLst>
                                          <p:attrName>style.visibility</p:attrName>
                                        </p:attrNameLst>
                                      </p:cBhvr>
                                      <p:to>
                                        <p:strVal val="visible"/>
                                      </p:to>
                                    </p:set>
                                    <p:anim calcmode="lin" valueType="num">
                                      <p:cBhvr additive="base">
                                        <p:cTn id="19" dur="500" fill="hold"/>
                                        <p:tgtEl>
                                          <p:spTgt spid="57037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0371">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70371">
                                            <p:txEl>
                                              <p:pRg st="1" end="1"/>
                                            </p:txEl>
                                          </p:spTgt>
                                        </p:tgtEl>
                                        <p:attrNameLst>
                                          <p:attrName>style.visibility</p:attrName>
                                        </p:attrNameLst>
                                      </p:cBhvr>
                                      <p:to>
                                        <p:strVal val="visible"/>
                                      </p:to>
                                    </p:set>
                                    <p:anim calcmode="lin" valueType="num">
                                      <p:cBhvr additive="base">
                                        <p:cTn id="23" dur="500" fill="hold"/>
                                        <p:tgtEl>
                                          <p:spTgt spid="570371">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0371">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70371">
                                            <p:txEl>
                                              <p:pRg st="2" end="2"/>
                                            </p:txEl>
                                          </p:spTgt>
                                        </p:tgtEl>
                                        <p:attrNameLst>
                                          <p:attrName>style.visibility</p:attrName>
                                        </p:attrNameLst>
                                      </p:cBhvr>
                                      <p:to>
                                        <p:strVal val="visible"/>
                                      </p:to>
                                    </p:set>
                                    <p:anim calcmode="lin" valueType="num">
                                      <p:cBhvr additive="base">
                                        <p:cTn id="27" dur="500" fill="hold"/>
                                        <p:tgtEl>
                                          <p:spTgt spid="570371">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703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0" grpId="0" autoUpdateAnimBg="0"/>
      <p:bldP spid="5703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3CE064C7-34B0-44CB-A592-A96048C58902}" type="slidenum">
              <a:rPr lang="tr-TR" altLang="tr-TR" sz="1100">
                <a:solidFill>
                  <a:schemeClr val="bg1"/>
                </a:solidFill>
                <a:latin typeface="Comic Sans MS" panose="030F0702030302020204" pitchFamily="66" charset="0"/>
              </a:rPr>
              <a:pPr eaLnBrk="1" hangingPunct="1"/>
              <a:t>14</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1394"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rgbClr val="000000"/>
                </a:solidFill>
                <a:latin typeface="Comic Sans MS" panose="030F0702030302020204" pitchFamily="66" charset="0"/>
              </a:rPr>
              <a:t>Siyah şapka</a:t>
            </a:r>
          </a:p>
        </p:txBody>
      </p:sp>
      <p:sp>
        <p:nvSpPr>
          <p:cNvPr id="571395" name="Rectangle 3"/>
          <p:cNvSpPr>
            <a:spLocks noGrp="1"/>
          </p:cNvSpPr>
          <p:nvPr>
            <p:ph type="body" idx="4294967295"/>
          </p:nvPr>
        </p:nvSpPr>
        <p:spPr/>
        <p:txBody>
          <a:bodyPr/>
          <a:lstStyle/>
          <a:p>
            <a:r>
              <a:rPr lang="tr-TR" altLang="tr-TR" b="0" u="sng" smtClean="0">
                <a:latin typeface="Comic Sans MS" panose="030F0702030302020204" pitchFamily="66" charset="0"/>
              </a:rPr>
              <a:t>Tehlikeler (kötümser şapka, tedbir şapkası)</a:t>
            </a:r>
          </a:p>
          <a:p>
            <a:pPr lvl="1"/>
            <a:r>
              <a:rPr lang="tr-TR" altLang="tr-TR" b="0" smtClean="0">
                <a:latin typeface="Comic Sans MS" panose="030F0702030302020204" pitchFamily="66" charset="0"/>
              </a:rPr>
              <a:t>Konunun riskleri, gelecekte doğurabileceği problemler, eleştiriler ortaya çıkarılır. </a:t>
            </a:r>
          </a:p>
          <a:p>
            <a:pPr lvl="1"/>
            <a:r>
              <a:rPr lang="tr-TR" altLang="tr-TR" b="0" smtClean="0">
                <a:latin typeface="Comic Sans MS" panose="030F0702030302020204" pitchFamily="66" charset="0"/>
              </a:rPr>
              <a:t>Bu önerinin bize zararları neler olabilir?</a:t>
            </a:r>
          </a:p>
          <a:p>
            <a:r>
              <a:rPr lang="tr-TR" altLang="tr-TR" sz="2000" b="0">
                <a:solidFill>
                  <a:srgbClr val="FF9900"/>
                </a:solidFill>
                <a:latin typeface="Comic Sans MS" panose="030F0702030302020204" pitchFamily="66" charset="0"/>
              </a:rPr>
              <a:t>Hakimlerin giydiği siyah binişi cüppeleri düşünün</a:t>
            </a:r>
            <a:endParaRPr lang="tr-TR" altLang="tr-TR" sz="2100" b="0">
              <a:solidFill>
                <a:srgbClr val="FF9900"/>
              </a:solidFill>
              <a:latin typeface="Comic Sans MS" panose="030F0702030302020204" pitchFamily="66" charset="0"/>
            </a:endParaRPr>
          </a:p>
        </p:txBody>
      </p:sp>
      <p:pic>
        <p:nvPicPr>
          <p:cNvPr id="5713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2126" y="0"/>
            <a:ext cx="15097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2733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1396"/>
                                        </p:tgtEl>
                                        <p:attrNameLst>
                                          <p:attrName>style.visibility</p:attrName>
                                        </p:attrNameLst>
                                      </p:cBhvr>
                                      <p:to>
                                        <p:strVal val="visible"/>
                                      </p:to>
                                    </p:set>
                                    <p:anim calcmode="lin" valueType="num">
                                      <p:cBhvr additive="base">
                                        <p:cTn id="7" dur="500" fill="hold"/>
                                        <p:tgtEl>
                                          <p:spTgt spid="571396"/>
                                        </p:tgtEl>
                                        <p:attrNameLst>
                                          <p:attrName>ppt_x</p:attrName>
                                        </p:attrNameLst>
                                      </p:cBhvr>
                                      <p:tavLst>
                                        <p:tav tm="0">
                                          <p:val>
                                            <p:strVal val="0-#ppt_w/2"/>
                                          </p:val>
                                        </p:tav>
                                        <p:tav tm="100000">
                                          <p:val>
                                            <p:strVal val="#ppt_x"/>
                                          </p:val>
                                        </p:tav>
                                      </p:tavLst>
                                    </p:anim>
                                    <p:anim calcmode="lin" valueType="num">
                                      <p:cBhvr additive="base">
                                        <p:cTn id="8" dur="500" fill="hold"/>
                                        <p:tgtEl>
                                          <p:spTgt spid="5713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1394"/>
                                        </p:tgtEl>
                                        <p:attrNameLst>
                                          <p:attrName>style.visibility</p:attrName>
                                        </p:attrNameLst>
                                      </p:cBhvr>
                                      <p:to>
                                        <p:strVal val="visible"/>
                                      </p:to>
                                    </p:set>
                                    <p:anim calcmode="lin" valueType="num">
                                      <p:cBhvr additive="base">
                                        <p:cTn id="13" dur="500" fill="hold"/>
                                        <p:tgtEl>
                                          <p:spTgt spid="571394"/>
                                        </p:tgtEl>
                                        <p:attrNameLst>
                                          <p:attrName>ppt_x</p:attrName>
                                        </p:attrNameLst>
                                      </p:cBhvr>
                                      <p:tavLst>
                                        <p:tav tm="0">
                                          <p:val>
                                            <p:strVal val="0-#ppt_w/2"/>
                                          </p:val>
                                        </p:tav>
                                        <p:tav tm="100000">
                                          <p:val>
                                            <p:strVal val="#ppt_x"/>
                                          </p:val>
                                        </p:tav>
                                      </p:tavLst>
                                    </p:anim>
                                    <p:anim calcmode="lin" valueType="num">
                                      <p:cBhvr additive="base">
                                        <p:cTn id="14" dur="500" fill="hold"/>
                                        <p:tgtEl>
                                          <p:spTgt spid="5713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1395">
                                            <p:txEl>
                                              <p:pRg st="0" end="0"/>
                                            </p:txEl>
                                          </p:spTgt>
                                        </p:tgtEl>
                                        <p:attrNameLst>
                                          <p:attrName>style.visibility</p:attrName>
                                        </p:attrNameLst>
                                      </p:cBhvr>
                                      <p:to>
                                        <p:strVal val="visible"/>
                                      </p:to>
                                    </p:set>
                                    <p:anim calcmode="lin" valueType="num">
                                      <p:cBhvr additive="base">
                                        <p:cTn id="19" dur="500" fill="hold"/>
                                        <p:tgtEl>
                                          <p:spTgt spid="57139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1395">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71395">
                                            <p:txEl>
                                              <p:pRg st="1" end="1"/>
                                            </p:txEl>
                                          </p:spTgt>
                                        </p:tgtEl>
                                        <p:attrNameLst>
                                          <p:attrName>style.visibility</p:attrName>
                                        </p:attrNameLst>
                                      </p:cBhvr>
                                      <p:to>
                                        <p:strVal val="visible"/>
                                      </p:to>
                                    </p:set>
                                    <p:anim calcmode="lin" valueType="num">
                                      <p:cBhvr additive="base">
                                        <p:cTn id="23" dur="500" fill="hold"/>
                                        <p:tgtEl>
                                          <p:spTgt spid="571395">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1395">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71395">
                                            <p:txEl>
                                              <p:pRg st="2" end="2"/>
                                            </p:txEl>
                                          </p:spTgt>
                                        </p:tgtEl>
                                        <p:attrNameLst>
                                          <p:attrName>style.visibility</p:attrName>
                                        </p:attrNameLst>
                                      </p:cBhvr>
                                      <p:to>
                                        <p:strVal val="visible"/>
                                      </p:to>
                                    </p:set>
                                    <p:anim calcmode="lin" valueType="num">
                                      <p:cBhvr additive="base">
                                        <p:cTn id="27" dur="500" fill="hold"/>
                                        <p:tgtEl>
                                          <p:spTgt spid="571395">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71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autoUpdateAnimBg="0"/>
      <p:bldP spid="57139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08F08A45-88C6-4DBC-AB26-C33710F5F210}" type="slidenum">
              <a:rPr lang="tr-TR" altLang="tr-TR" sz="1100">
                <a:solidFill>
                  <a:schemeClr val="bg1"/>
                </a:solidFill>
                <a:latin typeface="Comic Sans MS" panose="030F0702030302020204" pitchFamily="66" charset="0"/>
              </a:rPr>
              <a:pPr eaLnBrk="1" hangingPunct="1"/>
              <a:t>15</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241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rgbClr val="FFFF66"/>
                </a:solidFill>
                <a:latin typeface="Comic Sans MS" panose="030F0702030302020204" pitchFamily="66" charset="0"/>
              </a:rPr>
              <a:t>Sarı şapka</a:t>
            </a:r>
            <a:endParaRPr lang="tr-TR" altLang="tr-TR" b="0" cap="none" smtClean="0">
              <a:ln>
                <a:noFill/>
              </a:ln>
              <a:solidFill>
                <a:srgbClr val="000000"/>
              </a:solidFill>
              <a:latin typeface="Comic Sans MS" panose="030F0702030302020204" pitchFamily="66" charset="0"/>
            </a:endParaRPr>
          </a:p>
        </p:txBody>
      </p:sp>
      <p:sp>
        <p:nvSpPr>
          <p:cNvPr id="572419" name="Rectangle 3"/>
          <p:cNvSpPr>
            <a:spLocks noGrp="1"/>
          </p:cNvSpPr>
          <p:nvPr>
            <p:ph type="body" idx="4294967295"/>
          </p:nvPr>
        </p:nvSpPr>
        <p:spPr/>
        <p:txBody>
          <a:bodyPr/>
          <a:lstStyle/>
          <a:p>
            <a:r>
              <a:rPr lang="tr-TR" altLang="tr-TR" b="0" u="sng" smtClean="0">
                <a:latin typeface="Comic Sans MS" panose="030F0702030302020204" pitchFamily="66" charset="0"/>
              </a:rPr>
              <a:t>Avantajlar (iyimser şapka, yararlar şapkası)</a:t>
            </a:r>
          </a:p>
          <a:p>
            <a:pPr lvl="1"/>
            <a:r>
              <a:rPr lang="tr-TR" altLang="tr-TR" b="0" smtClean="0">
                <a:latin typeface="Comic Sans MS" panose="030F0702030302020204" pitchFamily="66" charset="0"/>
              </a:rPr>
              <a:t>O işin avantajları ortaya konulur. Getirileri göz önüne alınır. </a:t>
            </a:r>
          </a:p>
          <a:p>
            <a:pPr lvl="1"/>
            <a:r>
              <a:rPr lang="tr-TR" altLang="tr-TR" b="0" smtClean="0">
                <a:latin typeface="Comic Sans MS" panose="030F0702030302020204" pitchFamily="66" charset="0"/>
              </a:rPr>
              <a:t>Bu olayın bize sağlayacağı çıkarlar, yararlar neler olabilir?</a:t>
            </a:r>
          </a:p>
          <a:p>
            <a:r>
              <a:rPr lang="tr-TR" altLang="tr-TR" sz="2000" b="0">
                <a:solidFill>
                  <a:srgbClr val="FF9900"/>
                </a:solidFill>
                <a:latin typeface="Comic Sans MS" panose="030F0702030302020204" pitchFamily="66" charset="0"/>
              </a:rPr>
              <a:t>Güneş ışığını düşünün</a:t>
            </a:r>
          </a:p>
        </p:txBody>
      </p:sp>
      <p:pic>
        <p:nvPicPr>
          <p:cNvPr id="5724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2126" y="0"/>
            <a:ext cx="15097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88110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72420"/>
                                        </p:tgtEl>
                                        <p:attrNameLst>
                                          <p:attrName>style.visibility</p:attrName>
                                        </p:attrNameLst>
                                      </p:cBhvr>
                                      <p:to>
                                        <p:strVal val="visible"/>
                                      </p:to>
                                    </p:set>
                                    <p:anim calcmode="lin" valueType="num">
                                      <p:cBhvr additive="base">
                                        <p:cTn id="7" dur="500" fill="hold"/>
                                        <p:tgtEl>
                                          <p:spTgt spid="572420"/>
                                        </p:tgtEl>
                                        <p:attrNameLst>
                                          <p:attrName>ppt_x</p:attrName>
                                        </p:attrNameLst>
                                      </p:cBhvr>
                                      <p:tavLst>
                                        <p:tav tm="0">
                                          <p:val>
                                            <p:strVal val="0-#ppt_w/2"/>
                                          </p:val>
                                        </p:tav>
                                        <p:tav tm="100000">
                                          <p:val>
                                            <p:strVal val="#ppt_x"/>
                                          </p:val>
                                        </p:tav>
                                      </p:tavLst>
                                    </p:anim>
                                    <p:anim calcmode="lin" valueType="num">
                                      <p:cBhvr additive="base">
                                        <p:cTn id="8" dur="500" fill="hold"/>
                                        <p:tgtEl>
                                          <p:spTgt spid="5724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2418"/>
                                        </p:tgtEl>
                                        <p:attrNameLst>
                                          <p:attrName>style.visibility</p:attrName>
                                        </p:attrNameLst>
                                      </p:cBhvr>
                                      <p:to>
                                        <p:strVal val="visible"/>
                                      </p:to>
                                    </p:set>
                                    <p:anim calcmode="lin" valueType="num">
                                      <p:cBhvr additive="base">
                                        <p:cTn id="13" dur="500" fill="hold"/>
                                        <p:tgtEl>
                                          <p:spTgt spid="572418"/>
                                        </p:tgtEl>
                                        <p:attrNameLst>
                                          <p:attrName>ppt_x</p:attrName>
                                        </p:attrNameLst>
                                      </p:cBhvr>
                                      <p:tavLst>
                                        <p:tav tm="0">
                                          <p:val>
                                            <p:strVal val="0-#ppt_w/2"/>
                                          </p:val>
                                        </p:tav>
                                        <p:tav tm="100000">
                                          <p:val>
                                            <p:strVal val="#ppt_x"/>
                                          </p:val>
                                        </p:tav>
                                      </p:tavLst>
                                    </p:anim>
                                    <p:anim calcmode="lin" valueType="num">
                                      <p:cBhvr additive="base">
                                        <p:cTn id="14" dur="500" fill="hold"/>
                                        <p:tgtEl>
                                          <p:spTgt spid="57241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2419">
                                            <p:txEl>
                                              <p:pRg st="0" end="0"/>
                                            </p:txEl>
                                          </p:spTgt>
                                        </p:tgtEl>
                                        <p:attrNameLst>
                                          <p:attrName>style.visibility</p:attrName>
                                        </p:attrNameLst>
                                      </p:cBhvr>
                                      <p:to>
                                        <p:strVal val="visible"/>
                                      </p:to>
                                    </p:set>
                                    <p:anim calcmode="lin" valueType="num">
                                      <p:cBhvr additive="base">
                                        <p:cTn id="19" dur="500" fill="hold"/>
                                        <p:tgtEl>
                                          <p:spTgt spid="57241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2419">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72419">
                                            <p:txEl>
                                              <p:pRg st="1" end="1"/>
                                            </p:txEl>
                                          </p:spTgt>
                                        </p:tgtEl>
                                        <p:attrNameLst>
                                          <p:attrName>style.visibility</p:attrName>
                                        </p:attrNameLst>
                                      </p:cBhvr>
                                      <p:to>
                                        <p:strVal val="visible"/>
                                      </p:to>
                                    </p:set>
                                    <p:anim calcmode="lin" valueType="num">
                                      <p:cBhvr additive="base">
                                        <p:cTn id="23" dur="500" fill="hold"/>
                                        <p:tgtEl>
                                          <p:spTgt spid="572419">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2419">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72419">
                                            <p:txEl>
                                              <p:pRg st="2" end="2"/>
                                            </p:txEl>
                                          </p:spTgt>
                                        </p:tgtEl>
                                        <p:attrNameLst>
                                          <p:attrName>style.visibility</p:attrName>
                                        </p:attrNameLst>
                                      </p:cBhvr>
                                      <p:to>
                                        <p:strVal val="visible"/>
                                      </p:to>
                                    </p:set>
                                    <p:anim calcmode="lin" valueType="num">
                                      <p:cBhvr additive="base">
                                        <p:cTn id="27" dur="500" fill="hold"/>
                                        <p:tgtEl>
                                          <p:spTgt spid="572419">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724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8" grpId="0" autoUpdateAnimBg="0"/>
      <p:bldP spid="5724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DC85A9B2-A592-48D8-BAEF-8FEC6700B58B}" type="slidenum">
              <a:rPr lang="tr-TR" altLang="tr-TR" sz="1100">
                <a:solidFill>
                  <a:schemeClr val="bg1"/>
                </a:solidFill>
                <a:latin typeface="Comic Sans MS" panose="030F0702030302020204" pitchFamily="66" charset="0"/>
              </a:rPr>
              <a:pPr eaLnBrk="1" hangingPunct="1"/>
              <a:t>16</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344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rgbClr val="33CC33"/>
                </a:solidFill>
                <a:latin typeface="Comic Sans MS" panose="030F0702030302020204" pitchFamily="66" charset="0"/>
              </a:rPr>
              <a:t>Yeşil şapka</a:t>
            </a:r>
          </a:p>
        </p:txBody>
      </p:sp>
      <p:sp>
        <p:nvSpPr>
          <p:cNvPr id="573443" name="Rectangle 3"/>
          <p:cNvSpPr>
            <a:spLocks noGrp="1"/>
          </p:cNvSpPr>
          <p:nvPr>
            <p:ph type="body" idx="4294967295"/>
          </p:nvPr>
        </p:nvSpPr>
        <p:spPr>
          <a:xfrm>
            <a:off x="1847850" y="1814513"/>
            <a:ext cx="7620000" cy="4114800"/>
          </a:xfrm>
        </p:spPr>
        <p:txBody>
          <a:bodyPr/>
          <a:lstStyle/>
          <a:p>
            <a:r>
              <a:rPr lang="tr-TR" altLang="tr-TR" b="0" u="sng" smtClean="0">
                <a:latin typeface="Comic Sans MS" panose="030F0702030302020204" pitchFamily="66" charset="0"/>
              </a:rPr>
              <a:t>Yaratıcılık (yenilikçi, üretken, alternatifler şapkası)</a:t>
            </a:r>
          </a:p>
          <a:p>
            <a:pPr lvl="1"/>
            <a:r>
              <a:rPr lang="tr-TR" altLang="tr-TR" b="0" smtClean="0">
                <a:latin typeface="Comic Sans MS" panose="030F0702030302020204" pitchFamily="66" charset="0"/>
              </a:rPr>
              <a:t>Konuyla ilgili alternatifler nelerdir: Yaratıcılık ön planda tutulur ve toplantıya katılanların yaratıcı olmaları teşvik edilir. </a:t>
            </a:r>
          </a:p>
          <a:p>
            <a:pPr lvl="1"/>
            <a:r>
              <a:rPr lang="tr-TR" altLang="tr-TR" b="0" smtClean="0">
                <a:latin typeface="Comic Sans MS" panose="030F0702030302020204" pitchFamily="66" charset="0"/>
              </a:rPr>
              <a:t>Önemli olan fikrin saçma olup olmaması değil, orijinal, yeni, üretken olmasıdır. Bu konudaki değişik önerilerimiz neler olabilir?</a:t>
            </a:r>
          </a:p>
          <a:p>
            <a:r>
              <a:rPr lang="tr-TR" altLang="tr-TR" sz="2000" b="0">
                <a:solidFill>
                  <a:srgbClr val="FF9900"/>
                </a:solidFill>
                <a:latin typeface="Comic Sans MS" panose="030F0702030302020204" pitchFamily="66" charset="0"/>
              </a:rPr>
              <a:t>Doğayı, bitkileri, filizlenmeleri ve enerjiyi düşünün</a:t>
            </a:r>
            <a:endParaRPr lang="tr-TR" altLang="tr-TR" sz="2100" b="0">
              <a:solidFill>
                <a:srgbClr val="FF9900"/>
              </a:solidFill>
              <a:latin typeface="Comic Sans MS" panose="030F0702030302020204" pitchFamily="66" charset="0"/>
            </a:endParaRPr>
          </a:p>
        </p:txBody>
      </p:sp>
      <p:grpSp>
        <p:nvGrpSpPr>
          <p:cNvPr id="83973" name="Group 6"/>
          <p:cNvGrpSpPr>
            <a:grpSpLocks noChangeAspect="1"/>
          </p:cNvGrpSpPr>
          <p:nvPr/>
        </p:nvGrpSpPr>
        <p:grpSpPr bwMode="auto">
          <a:xfrm>
            <a:off x="7810500" y="0"/>
            <a:ext cx="1860550" cy="1785938"/>
            <a:chOff x="4105" y="0"/>
            <a:chExt cx="1027" cy="1296"/>
          </a:xfrm>
        </p:grpSpPr>
        <p:sp>
          <p:nvSpPr>
            <p:cNvPr id="83974" name="AutoShape 5"/>
            <p:cNvSpPr>
              <a:spLocks noChangeAspect="1" noChangeArrowheads="1" noTextEdit="1"/>
            </p:cNvSpPr>
            <p:nvPr/>
          </p:nvSpPr>
          <p:spPr bwMode="auto">
            <a:xfrm>
              <a:off x="4105" y="0"/>
              <a:ext cx="1027" cy="1296"/>
            </a:xfrm>
            <a:prstGeom prst="rect">
              <a:avLst/>
            </a:prstGeom>
            <a:solidFill>
              <a:schemeClr val="accent1">
                <a:alpha val="50195"/>
              </a:schemeClr>
            </a:solidFill>
            <a:ln w="9525" algn="ctr">
              <a:solidFill>
                <a:srgbClr val="99CC00"/>
              </a:solidFill>
              <a:miter lim="800000"/>
              <a:headEnd/>
              <a:tailEnd/>
            </a:ln>
          </p:spPr>
          <p:txBody>
            <a:bodyPr/>
            <a:lstStyle/>
            <a:p>
              <a:endParaRPr lang="tr-TR"/>
            </a:p>
          </p:txBody>
        </p:sp>
        <p:sp>
          <p:nvSpPr>
            <p:cNvPr id="83975" name="Rectangle 7"/>
            <p:cNvSpPr>
              <a:spLocks noChangeArrowheads="1"/>
            </p:cNvSpPr>
            <p:nvPr/>
          </p:nvSpPr>
          <p:spPr bwMode="auto">
            <a:xfrm>
              <a:off x="4107" y="2"/>
              <a:ext cx="1023" cy="1292"/>
            </a:xfrm>
            <a:prstGeom prst="rect">
              <a:avLst/>
            </a:prstGeom>
            <a:solidFill>
              <a:srgbClr val="FFFFFF"/>
            </a:solidFill>
            <a:ln w="0">
              <a:solidFill>
                <a:srgbClr val="FFFFFF"/>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tr-TR" altLang="tr-TR"/>
            </a:p>
          </p:txBody>
        </p:sp>
        <p:sp>
          <p:nvSpPr>
            <p:cNvPr id="83976" name="Freeform 8"/>
            <p:cNvSpPr>
              <a:spLocks/>
            </p:cNvSpPr>
            <p:nvPr/>
          </p:nvSpPr>
          <p:spPr bwMode="auto">
            <a:xfrm>
              <a:off x="4108" y="2"/>
              <a:ext cx="1022" cy="1292"/>
            </a:xfrm>
            <a:custGeom>
              <a:avLst/>
              <a:gdLst>
                <a:gd name="T0" fmla="*/ 956 w 1022"/>
                <a:gd name="T1" fmla="*/ 120 h 1292"/>
                <a:gd name="T2" fmla="*/ 1000 w 1022"/>
                <a:gd name="T3" fmla="*/ 204 h 1292"/>
                <a:gd name="T4" fmla="*/ 1021 w 1022"/>
                <a:gd name="T5" fmla="*/ 294 h 1292"/>
                <a:gd name="T6" fmla="*/ 1019 w 1022"/>
                <a:gd name="T7" fmla="*/ 358 h 1292"/>
                <a:gd name="T8" fmla="*/ 1009 w 1022"/>
                <a:gd name="T9" fmla="*/ 418 h 1292"/>
                <a:gd name="T10" fmla="*/ 993 w 1022"/>
                <a:gd name="T11" fmla="*/ 467 h 1292"/>
                <a:gd name="T12" fmla="*/ 978 w 1022"/>
                <a:gd name="T13" fmla="*/ 507 h 1292"/>
                <a:gd name="T14" fmla="*/ 963 w 1022"/>
                <a:gd name="T15" fmla="*/ 546 h 1292"/>
                <a:gd name="T16" fmla="*/ 929 w 1022"/>
                <a:gd name="T17" fmla="*/ 660 h 1292"/>
                <a:gd name="T18" fmla="*/ 946 w 1022"/>
                <a:gd name="T19" fmla="*/ 722 h 1292"/>
                <a:gd name="T20" fmla="*/ 960 w 1022"/>
                <a:gd name="T21" fmla="*/ 786 h 1292"/>
                <a:gd name="T22" fmla="*/ 966 w 1022"/>
                <a:gd name="T23" fmla="*/ 815 h 1292"/>
                <a:gd name="T24" fmla="*/ 970 w 1022"/>
                <a:gd name="T25" fmla="*/ 837 h 1292"/>
                <a:gd name="T26" fmla="*/ 973 w 1022"/>
                <a:gd name="T27" fmla="*/ 857 h 1292"/>
                <a:gd name="T28" fmla="*/ 977 w 1022"/>
                <a:gd name="T29" fmla="*/ 873 h 1292"/>
                <a:gd name="T30" fmla="*/ 980 w 1022"/>
                <a:gd name="T31" fmla="*/ 888 h 1292"/>
                <a:gd name="T32" fmla="*/ 982 w 1022"/>
                <a:gd name="T33" fmla="*/ 912 h 1292"/>
                <a:gd name="T34" fmla="*/ 973 w 1022"/>
                <a:gd name="T35" fmla="*/ 939 h 1292"/>
                <a:gd name="T36" fmla="*/ 958 w 1022"/>
                <a:gd name="T37" fmla="*/ 962 h 1292"/>
                <a:gd name="T38" fmla="*/ 931 w 1022"/>
                <a:gd name="T39" fmla="*/ 988 h 1292"/>
                <a:gd name="T40" fmla="*/ 899 w 1022"/>
                <a:gd name="T41" fmla="*/ 1006 h 1292"/>
                <a:gd name="T42" fmla="*/ 870 w 1022"/>
                <a:gd name="T43" fmla="*/ 1018 h 1292"/>
                <a:gd name="T44" fmla="*/ 861 w 1022"/>
                <a:gd name="T45" fmla="*/ 1022 h 1292"/>
                <a:gd name="T46" fmla="*/ 855 w 1022"/>
                <a:gd name="T47" fmla="*/ 1025 h 1292"/>
                <a:gd name="T48" fmla="*/ 829 w 1022"/>
                <a:gd name="T49" fmla="*/ 1030 h 1292"/>
                <a:gd name="T50" fmla="*/ 790 w 1022"/>
                <a:gd name="T51" fmla="*/ 1035 h 1292"/>
                <a:gd name="T52" fmla="*/ 749 w 1022"/>
                <a:gd name="T53" fmla="*/ 1033 h 1292"/>
                <a:gd name="T54" fmla="*/ 734 w 1022"/>
                <a:gd name="T55" fmla="*/ 1037 h 1292"/>
                <a:gd name="T56" fmla="*/ 729 w 1022"/>
                <a:gd name="T57" fmla="*/ 1044 h 1292"/>
                <a:gd name="T58" fmla="*/ 721 w 1022"/>
                <a:gd name="T59" fmla="*/ 1055 h 1292"/>
                <a:gd name="T60" fmla="*/ 699 w 1022"/>
                <a:gd name="T61" fmla="*/ 1083 h 1292"/>
                <a:gd name="T62" fmla="*/ 675 w 1022"/>
                <a:gd name="T63" fmla="*/ 1106 h 1292"/>
                <a:gd name="T64" fmla="*/ 633 w 1022"/>
                <a:gd name="T65" fmla="*/ 1148 h 1292"/>
                <a:gd name="T66" fmla="*/ 570 w 1022"/>
                <a:gd name="T67" fmla="*/ 1204 h 1292"/>
                <a:gd name="T68" fmla="*/ 504 w 1022"/>
                <a:gd name="T69" fmla="*/ 1255 h 1292"/>
                <a:gd name="T70" fmla="*/ 477 w 1022"/>
                <a:gd name="T71" fmla="*/ 1272 h 1292"/>
                <a:gd name="T72" fmla="*/ 458 w 1022"/>
                <a:gd name="T73" fmla="*/ 1284 h 1292"/>
                <a:gd name="T74" fmla="*/ 434 w 1022"/>
                <a:gd name="T75" fmla="*/ 1292 h 1292"/>
                <a:gd name="T76" fmla="*/ 404 w 1022"/>
                <a:gd name="T77" fmla="*/ 1284 h 1292"/>
                <a:gd name="T78" fmla="*/ 377 w 1022"/>
                <a:gd name="T79" fmla="*/ 1267 h 1292"/>
                <a:gd name="T80" fmla="*/ 297 w 1022"/>
                <a:gd name="T81" fmla="*/ 1199 h 1292"/>
                <a:gd name="T82" fmla="*/ 226 w 1022"/>
                <a:gd name="T83" fmla="*/ 1106 h 1292"/>
                <a:gd name="T84" fmla="*/ 190 w 1022"/>
                <a:gd name="T85" fmla="*/ 1015 h 1292"/>
                <a:gd name="T86" fmla="*/ 138 w 1022"/>
                <a:gd name="T87" fmla="*/ 829 h 1292"/>
                <a:gd name="T88" fmla="*/ 116 w 1022"/>
                <a:gd name="T89" fmla="*/ 666 h 1292"/>
                <a:gd name="T90" fmla="*/ 116 w 1022"/>
                <a:gd name="T91" fmla="*/ 626 h 1292"/>
                <a:gd name="T92" fmla="*/ 100 w 1022"/>
                <a:gd name="T93" fmla="*/ 607 h 1292"/>
                <a:gd name="T94" fmla="*/ 80 w 1022"/>
                <a:gd name="T95" fmla="*/ 582 h 1292"/>
                <a:gd name="T96" fmla="*/ 29 w 1022"/>
                <a:gd name="T97" fmla="*/ 511 h 1292"/>
                <a:gd name="T98" fmla="*/ 0 w 1022"/>
                <a:gd name="T99" fmla="*/ 414 h 1292"/>
                <a:gd name="T100" fmla="*/ 9 w 1022"/>
                <a:gd name="T101" fmla="*/ 306 h 1292"/>
                <a:gd name="T102" fmla="*/ 95 w 1022"/>
                <a:gd name="T103" fmla="*/ 171 h 1292"/>
                <a:gd name="T104" fmla="*/ 263 w 1022"/>
                <a:gd name="T105" fmla="*/ 132 h 1292"/>
                <a:gd name="T106" fmla="*/ 363 w 1022"/>
                <a:gd name="T107" fmla="*/ 157 h 1292"/>
                <a:gd name="T108" fmla="*/ 504 w 1022"/>
                <a:gd name="T109" fmla="*/ 76 h 1292"/>
                <a:gd name="T110" fmla="*/ 661 w 1022"/>
                <a:gd name="T111" fmla="*/ 6 h 1292"/>
                <a:gd name="T112" fmla="*/ 821 w 1022"/>
                <a:gd name="T113" fmla="*/ 17 h 12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22"/>
                <a:gd name="T172" fmla="*/ 0 h 1292"/>
                <a:gd name="T173" fmla="*/ 1022 w 1022"/>
                <a:gd name="T174" fmla="*/ 1292 h 129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22" h="1292">
                  <a:moveTo>
                    <a:pt x="899" y="59"/>
                  </a:moveTo>
                  <a:lnTo>
                    <a:pt x="910" y="71"/>
                  </a:lnTo>
                  <a:lnTo>
                    <a:pt x="924" y="83"/>
                  </a:lnTo>
                  <a:lnTo>
                    <a:pt x="934" y="94"/>
                  </a:lnTo>
                  <a:lnTo>
                    <a:pt x="946" y="106"/>
                  </a:lnTo>
                  <a:lnTo>
                    <a:pt x="956" y="120"/>
                  </a:lnTo>
                  <a:lnTo>
                    <a:pt x="965" y="133"/>
                  </a:lnTo>
                  <a:lnTo>
                    <a:pt x="973" y="147"/>
                  </a:lnTo>
                  <a:lnTo>
                    <a:pt x="982" y="160"/>
                  </a:lnTo>
                  <a:lnTo>
                    <a:pt x="988" y="176"/>
                  </a:lnTo>
                  <a:lnTo>
                    <a:pt x="995" y="189"/>
                  </a:lnTo>
                  <a:lnTo>
                    <a:pt x="1000" y="204"/>
                  </a:lnTo>
                  <a:lnTo>
                    <a:pt x="1007" y="220"/>
                  </a:lnTo>
                  <a:lnTo>
                    <a:pt x="1010" y="235"/>
                  </a:lnTo>
                  <a:lnTo>
                    <a:pt x="1014" y="252"/>
                  </a:lnTo>
                  <a:lnTo>
                    <a:pt x="1017" y="267"/>
                  </a:lnTo>
                  <a:lnTo>
                    <a:pt x="1021" y="284"/>
                  </a:lnTo>
                  <a:lnTo>
                    <a:pt x="1021" y="294"/>
                  </a:lnTo>
                  <a:lnTo>
                    <a:pt x="1021" y="306"/>
                  </a:lnTo>
                  <a:lnTo>
                    <a:pt x="1022" y="316"/>
                  </a:lnTo>
                  <a:lnTo>
                    <a:pt x="1021" y="326"/>
                  </a:lnTo>
                  <a:lnTo>
                    <a:pt x="1021" y="336"/>
                  </a:lnTo>
                  <a:lnTo>
                    <a:pt x="1021" y="348"/>
                  </a:lnTo>
                  <a:lnTo>
                    <a:pt x="1019" y="358"/>
                  </a:lnTo>
                  <a:lnTo>
                    <a:pt x="1019" y="369"/>
                  </a:lnTo>
                  <a:lnTo>
                    <a:pt x="1017" y="379"/>
                  </a:lnTo>
                  <a:lnTo>
                    <a:pt x="1016" y="389"/>
                  </a:lnTo>
                  <a:lnTo>
                    <a:pt x="1014" y="399"/>
                  </a:lnTo>
                  <a:lnTo>
                    <a:pt x="1010" y="409"/>
                  </a:lnTo>
                  <a:lnTo>
                    <a:pt x="1009" y="418"/>
                  </a:lnTo>
                  <a:lnTo>
                    <a:pt x="1005" y="428"/>
                  </a:lnTo>
                  <a:lnTo>
                    <a:pt x="1002" y="438"/>
                  </a:lnTo>
                  <a:lnTo>
                    <a:pt x="999" y="446"/>
                  </a:lnTo>
                  <a:lnTo>
                    <a:pt x="997" y="453"/>
                  </a:lnTo>
                  <a:lnTo>
                    <a:pt x="995" y="460"/>
                  </a:lnTo>
                  <a:lnTo>
                    <a:pt x="993" y="467"/>
                  </a:lnTo>
                  <a:lnTo>
                    <a:pt x="990" y="473"/>
                  </a:lnTo>
                  <a:lnTo>
                    <a:pt x="988" y="480"/>
                  </a:lnTo>
                  <a:lnTo>
                    <a:pt x="987" y="487"/>
                  </a:lnTo>
                  <a:lnTo>
                    <a:pt x="983" y="494"/>
                  </a:lnTo>
                  <a:lnTo>
                    <a:pt x="982" y="500"/>
                  </a:lnTo>
                  <a:lnTo>
                    <a:pt x="978" y="507"/>
                  </a:lnTo>
                  <a:lnTo>
                    <a:pt x="977" y="514"/>
                  </a:lnTo>
                  <a:lnTo>
                    <a:pt x="973" y="521"/>
                  </a:lnTo>
                  <a:lnTo>
                    <a:pt x="971" y="526"/>
                  </a:lnTo>
                  <a:lnTo>
                    <a:pt x="968" y="533"/>
                  </a:lnTo>
                  <a:lnTo>
                    <a:pt x="966" y="539"/>
                  </a:lnTo>
                  <a:lnTo>
                    <a:pt x="963" y="546"/>
                  </a:lnTo>
                  <a:lnTo>
                    <a:pt x="961" y="553"/>
                  </a:lnTo>
                  <a:lnTo>
                    <a:pt x="919" y="629"/>
                  </a:lnTo>
                  <a:lnTo>
                    <a:pt x="922" y="639"/>
                  </a:lnTo>
                  <a:lnTo>
                    <a:pt x="926" y="649"/>
                  </a:lnTo>
                  <a:lnTo>
                    <a:pt x="929" y="660"/>
                  </a:lnTo>
                  <a:lnTo>
                    <a:pt x="932" y="670"/>
                  </a:lnTo>
                  <a:lnTo>
                    <a:pt x="936" y="680"/>
                  </a:lnTo>
                  <a:lnTo>
                    <a:pt x="938" y="692"/>
                  </a:lnTo>
                  <a:lnTo>
                    <a:pt x="941" y="702"/>
                  </a:lnTo>
                  <a:lnTo>
                    <a:pt x="943" y="712"/>
                  </a:lnTo>
                  <a:lnTo>
                    <a:pt x="946" y="722"/>
                  </a:lnTo>
                  <a:lnTo>
                    <a:pt x="948" y="734"/>
                  </a:lnTo>
                  <a:lnTo>
                    <a:pt x="949" y="744"/>
                  </a:lnTo>
                  <a:lnTo>
                    <a:pt x="953" y="754"/>
                  </a:lnTo>
                  <a:lnTo>
                    <a:pt x="955" y="766"/>
                  </a:lnTo>
                  <a:lnTo>
                    <a:pt x="958" y="776"/>
                  </a:lnTo>
                  <a:lnTo>
                    <a:pt x="960" y="786"/>
                  </a:lnTo>
                  <a:lnTo>
                    <a:pt x="963" y="797"/>
                  </a:lnTo>
                  <a:lnTo>
                    <a:pt x="965" y="800"/>
                  </a:lnTo>
                  <a:lnTo>
                    <a:pt x="965" y="805"/>
                  </a:lnTo>
                  <a:lnTo>
                    <a:pt x="965" y="808"/>
                  </a:lnTo>
                  <a:lnTo>
                    <a:pt x="966" y="812"/>
                  </a:lnTo>
                  <a:lnTo>
                    <a:pt x="966" y="815"/>
                  </a:lnTo>
                  <a:lnTo>
                    <a:pt x="968" y="819"/>
                  </a:lnTo>
                  <a:lnTo>
                    <a:pt x="968" y="824"/>
                  </a:lnTo>
                  <a:lnTo>
                    <a:pt x="968" y="827"/>
                  </a:lnTo>
                  <a:lnTo>
                    <a:pt x="970" y="830"/>
                  </a:lnTo>
                  <a:lnTo>
                    <a:pt x="970" y="834"/>
                  </a:lnTo>
                  <a:lnTo>
                    <a:pt x="970" y="837"/>
                  </a:lnTo>
                  <a:lnTo>
                    <a:pt x="970" y="841"/>
                  </a:lnTo>
                  <a:lnTo>
                    <a:pt x="971" y="846"/>
                  </a:lnTo>
                  <a:lnTo>
                    <a:pt x="971" y="849"/>
                  </a:lnTo>
                  <a:lnTo>
                    <a:pt x="971" y="852"/>
                  </a:lnTo>
                  <a:lnTo>
                    <a:pt x="971" y="856"/>
                  </a:lnTo>
                  <a:lnTo>
                    <a:pt x="973" y="857"/>
                  </a:lnTo>
                  <a:lnTo>
                    <a:pt x="973" y="861"/>
                  </a:lnTo>
                  <a:lnTo>
                    <a:pt x="975" y="863"/>
                  </a:lnTo>
                  <a:lnTo>
                    <a:pt x="975" y="866"/>
                  </a:lnTo>
                  <a:lnTo>
                    <a:pt x="975" y="868"/>
                  </a:lnTo>
                  <a:lnTo>
                    <a:pt x="977" y="871"/>
                  </a:lnTo>
                  <a:lnTo>
                    <a:pt x="977" y="873"/>
                  </a:lnTo>
                  <a:lnTo>
                    <a:pt x="977" y="876"/>
                  </a:lnTo>
                  <a:lnTo>
                    <a:pt x="978" y="878"/>
                  </a:lnTo>
                  <a:lnTo>
                    <a:pt x="978" y="881"/>
                  </a:lnTo>
                  <a:lnTo>
                    <a:pt x="978" y="883"/>
                  </a:lnTo>
                  <a:lnTo>
                    <a:pt x="980" y="886"/>
                  </a:lnTo>
                  <a:lnTo>
                    <a:pt x="980" y="888"/>
                  </a:lnTo>
                  <a:lnTo>
                    <a:pt x="980" y="890"/>
                  </a:lnTo>
                  <a:lnTo>
                    <a:pt x="982" y="893"/>
                  </a:lnTo>
                  <a:lnTo>
                    <a:pt x="982" y="896"/>
                  </a:lnTo>
                  <a:lnTo>
                    <a:pt x="982" y="901"/>
                  </a:lnTo>
                  <a:lnTo>
                    <a:pt x="983" y="907"/>
                  </a:lnTo>
                  <a:lnTo>
                    <a:pt x="982" y="912"/>
                  </a:lnTo>
                  <a:lnTo>
                    <a:pt x="982" y="915"/>
                  </a:lnTo>
                  <a:lnTo>
                    <a:pt x="982" y="920"/>
                  </a:lnTo>
                  <a:lnTo>
                    <a:pt x="980" y="925"/>
                  </a:lnTo>
                  <a:lnTo>
                    <a:pt x="978" y="930"/>
                  </a:lnTo>
                  <a:lnTo>
                    <a:pt x="977" y="934"/>
                  </a:lnTo>
                  <a:lnTo>
                    <a:pt x="973" y="939"/>
                  </a:lnTo>
                  <a:lnTo>
                    <a:pt x="971" y="942"/>
                  </a:lnTo>
                  <a:lnTo>
                    <a:pt x="970" y="947"/>
                  </a:lnTo>
                  <a:lnTo>
                    <a:pt x="966" y="951"/>
                  </a:lnTo>
                  <a:lnTo>
                    <a:pt x="963" y="956"/>
                  </a:lnTo>
                  <a:lnTo>
                    <a:pt x="961" y="959"/>
                  </a:lnTo>
                  <a:lnTo>
                    <a:pt x="958" y="962"/>
                  </a:lnTo>
                  <a:lnTo>
                    <a:pt x="955" y="967"/>
                  </a:lnTo>
                  <a:lnTo>
                    <a:pt x="951" y="971"/>
                  </a:lnTo>
                  <a:lnTo>
                    <a:pt x="946" y="976"/>
                  </a:lnTo>
                  <a:lnTo>
                    <a:pt x="941" y="979"/>
                  </a:lnTo>
                  <a:lnTo>
                    <a:pt x="936" y="983"/>
                  </a:lnTo>
                  <a:lnTo>
                    <a:pt x="931" y="988"/>
                  </a:lnTo>
                  <a:lnTo>
                    <a:pt x="926" y="991"/>
                  </a:lnTo>
                  <a:lnTo>
                    <a:pt x="921" y="995"/>
                  </a:lnTo>
                  <a:lnTo>
                    <a:pt x="916" y="998"/>
                  </a:lnTo>
                  <a:lnTo>
                    <a:pt x="910" y="1001"/>
                  </a:lnTo>
                  <a:lnTo>
                    <a:pt x="904" y="1003"/>
                  </a:lnTo>
                  <a:lnTo>
                    <a:pt x="899" y="1006"/>
                  </a:lnTo>
                  <a:lnTo>
                    <a:pt x="894" y="1010"/>
                  </a:lnTo>
                  <a:lnTo>
                    <a:pt x="888" y="1011"/>
                  </a:lnTo>
                  <a:lnTo>
                    <a:pt x="882" y="1015"/>
                  </a:lnTo>
                  <a:lnTo>
                    <a:pt x="877" y="1017"/>
                  </a:lnTo>
                  <a:lnTo>
                    <a:pt x="871" y="1018"/>
                  </a:lnTo>
                  <a:lnTo>
                    <a:pt x="870" y="1018"/>
                  </a:lnTo>
                  <a:lnTo>
                    <a:pt x="868" y="1018"/>
                  </a:lnTo>
                  <a:lnTo>
                    <a:pt x="866" y="1020"/>
                  </a:lnTo>
                  <a:lnTo>
                    <a:pt x="865" y="1020"/>
                  </a:lnTo>
                  <a:lnTo>
                    <a:pt x="865" y="1022"/>
                  </a:lnTo>
                  <a:lnTo>
                    <a:pt x="863" y="1022"/>
                  </a:lnTo>
                  <a:lnTo>
                    <a:pt x="861" y="1022"/>
                  </a:lnTo>
                  <a:lnTo>
                    <a:pt x="860" y="1023"/>
                  </a:lnTo>
                  <a:lnTo>
                    <a:pt x="858" y="1023"/>
                  </a:lnTo>
                  <a:lnTo>
                    <a:pt x="856" y="1023"/>
                  </a:lnTo>
                  <a:lnTo>
                    <a:pt x="855" y="1025"/>
                  </a:lnTo>
                  <a:lnTo>
                    <a:pt x="853" y="1025"/>
                  </a:lnTo>
                  <a:lnTo>
                    <a:pt x="851" y="1025"/>
                  </a:lnTo>
                  <a:lnTo>
                    <a:pt x="849" y="1025"/>
                  </a:lnTo>
                  <a:lnTo>
                    <a:pt x="843" y="1027"/>
                  </a:lnTo>
                  <a:lnTo>
                    <a:pt x="836" y="1028"/>
                  </a:lnTo>
                  <a:lnTo>
                    <a:pt x="829" y="1030"/>
                  </a:lnTo>
                  <a:lnTo>
                    <a:pt x="824" y="1032"/>
                  </a:lnTo>
                  <a:lnTo>
                    <a:pt x="817" y="1032"/>
                  </a:lnTo>
                  <a:lnTo>
                    <a:pt x="810" y="1033"/>
                  </a:lnTo>
                  <a:lnTo>
                    <a:pt x="804" y="1033"/>
                  </a:lnTo>
                  <a:lnTo>
                    <a:pt x="797" y="1033"/>
                  </a:lnTo>
                  <a:lnTo>
                    <a:pt x="790" y="1035"/>
                  </a:lnTo>
                  <a:lnTo>
                    <a:pt x="783" y="1035"/>
                  </a:lnTo>
                  <a:lnTo>
                    <a:pt x="777" y="1035"/>
                  </a:lnTo>
                  <a:lnTo>
                    <a:pt x="770" y="1035"/>
                  </a:lnTo>
                  <a:lnTo>
                    <a:pt x="763" y="1033"/>
                  </a:lnTo>
                  <a:lnTo>
                    <a:pt x="756" y="1033"/>
                  </a:lnTo>
                  <a:lnTo>
                    <a:pt x="749" y="1033"/>
                  </a:lnTo>
                  <a:lnTo>
                    <a:pt x="741" y="1033"/>
                  </a:lnTo>
                  <a:lnTo>
                    <a:pt x="739" y="1033"/>
                  </a:lnTo>
                  <a:lnTo>
                    <a:pt x="738" y="1033"/>
                  </a:lnTo>
                  <a:lnTo>
                    <a:pt x="736" y="1035"/>
                  </a:lnTo>
                  <a:lnTo>
                    <a:pt x="734" y="1037"/>
                  </a:lnTo>
                  <a:lnTo>
                    <a:pt x="733" y="1037"/>
                  </a:lnTo>
                  <a:lnTo>
                    <a:pt x="733" y="1039"/>
                  </a:lnTo>
                  <a:lnTo>
                    <a:pt x="731" y="1040"/>
                  </a:lnTo>
                  <a:lnTo>
                    <a:pt x="731" y="1042"/>
                  </a:lnTo>
                  <a:lnTo>
                    <a:pt x="729" y="1042"/>
                  </a:lnTo>
                  <a:lnTo>
                    <a:pt x="729" y="1044"/>
                  </a:lnTo>
                  <a:lnTo>
                    <a:pt x="727" y="1045"/>
                  </a:lnTo>
                  <a:lnTo>
                    <a:pt x="726" y="1047"/>
                  </a:lnTo>
                  <a:lnTo>
                    <a:pt x="726" y="1049"/>
                  </a:lnTo>
                  <a:lnTo>
                    <a:pt x="724" y="1050"/>
                  </a:lnTo>
                  <a:lnTo>
                    <a:pt x="721" y="1055"/>
                  </a:lnTo>
                  <a:lnTo>
                    <a:pt x="717" y="1061"/>
                  </a:lnTo>
                  <a:lnTo>
                    <a:pt x="712" y="1066"/>
                  </a:lnTo>
                  <a:lnTo>
                    <a:pt x="709" y="1069"/>
                  </a:lnTo>
                  <a:lnTo>
                    <a:pt x="705" y="1074"/>
                  </a:lnTo>
                  <a:lnTo>
                    <a:pt x="702" y="1077"/>
                  </a:lnTo>
                  <a:lnTo>
                    <a:pt x="699" y="1083"/>
                  </a:lnTo>
                  <a:lnTo>
                    <a:pt x="694" y="1086"/>
                  </a:lnTo>
                  <a:lnTo>
                    <a:pt x="690" y="1089"/>
                  </a:lnTo>
                  <a:lnTo>
                    <a:pt x="687" y="1094"/>
                  </a:lnTo>
                  <a:lnTo>
                    <a:pt x="682" y="1098"/>
                  </a:lnTo>
                  <a:lnTo>
                    <a:pt x="678" y="1103"/>
                  </a:lnTo>
                  <a:lnTo>
                    <a:pt x="675" y="1106"/>
                  </a:lnTo>
                  <a:lnTo>
                    <a:pt x="670" y="1111"/>
                  </a:lnTo>
                  <a:lnTo>
                    <a:pt x="666" y="1116"/>
                  </a:lnTo>
                  <a:lnTo>
                    <a:pt x="663" y="1120"/>
                  </a:lnTo>
                  <a:lnTo>
                    <a:pt x="653" y="1130"/>
                  </a:lnTo>
                  <a:lnTo>
                    <a:pt x="643" y="1140"/>
                  </a:lnTo>
                  <a:lnTo>
                    <a:pt x="633" y="1148"/>
                  </a:lnTo>
                  <a:lnTo>
                    <a:pt x="622" y="1159"/>
                  </a:lnTo>
                  <a:lnTo>
                    <a:pt x="612" y="1167"/>
                  </a:lnTo>
                  <a:lnTo>
                    <a:pt x="602" y="1177"/>
                  </a:lnTo>
                  <a:lnTo>
                    <a:pt x="592" y="1186"/>
                  </a:lnTo>
                  <a:lnTo>
                    <a:pt x="580" y="1196"/>
                  </a:lnTo>
                  <a:lnTo>
                    <a:pt x="570" y="1204"/>
                  </a:lnTo>
                  <a:lnTo>
                    <a:pt x="560" y="1213"/>
                  </a:lnTo>
                  <a:lnTo>
                    <a:pt x="548" y="1221"/>
                  </a:lnTo>
                  <a:lnTo>
                    <a:pt x="538" y="1230"/>
                  </a:lnTo>
                  <a:lnTo>
                    <a:pt x="526" y="1238"/>
                  </a:lnTo>
                  <a:lnTo>
                    <a:pt x="516" y="1247"/>
                  </a:lnTo>
                  <a:lnTo>
                    <a:pt x="504" y="1255"/>
                  </a:lnTo>
                  <a:lnTo>
                    <a:pt x="494" y="1264"/>
                  </a:lnTo>
                  <a:lnTo>
                    <a:pt x="490" y="1265"/>
                  </a:lnTo>
                  <a:lnTo>
                    <a:pt x="487" y="1267"/>
                  </a:lnTo>
                  <a:lnTo>
                    <a:pt x="483" y="1269"/>
                  </a:lnTo>
                  <a:lnTo>
                    <a:pt x="480" y="1270"/>
                  </a:lnTo>
                  <a:lnTo>
                    <a:pt x="477" y="1272"/>
                  </a:lnTo>
                  <a:lnTo>
                    <a:pt x="473" y="1274"/>
                  </a:lnTo>
                  <a:lnTo>
                    <a:pt x="470" y="1275"/>
                  </a:lnTo>
                  <a:lnTo>
                    <a:pt x="466" y="1279"/>
                  </a:lnTo>
                  <a:lnTo>
                    <a:pt x="463" y="1280"/>
                  </a:lnTo>
                  <a:lnTo>
                    <a:pt x="460" y="1282"/>
                  </a:lnTo>
                  <a:lnTo>
                    <a:pt x="458" y="1284"/>
                  </a:lnTo>
                  <a:lnTo>
                    <a:pt x="455" y="1286"/>
                  </a:lnTo>
                  <a:lnTo>
                    <a:pt x="451" y="1287"/>
                  </a:lnTo>
                  <a:lnTo>
                    <a:pt x="448" y="1289"/>
                  </a:lnTo>
                  <a:lnTo>
                    <a:pt x="444" y="1291"/>
                  </a:lnTo>
                  <a:lnTo>
                    <a:pt x="439" y="1292"/>
                  </a:lnTo>
                  <a:lnTo>
                    <a:pt x="434" y="1292"/>
                  </a:lnTo>
                  <a:lnTo>
                    <a:pt x="429" y="1291"/>
                  </a:lnTo>
                  <a:lnTo>
                    <a:pt x="424" y="1291"/>
                  </a:lnTo>
                  <a:lnTo>
                    <a:pt x="419" y="1289"/>
                  </a:lnTo>
                  <a:lnTo>
                    <a:pt x="414" y="1287"/>
                  </a:lnTo>
                  <a:lnTo>
                    <a:pt x="409" y="1286"/>
                  </a:lnTo>
                  <a:lnTo>
                    <a:pt x="404" y="1284"/>
                  </a:lnTo>
                  <a:lnTo>
                    <a:pt x="399" y="1282"/>
                  </a:lnTo>
                  <a:lnTo>
                    <a:pt x="395" y="1279"/>
                  </a:lnTo>
                  <a:lnTo>
                    <a:pt x="390" y="1277"/>
                  </a:lnTo>
                  <a:lnTo>
                    <a:pt x="385" y="1274"/>
                  </a:lnTo>
                  <a:lnTo>
                    <a:pt x="382" y="1270"/>
                  </a:lnTo>
                  <a:lnTo>
                    <a:pt x="377" y="1267"/>
                  </a:lnTo>
                  <a:lnTo>
                    <a:pt x="373" y="1264"/>
                  </a:lnTo>
                  <a:lnTo>
                    <a:pt x="368" y="1260"/>
                  </a:lnTo>
                  <a:lnTo>
                    <a:pt x="365" y="1257"/>
                  </a:lnTo>
                  <a:lnTo>
                    <a:pt x="341" y="1238"/>
                  </a:lnTo>
                  <a:lnTo>
                    <a:pt x="319" y="1220"/>
                  </a:lnTo>
                  <a:lnTo>
                    <a:pt x="297" y="1199"/>
                  </a:lnTo>
                  <a:lnTo>
                    <a:pt x="275" y="1177"/>
                  </a:lnTo>
                  <a:lnTo>
                    <a:pt x="255" y="1154"/>
                  </a:lnTo>
                  <a:lnTo>
                    <a:pt x="250" y="1147"/>
                  </a:lnTo>
                  <a:lnTo>
                    <a:pt x="241" y="1133"/>
                  </a:lnTo>
                  <a:lnTo>
                    <a:pt x="233" y="1120"/>
                  </a:lnTo>
                  <a:lnTo>
                    <a:pt x="226" y="1106"/>
                  </a:lnTo>
                  <a:lnTo>
                    <a:pt x="219" y="1093"/>
                  </a:lnTo>
                  <a:lnTo>
                    <a:pt x="212" y="1079"/>
                  </a:lnTo>
                  <a:lnTo>
                    <a:pt x="209" y="1074"/>
                  </a:lnTo>
                  <a:lnTo>
                    <a:pt x="204" y="1054"/>
                  </a:lnTo>
                  <a:lnTo>
                    <a:pt x="197" y="1035"/>
                  </a:lnTo>
                  <a:lnTo>
                    <a:pt x="190" y="1015"/>
                  </a:lnTo>
                  <a:lnTo>
                    <a:pt x="183" y="995"/>
                  </a:lnTo>
                  <a:lnTo>
                    <a:pt x="180" y="974"/>
                  </a:lnTo>
                  <a:lnTo>
                    <a:pt x="180" y="967"/>
                  </a:lnTo>
                  <a:lnTo>
                    <a:pt x="163" y="922"/>
                  </a:lnTo>
                  <a:lnTo>
                    <a:pt x="150" y="876"/>
                  </a:lnTo>
                  <a:lnTo>
                    <a:pt x="138" y="829"/>
                  </a:lnTo>
                  <a:lnTo>
                    <a:pt x="127" y="780"/>
                  </a:lnTo>
                  <a:lnTo>
                    <a:pt x="122" y="731"/>
                  </a:lnTo>
                  <a:lnTo>
                    <a:pt x="121" y="714"/>
                  </a:lnTo>
                  <a:lnTo>
                    <a:pt x="121" y="698"/>
                  </a:lnTo>
                  <a:lnTo>
                    <a:pt x="117" y="683"/>
                  </a:lnTo>
                  <a:lnTo>
                    <a:pt x="116" y="666"/>
                  </a:lnTo>
                  <a:lnTo>
                    <a:pt x="114" y="651"/>
                  </a:lnTo>
                  <a:lnTo>
                    <a:pt x="114" y="634"/>
                  </a:lnTo>
                  <a:lnTo>
                    <a:pt x="116" y="629"/>
                  </a:lnTo>
                  <a:lnTo>
                    <a:pt x="116" y="627"/>
                  </a:lnTo>
                  <a:lnTo>
                    <a:pt x="116" y="626"/>
                  </a:lnTo>
                  <a:lnTo>
                    <a:pt x="114" y="624"/>
                  </a:lnTo>
                  <a:lnTo>
                    <a:pt x="114" y="622"/>
                  </a:lnTo>
                  <a:lnTo>
                    <a:pt x="109" y="617"/>
                  </a:lnTo>
                  <a:lnTo>
                    <a:pt x="105" y="612"/>
                  </a:lnTo>
                  <a:lnTo>
                    <a:pt x="100" y="607"/>
                  </a:lnTo>
                  <a:lnTo>
                    <a:pt x="95" y="602"/>
                  </a:lnTo>
                  <a:lnTo>
                    <a:pt x="92" y="595"/>
                  </a:lnTo>
                  <a:lnTo>
                    <a:pt x="90" y="594"/>
                  </a:lnTo>
                  <a:lnTo>
                    <a:pt x="87" y="590"/>
                  </a:lnTo>
                  <a:lnTo>
                    <a:pt x="83" y="585"/>
                  </a:lnTo>
                  <a:lnTo>
                    <a:pt x="80" y="582"/>
                  </a:lnTo>
                  <a:lnTo>
                    <a:pt x="77" y="578"/>
                  </a:lnTo>
                  <a:lnTo>
                    <a:pt x="73" y="573"/>
                  </a:lnTo>
                  <a:lnTo>
                    <a:pt x="56" y="553"/>
                  </a:lnTo>
                  <a:lnTo>
                    <a:pt x="43" y="531"/>
                  </a:lnTo>
                  <a:lnTo>
                    <a:pt x="29" y="511"/>
                  </a:lnTo>
                  <a:lnTo>
                    <a:pt x="19" y="487"/>
                  </a:lnTo>
                  <a:lnTo>
                    <a:pt x="9" y="465"/>
                  </a:lnTo>
                  <a:lnTo>
                    <a:pt x="7" y="457"/>
                  </a:lnTo>
                  <a:lnTo>
                    <a:pt x="4" y="443"/>
                  </a:lnTo>
                  <a:lnTo>
                    <a:pt x="2" y="428"/>
                  </a:lnTo>
                  <a:lnTo>
                    <a:pt x="0" y="414"/>
                  </a:lnTo>
                  <a:lnTo>
                    <a:pt x="0" y="399"/>
                  </a:lnTo>
                  <a:lnTo>
                    <a:pt x="0" y="385"/>
                  </a:lnTo>
                  <a:lnTo>
                    <a:pt x="0" y="380"/>
                  </a:lnTo>
                  <a:lnTo>
                    <a:pt x="2" y="355"/>
                  </a:lnTo>
                  <a:lnTo>
                    <a:pt x="5" y="331"/>
                  </a:lnTo>
                  <a:lnTo>
                    <a:pt x="9" y="306"/>
                  </a:lnTo>
                  <a:lnTo>
                    <a:pt x="16" y="282"/>
                  </a:lnTo>
                  <a:lnTo>
                    <a:pt x="24" y="260"/>
                  </a:lnTo>
                  <a:lnTo>
                    <a:pt x="28" y="252"/>
                  </a:lnTo>
                  <a:lnTo>
                    <a:pt x="44" y="221"/>
                  </a:lnTo>
                  <a:lnTo>
                    <a:pt x="66" y="194"/>
                  </a:lnTo>
                  <a:lnTo>
                    <a:pt x="95" y="171"/>
                  </a:lnTo>
                  <a:lnTo>
                    <a:pt x="126" y="154"/>
                  </a:lnTo>
                  <a:lnTo>
                    <a:pt x="158" y="142"/>
                  </a:lnTo>
                  <a:lnTo>
                    <a:pt x="170" y="138"/>
                  </a:lnTo>
                  <a:lnTo>
                    <a:pt x="200" y="133"/>
                  </a:lnTo>
                  <a:lnTo>
                    <a:pt x="231" y="132"/>
                  </a:lnTo>
                  <a:lnTo>
                    <a:pt x="263" y="132"/>
                  </a:lnTo>
                  <a:lnTo>
                    <a:pt x="294" y="137"/>
                  </a:lnTo>
                  <a:lnTo>
                    <a:pt x="324" y="144"/>
                  </a:lnTo>
                  <a:lnTo>
                    <a:pt x="333" y="147"/>
                  </a:lnTo>
                  <a:lnTo>
                    <a:pt x="343" y="150"/>
                  </a:lnTo>
                  <a:lnTo>
                    <a:pt x="353" y="154"/>
                  </a:lnTo>
                  <a:lnTo>
                    <a:pt x="363" y="157"/>
                  </a:lnTo>
                  <a:lnTo>
                    <a:pt x="373" y="162"/>
                  </a:lnTo>
                  <a:lnTo>
                    <a:pt x="382" y="167"/>
                  </a:lnTo>
                  <a:lnTo>
                    <a:pt x="385" y="169"/>
                  </a:lnTo>
                  <a:lnTo>
                    <a:pt x="424" y="135"/>
                  </a:lnTo>
                  <a:lnTo>
                    <a:pt x="463" y="105"/>
                  </a:lnTo>
                  <a:lnTo>
                    <a:pt x="504" y="76"/>
                  </a:lnTo>
                  <a:lnTo>
                    <a:pt x="546" y="50"/>
                  </a:lnTo>
                  <a:lnTo>
                    <a:pt x="588" y="28"/>
                  </a:lnTo>
                  <a:lnTo>
                    <a:pt x="602" y="22"/>
                  </a:lnTo>
                  <a:lnTo>
                    <a:pt x="622" y="15"/>
                  </a:lnTo>
                  <a:lnTo>
                    <a:pt x="641" y="10"/>
                  </a:lnTo>
                  <a:lnTo>
                    <a:pt x="661" y="6"/>
                  </a:lnTo>
                  <a:lnTo>
                    <a:pt x="682" y="3"/>
                  </a:lnTo>
                  <a:lnTo>
                    <a:pt x="702" y="0"/>
                  </a:lnTo>
                  <a:lnTo>
                    <a:pt x="709" y="0"/>
                  </a:lnTo>
                  <a:lnTo>
                    <a:pt x="748" y="0"/>
                  </a:lnTo>
                  <a:lnTo>
                    <a:pt x="785" y="6"/>
                  </a:lnTo>
                  <a:lnTo>
                    <a:pt x="821" y="17"/>
                  </a:lnTo>
                  <a:lnTo>
                    <a:pt x="856" y="32"/>
                  </a:lnTo>
                  <a:lnTo>
                    <a:pt x="888" y="52"/>
                  </a:lnTo>
                  <a:lnTo>
                    <a:pt x="899"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3977" name="Freeform 9"/>
            <p:cNvSpPr>
              <a:spLocks/>
            </p:cNvSpPr>
            <p:nvPr/>
          </p:nvSpPr>
          <p:spPr bwMode="auto">
            <a:xfrm>
              <a:off x="5007" y="61"/>
              <a:ext cx="122" cy="225"/>
            </a:xfrm>
            <a:custGeom>
              <a:avLst/>
              <a:gdLst>
                <a:gd name="T0" fmla="*/ 0 w 122"/>
                <a:gd name="T1" fmla="*/ 0 h 225"/>
                <a:gd name="T2" fmla="*/ 11 w 122"/>
                <a:gd name="T3" fmla="*/ 12 h 225"/>
                <a:gd name="T4" fmla="*/ 25 w 122"/>
                <a:gd name="T5" fmla="*/ 24 h 225"/>
                <a:gd name="T6" fmla="*/ 35 w 122"/>
                <a:gd name="T7" fmla="*/ 35 h 225"/>
                <a:gd name="T8" fmla="*/ 47 w 122"/>
                <a:gd name="T9" fmla="*/ 47 h 225"/>
                <a:gd name="T10" fmla="*/ 57 w 122"/>
                <a:gd name="T11" fmla="*/ 61 h 225"/>
                <a:gd name="T12" fmla="*/ 66 w 122"/>
                <a:gd name="T13" fmla="*/ 74 h 225"/>
                <a:gd name="T14" fmla="*/ 74 w 122"/>
                <a:gd name="T15" fmla="*/ 88 h 225"/>
                <a:gd name="T16" fmla="*/ 83 w 122"/>
                <a:gd name="T17" fmla="*/ 101 h 225"/>
                <a:gd name="T18" fmla="*/ 89 w 122"/>
                <a:gd name="T19" fmla="*/ 117 h 225"/>
                <a:gd name="T20" fmla="*/ 96 w 122"/>
                <a:gd name="T21" fmla="*/ 130 h 225"/>
                <a:gd name="T22" fmla="*/ 101 w 122"/>
                <a:gd name="T23" fmla="*/ 145 h 225"/>
                <a:gd name="T24" fmla="*/ 108 w 122"/>
                <a:gd name="T25" fmla="*/ 161 h 225"/>
                <a:gd name="T26" fmla="*/ 111 w 122"/>
                <a:gd name="T27" fmla="*/ 176 h 225"/>
                <a:gd name="T28" fmla="*/ 115 w 122"/>
                <a:gd name="T29" fmla="*/ 193 h 225"/>
                <a:gd name="T30" fmla="*/ 118 w 122"/>
                <a:gd name="T31" fmla="*/ 208 h 225"/>
                <a:gd name="T32" fmla="*/ 122 w 122"/>
                <a:gd name="T33" fmla="*/ 225 h 2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2"/>
                <a:gd name="T52" fmla="*/ 0 h 225"/>
                <a:gd name="T53" fmla="*/ 122 w 122"/>
                <a:gd name="T54" fmla="*/ 225 h 2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2" h="225">
                  <a:moveTo>
                    <a:pt x="0" y="0"/>
                  </a:moveTo>
                  <a:lnTo>
                    <a:pt x="11" y="12"/>
                  </a:lnTo>
                  <a:lnTo>
                    <a:pt x="25" y="24"/>
                  </a:lnTo>
                  <a:lnTo>
                    <a:pt x="35" y="35"/>
                  </a:lnTo>
                  <a:lnTo>
                    <a:pt x="47" y="47"/>
                  </a:lnTo>
                  <a:lnTo>
                    <a:pt x="57" y="61"/>
                  </a:lnTo>
                  <a:lnTo>
                    <a:pt x="66" y="74"/>
                  </a:lnTo>
                  <a:lnTo>
                    <a:pt x="74" y="88"/>
                  </a:lnTo>
                  <a:lnTo>
                    <a:pt x="83" y="101"/>
                  </a:lnTo>
                  <a:lnTo>
                    <a:pt x="89" y="117"/>
                  </a:lnTo>
                  <a:lnTo>
                    <a:pt x="96" y="130"/>
                  </a:lnTo>
                  <a:lnTo>
                    <a:pt x="101" y="145"/>
                  </a:lnTo>
                  <a:lnTo>
                    <a:pt x="108" y="161"/>
                  </a:lnTo>
                  <a:lnTo>
                    <a:pt x="111" y="176"/>
                  </a:lnTo>
                  <a:lnTo>
                    <a:pt x="115" y="193"/>
                  </a:lnTo>
                  <a:lnTo>
                    <a:pt x="118" y="208"/>
                  </a:lnTo>
                  <a:lnTo>
                    <a:pt x="122" y="22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78" name="Freeform 10"/>
            <p:cNvSpPr>
              <a:spLocks/>
            </p:cNvSpPr>
            <p:nvPr/>
          </p:nvSpPr>
          <p:spPr bwMode="auto">
            <a:xfrm>
              <a:off x="5107" y="286"/>
              <a:ext cx="23" cy="162"/>
            </a:xfrm>
            <a:custGeom>
              <a:avLst/>
              <a:gdLst>
                <a:gd name="T0" fmla="*/ 22 w 23"/>
                <a:gd name="T1" fmla="*/ 0 h 162"/>
                <a:gd name="T2" fmla="*/ 22 w 23"/>
                <a:gd name="T3" fmla="*/ 10 h 162"/>
                <a:gd name="T4" fmla="*/ 22 w 23"/>
                <a:gd name="T5" fmla="*/ 22 h 162"/>
                <a:gd name="T6" fmla="*/ 23 w 23"/>
                <a:gd name="T7" fmla="*/ 32 h 162"/>
                <a:gd name="T8" fmla="*/ 22 w 23"/>
                <a:gd name="T9" fmla="*/ 42 h 162"/>
                <a:gd name="T10" fmla="*/ 22 w 23"/>
                <a:gd name="T11" fmla="*/ 52 h 162"/>
                <a:gd name="T12" fmla="*/ 22 w 23"/>
                <a:gd name="T13" fmla="*/ 64 h 162"/>
                <a:gd name="T14" fmla="*/ 20 w 23"/>
                <a:gd name="T15" fmla="*/ 74 h 162"/>
                <a:gd name="T16" fmla="*/ 20 w 23"/>
                <a:gd name="T17" fmla="*/ 85 h 162"/>
                <a:gd name="T18" fmla="*/ 18 w 23"/>
                <a:gd name="T19" fmla="*/ 95 h 162"/>
                <a:gd name="T20" fmla="*/ 17 w 23"/>
                <a:gd name="T21" fmla="*/ 105 h 162"/>
                <a:gd name="T22" fmla="*/ 15 w 23"/>
                <a:gd name="T23" fmla="*/ 115 h 162"/>
                <a:gd name="T24" fmla="*/ 11 w 23"/>
                <a:gd name="T25" fmla="*/ 125 h 162"/>
                <a:gd name="T26" fmla="*/ 10 w 23"/>
                <a:gd name="T27" fmla="*/ 134 h 162"/>
                <a:gd name="T28" fmla="*/ 6 w 23"/>
                <a:gd name="T29" fmla="*/ 144 h 162"/>
                <a:gd name="T30" fmla="*/ 3 w 23"/>
                <a:gd name="T31" fmla="*/ 154 h 162"/>
                <a:gd name="T32" fmla="*/ 0 w 23"/>
                <a:gd name="T33" fmla="*/ 162 h 1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162"/>
                <a:gd name="T53" fmla="*/ 23 w 23"/>
                <a:gd name="T54" fmla="*/ 162 h 1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162">
                  <a:moveTo>
                    <a:pt x="22" y="0"/>
                  </a:moveTo>
                  <a:lnTo>
                    <a:pt x="22" y="10"/>
                  </a:lnTo>
                  <a:lnTo>
                    <a:pt x="22" y="22"/>
                  </a:lnTo>
                  <a:lnTo>
                    <a:pt x="23" y="32"/>
                  </a:lnTo>
                  <a:lnTo>
                    <a:pt x="22" y="42"/>
                  </a:lnTo>
                  <a:lnTo>
                    <a:pt x="22" y="52"/>
                  </a:lnTo>
                  <a:lnTo>
                    <a:pt x="22" y="64"/>
                  </a:lnTo>
                  <a:lnTo>
                    <a:pt x="20" y="74"/>
                  </a:lnTo>
                  <a:lnTo>
                    <a:pt x="20" y="85"/>
                  </a:lnTo>
                  <a:lnTo>
                    <a:pt x="18" y="95"/>
                  </a:lnTo>
                  <a:lnTo>
                    <a:pt x="17" y="105"/>
                  </a:lnTo>
                  <a:lnTo>
                    <a:pt x="15" y="115"/>
                  </a:lnTo>
                  <a:lnTo>
                    <a:pt x="11" y="125"/>
                  </a:lnTo>
                  <a:lnTo>
                    <a:pt x="10" y="134"/>
                  </a:lnTo>
                  <a:lnTo>
                    <a:pt x="6" y="144"/>
                  </a:lnTo>
                  <a:lnTo>
                    <a:pt x="3" y="154"/>
                  </a:lnTo>
                  <a:lnTo>
                    <a:pt x="0" y="16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79" name="Freeform 11"/>
            <p:cNvSpPr>
              <a:spLocks/>
            </p:cNvSpPr>
            <p:nvPr/>
          </p:nvSpPr>
          <p:spPr bwMode="auto">
            <a:xfrm>
              <a:off x="5069" y="448"/>
              <a:ext cx="38" cy="107"/>
            </a:xfrm>
            <a:custGeom>
              <a:avLst/>
              <a:gdLst>
                <a:gd name="T0" fmla="*/ 38 w 38"/>
                <a:gd name="T1" fmla="*/ 0 h 107"/>
                <a:gd name="T2" fmla="*/ 36 w 38"/>
                <a:gd name="T3" fmla="*/ 7 h 107"/>
                <a:gd name="T4" fmla="*/ 34 w 38"/>
                <a:gd name="T5" fmla="*/ 14 h 107"/>
                <a:gd name="T6" fmla="*/ 32 w 38"/>
                <a:gd name="T7" fmla="*/ 21 h 107"/>
                <a:gd name="T8" fmla="*/ 29 w 38"/>
                <a:gd name="T9" fmla="*/ 27 h 107"/>
                <a:gd name="T10" fmla="*/ 27 w 38"/>
                <a:gd name="T11" fmla="*/ 34 h 107"/>
                <a:gd name="T12" fmla="*/ 26 w 38"/>
                <a:gd name="T13" fmla="*/ 41 h 107"/>
                <a:gd name="T14" fmla="*/ 22 w 38"/>
                <a:gd name="T15" fmla="*/ 48 h 107"/>
                <a:gd name="T16" fmla="*/ 21 w 38"/>
                <a:gd name="T17" fmla="*/ 54 h 107"/>
                <a:gd name="T18" fmla="*/ 17 w 38"/>
                <a:gd name="T19" fmla="*/ 61 h 107"/>
                <a:gd name="T20" fmla="*/ 16 w 38"/>
                <a:gd name="T21" fmla="*/ 68 h 107"/>
                <a:gd name="T22" fmla="*/ 12 w 38"/>
                <a:gd name="T23" fmla="*/ 75 h 107"/>
                <a:gd name="T24" fmla="*/ 10 w 38"/>
                <a:gd name="T25" fmla="*/ 80 h 107"/>
                <a:gd name="T26" fmla="*/ 7 w 38"/>
                <a:gd name="T27" fmla="*/ 87 h 107"/>
                <a:gd name="T28" fmla="*/ 5 w 38"/>
                <a:gd name="T29" fmla="*/ 93 h 107"/>
                <a:gd name="T30" fmla="*/ 2 w 38"/>
                <a:gd name="T31" fmla="*/ 100 h 107"/>
                <a:gd name="T32" fmla="*/ 0 w 38"/>
                <a:gd name="T33" fmla="*/ 107 h 1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107"/>
                <a:gd name="T53" fmla="*/ 38 w 38"/>
                <a:gd name="T54" fmla="*/ 107 h 1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107">
                  <a:moveTo>
                    <a:pt x="38" y="0"/>
                  </a:moveTo>
                  <a:lnTo>
                    <a:pt x="36" y="7"/>
                  </a:lnTo>
                  <a:lnTo>
                    <a:pt x="34" y="14"/>
                  </a:lnTo>
                  <a:lnTo>
                    <a:pt x="32" y="21"/>
                  </a:lnTo>
                  <a:lnTo>
                    <a:pt x="29" y="27"/>
                  </a:lnTo>
                  <a:lnTo>
                    <a:pt x="27" y="34"/>
                  </a:lnTo>
                  <a:lnTo>
                    <a:pt x="26" y="41"/>
                  </a:lnTo>
                  <a:lnTo>
                    <a:pt x="22" y="48"/>
                  </a:lnTo>
                  <a:lnTo>
                    <a:pt x="21" y="54"/>
                  </a:lnTo>
                  <a:lnTo>
                    <a:pt x="17" y="61"/>
                  </a:lnTo>
                  <a:lnTo>
                    <a:pt x="16" y="68"/>
                  </a:lnTo>
                  <a:lnTo>
                    <a:pt x="12" y="75"/>
                  </a:lnTo>
                  <a:lnTo>
                    <a:pt x="10" y="80"/>
                  </a:lnTo>
                  <a:lnTo>
                    <a:pt x="7" y="87"/>
                  </a:lnTo>
                  <a:lnTo>
                    <a:pt x="5" y="93"/>
                  </a:lnTo>
                  <a:lnTo>
                    <a:pt x="2" y="100"/>
                  </a:lnTo>
                  <a:lnTo>
                    <a:pt x="0" y="10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0" name="Line 12"/>
            <p:cNvSpPr>
              <a:spLocks noChangeShapeType="1"/>
            </p:cNvSpPr>
            <p:nvPr/>
          </p:nvSpPr>
          <p:spPr bwMode="auto">
            <a:xfrm flipH="1">
              <a:off x="5027" y="555"/>
              <a:ext cx="42" cy="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3981" name="Freeform 13"/>
            <p:cNvSpPr>
              <a:spLocks/>
            </p:cNvSpPr>
            <p:nvPr/>
          </p:nvSpPr>
          <p:spPr bwMode="auto">
            <a:xfrm>
              <a:off x="5027" y="631"/>
              <a:ext cx="44" cy="168"/>
            </a:xfrm>
            <a:custGeom>
              <a:avLst/>
              <a:gdLst>
                <a:gd name="T0" fmla="*/ 0 w 44"/>
                <a:gd name="T1" fmla="*/ 0 h 168"/>
                <a:gd name="T2" fmla="*/ 3 w 44"/>
                <a:gd name="T3" fmla="*/ 10 h 168"/>
                <a:gd name="T4" fmla="*/ 7 w 44"/>
                <a:gd name="T5" fmla="*/ 20 h 168"/>
                <a:gd name="T6" fmla="*/ 10 w 44"/>
                <a:gd name="T7" fmla="*/ 31 h 168"/>
                <a:gd name="T8" fmla="*/ 13 w 44"/>
                <a:gd name="T9" fmla="*/ 41 h 168"/>
                <a:gd name="T10" fmla="*/ 17 w 44"/>
                <a:gd name="T11" fmla="*/ 51 h 168"/>
                <a:gd name="T12" fmla="*/ 19 w 44"/>
                <a:gd name="T13" fmla="*/ 63 h 168"/>
                <a:gd name="T14" fmla="*/ 22 w 44"/>
                <a:gd name="T15" fmla="*/ 73 h 168"/>
                <a:gd name="T16" fmla="*/ 24 w 44"/>
                <a:gd name="T17" fmla="*/ 83 h 168"/>
                <a:gd name="T18" fmla="*/ 27 w 44"/>
                <a:gd name="T19" fmla="*/ 93 h 168"/>
                <a:gd name="T20" fmla="*/ 29 w 44"/>
                <a:gd name="T21" fmla="*/ 105 h 168"/>
                <a:gd name="T22" fmla="*/ 30 w 44"/>
                <a:gd name="T23" fmla="*/ 115 h 168"/>
                <a:gd name="T24" fmla="*/ 34 w 44"/>
                <a:gd name="T25" fmla="*/ 125 h 168"/>
                <a:gd name="T26" fmla="*/ 36 w 44"/>
                <a:gd name="T27" fmla="*/ 137 h 168"/>
                <a:gd name="T28" fmla="*/ 39 w 44"/>
                <a:gd name="T29" fmla="*/ 147 h 168"/>
                <a:gd name="T30" fmla="*/ 41 w 44"/>
                <a:gd name="T31" fmla="*/ 157 h 168"/>
                <a:gd name="T32" fmla="*/ 44 w 44"/>
                <a:gd name="T33" fmla="*/ 168 h 1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168"/>
                <a:gd name="T53" fmla="*/ 44 w 44"/>
                <a:gd name="T54" fmla="*/ 168 h 1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168">
                  <a:moveTo>
                    <a:pt x="0" y="0"/>
                  </a:moveTo>
                  <a:lnTo>
                    <a:pt x="3" y="10"/>
                  </a:lnTo>
                  <a:lnTo>
                    <a:pt x="7" y="20"/>
                  </a:lnTo>
                  <a:lnTo>
                    <a:pt x="10" y="31"/>
                  </a:lnTo>
                  <a:lnTo>
                    <a:pt x="13" y="41"/>
                  </a:lnTo>
                  <a:lnTo>
                    <a:pt x="17" y="51"/>
                  </a:lnTo>
                  <a:lnTo>
                    <a:pt x="19" y="63"/>
                  </a:lnTo>
                  <a:lnTo>
                    <a:pt x="22" y="73"/>
                  </a:lnTo>
                  <a:lnTo>
                    <a:pt x="24" y="83"/>
                  </a:lnTo>
                  <a:lnTo>
                    <a:pt x="27" y="93"/>
                  </a:lnTo>
                  <a:lnTo>
                    <a:pt x="29" y="105"/>
                  </a:lnTo>
                  <a:lnTo>
                    <a:pt x="30" y="115"/>
                  </a:lnTo>
                  <a:lnTo>
                    <a:pt x="34" y="125"/>
                  </a:lnTo>
                  <a:lnTo>
                    <a:pt x="36" y="137"/>
                  </a:lnTo>
                  <a:lnTo>
                    <a:pt x="39" y="147"/>
                  </a:lnTo>
                  <a:lnTo>
                    <a:pt x="41" y="157"/>
                  </a:lnTo>
                  <a:lnTo>
                    <a:pt x="44" y="16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2" name="Freeform 14"/>
            <p:cNvSpPr>
              <a:spLocks/>
            </p:cNvSpPr>
            <p:nvPr/>
          </p:nvSpPr>
          <p:spPr bwMode="auto">
            <a:xfrm>
              <a:off x="5071" y="799"/>
              <a:ext cx="8" cy="59"/>
            </a:xfrm>
            <a:custGeom>
              <a:avLst/>
              <a:gdLst>
                <a:gd name="T0" fmla="*/ 0 w 8"/>
                <a:gd name="T1" fmla="*/ 0 h 59"/>
                <a:gd name="T2" fmla="*/ 2 w 8"/>
                <a:gd name="T3" fmla="*/ 3 h 59"/>
                <a:gd name="T4" fmla="*/ 2 w 8"/>
                <a:gd name="T5" fmla="*/ 8 h 59"/>
                <a:gd name="T6" fmla="*/ 2 w 8"/>
                <a:gd name="T7" fmla="*/ 11 h 59"/>
                <a:gd name="T8" fmla="*/ 3 w 8"/>
                <a:gd name="T9" fmla="*/ 15 h 59"/>
                <a:gd name="T10" fmla="*/ 3 w 8"/>
                <a:gd name="T11" fmla="*/ 18 h 59"/>
                <a:gd name="T12" fmla="*/ 5 w 8"/>
                <a:gd name="T13" fmla="*/ 22 h 59"/>
                <a:gd name="T14" fmla="*/ 5 w 8"/>
                <a:gd name="T15" fmla="*/ 27 h 59"/>
                <a:gd name="T16" fmla="*/ 5 w 8"/>
                <a:gd name="T17" fmla="*/ 30 h 59"/>
                <a:gd name="T18" fmla="*/ 7 w 8"/>
                <a:gd name="T19" fmla="*/ 33 h 59"/>
                <a:gd name="T20" fmla="*/ 7 w 8"/>
                <a:gd name="T21" fmla="*/ 37 h 59"/>
                <a:gd name="T22" fmla="*/ 7 w 8"/>
                <a:gd name="T23" fmla="*/ 40 h 59"/>
                <a:gd name="T24" fmla="*/ 7 w 8"/>
                <a:gd name="T25" fmla="*/ 44 h 59"/>
                <a:gd name="T26" fmla="*/ 8 w 8"/>
                <a:gd name="T27" fmla="*/ 49 h 59"/>
                <a:gd name="T28" fmla="*/ 8 w 8"/>
                <a:gd name="T29" fmla="*/ 52 h 59"/>
                <a:gd name="T30" fmla="*/ 8 w 8"/>
                <a:gd name="T31" fmla="*/ 55 h 59"/>
                <a:gd name="T32" fmla="*/ 8 w 8"/>
                <a:gd name="T33" fmla="*/ 59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59"/>
                <a:gd name="T53" fmla="*/ 8 w 8"/>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59">
                  <a:moveTo>
                    <a:pt x="0" y="0"/>
                  </a:moveTo>
                  <a:lnTo>
                    <a:pt x="2" y="3"/>
                  </a:lnTo>
                  <a:lnTo>
                    <a:pt x="2" y="8"/>
                  </a:lnTo>
                  <a:lnTo>
                    <a:pt x="2" y="11"/>
                  </a:lnTo>
                  <a:lnTo>
                    <a:pt x="3" y="15"/>
                  </a:lnTo>
                  <a:lnTo>
                    <a:pt x="3" y="18"/>
                  </a:lnTo>
                  <a:lnTo>
                    <a:pt x="5" y="22"/>
                  </a:lnTo>
                  <a:lnTo>
                    <a:pt x="5" y="27"/>
                  </a:lnTo>
                  <a:lnTo>
                    <a:pt x="5" y="30"/>
                  </a:lnTo>
                  <a:lnTo>
                    <a:pt x="7" y="33"/>
                  </a:lnTo>
                  <a:lnTo>
                    <a:pt x="7" y="37"/>
                  </a:lnTo>
                  <a:lnTo>
                    <a:pt x="7" y="40"/>
                  </a:lnTo>
                  <a:lnTo>
                    <a:pt x="7" y="44"/>
                  </a:lnTo>
                  <a:lnTo>
                    <a:pt x="8" y="49"/>
                  </a:lnTo>
                  <a:lnTo>
                    <a:pt x="8" y="52"/>
                  </a:lnTo>
                  <a:lnTo>
                    <a:pt x="8" y="55"/>
                  </a:lnTo>
                  <a:lnTo>
                    <a:pt x="8" y="5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3" name="Freeform 15"/>
            <p:cNvSpPr>
              <a:spLocks/>
            </p:cNvSpPr>
            <p:nvPr/>
          </p:nvSpPr>
          <p:spPr bwMode="auto">
            <a:xfrm>
              <a:off x="5079" y="858"/>
              <a:ext cx="11" cy="40"/>
            </a:xfrm>
            <a:custGeom>
              <a:avLst/>
              <a:gdLst>
                <a:gd name="T0" fmla="*/ 0 w 11"/>
                <a:gd name="T1" fmla="*/ 0 h 40"/>
                <a:gd name="T2" fmla="*/ 2 w 11"/>
                <a:gd name="T3" fmla="*/ 1 h 40"/>
                <a:gd name="T4" fmla="*/ 2 w 11"/>
                <a:gd name="T5" fmla="*/ 5 h 40"/>
                <a:gd name="T6" fmla="*/ 4 w 11"/>
                <a:gd name="T7" fmla="*/ 7 h 40"/>
                <a:gd name="T8" fmla="*/ 4 w 11"/>
                <a:gd name="T9" fmla="*/ 10 h 40"/>
                <a:gd name="T10" fmla="*/ 4 w 11"/>
                <a:gd name="T11" fmla="*/ 12 h 40"/>
                <a:gd name="T12" fmla="*/ 6 w 11"/>
                <a:gd name="T13" fmla="*/ 15 h 40"/>
                <a:gd name="T14" fmla="*/ 6 w 11"/>
                <a:gd name="T15" fmla="*/ 17 h 40"/>
                <a:gd name="T16" fmla="*/ 6 w 11"/>
                <a:gd name="T17" fmla="*/ 20 h 40"/>
                <a:gd name="T18" fmla="*/ 7 w 11"/>
                <a:gd name="T19" fmla="*/ 22 h 40"/>
                <a:gd name="T20" fmla="*/ 7 w 11"/>
                <a:gd name="T21" fmla="*/ 25 h 40"/>
                <a:gd name="T22" fmla="*/ 7 w 11"/>
                <a:gd name="T23" fmla="*/ 27 h 40"/>
                <a:gd name="T24" fmla="*/ 9 w 11"/>
                <a:gd name="T25" fmla="*/ 30 h 40"/>
                <a:gd name="T26" fmla="*/ 9 w 11"/>
                <a:gd name="T27" fmla="*/ 32 h 40"/>
                <a:gd name="T28" fmla="*/ 9 w 11"/>
                <a:gd name="T29" fmla="*/ 34 h 40"/>
                <a:gd name="T30" fmla="*/ 11 w 11"/>
                <a:gd name="T31" fmla="*/ 37 h 40"/>
                <a:gd name="T32" fmla="*/ 11 w 11"/>
                <a:gd name="T33" fmla="*/ 4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0"/>
                <a:gd name="T53" fmla="*/ 11 w 11"/>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0">
                  <a:moveTo>
                    <a:pt x="0" y="0"/>
                  </a:moveTo>
                  <a:lnTo>
                    <a:pt x="2" y="1"/>
                  </a:lnTo>
                  <a:lnTo>
                    <a:pt x="2" y="5"/>
                  </a:lnTo>
                  <a:lnTo>
                    <a:pt x="4" y="7"/>
                  </a:lnTo>
                  <a:lnTo>
                    <a:pt x="4" y="10"/>
                  </a:lnTo>
                  <a:lnTo>
                    <a:pt x="4" y="12"/>
                  </a:lnTo>
                  <a:lnTo>
                    <a:pt x="6" y="15"/>
                  </a:lnTo>
                  <a:lnTo>
                    <a:pt x="6" y="17"/>
                  </a:lnTo>
                  <a:lnTo>
                    <a:pt x="6" y="20"/>
                  </a:lnTo>
                  <a:lnTo>
                    <a:pt x="7" y="22"/>
                  </a:lnTo>
                  <a:lnTo>
                    <a:pt x="7" y="25"/>
                  </a:lnTo>
                  <a:lnTo>
                    <a:pt x="7" y="27"/>
                  </a:lnTo>
                  <a:lnTo>
                    <a:pt x="9" y="30"/>
                  </a:lnTo>
                  <a:lnTo>
                    <a:pt x="9" y="32"/>
                  </a:lnTo>
                  <a:lnTo>
                    <a:pt x="9" y="34"/>
                  </a:lnTo>
                  <a:lnTo>
                    <a:pt x="11" y="37"/>
                  </a:lnTo>
                  <a:lnTo>
                    <a:pt x="11" y="4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4" name="Freeform 16"/>
            <p:cNvSpPr>
              <a:spLocks/>
            </p:cNvSpPr>
            <p:nvPr/>
          </p:nvSpPr>
          <p:spPr bwMode="auto">
            <a:xfrm>
              <a:off x="5063" y="898"/>
              <a:ext cx="28" cy="71"/>
            </a:xfrm>
            <a:custGeom>
              <a:avLst/>
              <a:gdLst>
                <a:gd name="T0" fmla="*/ 27 w 28"/>
                <a:gd name="T1" fmla="*/ 0 h 71"/>
                <a:gd name="T2" fmla="*/ 27 w 28"/>
                <a:gd name="T3" fmla="*/ 5 h 71"/>
                <a:gd name="T4" fmla="*/ 28 w 28"/>
                <a:gd name="T5" fmla="*/ 11 h 71"/>
                <a:gd name="T6" fmla="*/ 27 w 28"/>
                <a:gd name="T7" fmla="*/ 16 h 71"/>
                <a:gd name="T8" fmla="*/ 27 w 28"/>
                <a:gd name="T9" fmla="*/ 19 h 71"/>
                <a:gd name="T10" fmla="*/ 27 w 28"/>
                <a:gd name="T11" fmla="*/ 24 h 71"/>
                <a:gd name="T12" fmla="*/ 25 w 28"/>
                <a:gd name="T13" fmla="*/ 29 h 71"/>
                <a:gd name="T14" fmla="*/ 23 w 28"/>
                <a:gd name="T15" fmla="*/ 34 h 71"/>
                <a:gd name="T16" fmla="*/ 22 w 28"/>
                <a:gd name="T17" fmla="*/ 38 h 71"/>
                <a:gd name="T18" fmla="*/ 18 w 28"/>
                <a:gd name="T19" fmla="*/ 43 h 71"/>
                <a:gd name="T20" fmla="*/ 16 w 28"/>
                <a:gd name="T21" fmla="*/ 46 h 71"/>
                <a:gd name="T22" fmla="*/ 15 w 28"/>
                <a:gd name="T23" fmla="*/ 51 h 71"/>
                <a:gd name="T24" fmla="*/ 11 w 28"/>
                <a:gd name="T25" fmla="*/ 55 h 71"/>
                <a:gd name="T26" fmla="*/ 8 w 28"/>
                <a:gd name="T27" fmla="*/ 60 h 71"/>
                <a:gd name="T28" fmla="*/ 6 w 28"/>
                <a:gd name="T29" fmla="*/ 63 h 71"/>
                <a:gd name="T30" fmla="*/ 3 w 28"/>
                <a:gd name="T31" fmla="*/ 66 h 71"/>
                <a:gd name="T32" fmla="*/ 0 w 28"/>
                <a:gd name="T33" fmla="*/ 71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71"/>
                <a:gd name="T53" fmla="*/ 28 w 28"/>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71">
                  <a:moveTo>
                    <a:pt x="27" y="0"/>
                  </a:moveTo>
                  <a:lnTo>
                    <a:pt x="27" y="5"/>
                  </a:lnTo>
                  <a:lnTo>
                    <a:pt x="28" y="11"/>
                  </a:lnTo>
                  <a:lnTo>
                    <a:pt x="27" y="16"/>
                  </a:lnTo>
                  <a:lnTo>
                    <a:pt x="27" y="19"/>
                  </a:lnTo>
                  <a:lnTo>
                    <a:pt x="27" y="24"/>
                  </a:lnTo>
                  <a:lnTo>
                    <a:pt x="25" y="29"/>
                  </a:lnTo>
                  <a:lnTo>
                    <a:pt x="23" y="34"/>
                  </a:lnTo>
                  <a:lnTo>
                    <a:pt x="22" y="38"/>
                  </a:lnTo>
                  <a:lnTo>
                    <a:pt x="18" y="43"/>
                  </a:lnTo>
                  <a:lnTo>
                    <a:pt x="16" y="46"/>
                  </a:lnTo>
                  <a:lnTo>
                    <a:pt x="15" y="51"/>
                  </a:lnTo>
                  <a:lnTo>
                    <a:pt x="11" y="55"/>
                  </a:lnTo>
                  <a:lnTo>
                    <a:pt x="8" y="60"/>
                  </a:lnTo>
                  <a:lnTo>
                    <a:pt x="6" y="63"/>
                  </a:lnTo>
                  <a:lnTo>
                    <a:pt x="3" y="66"/>
                  </a:lnTo>
                  <a:lnTo>
                    <a:pt x="0" y="7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5" name="Freeform 17"/>
            <p:cNvSpPr>
              <a:spLocks/>
            </p:cNvSpPr>
            <p:nvPr/>
          </p:nvSpPr>
          <p:spPr bwMode="auto">
            <a:xfrm>
              <a:off x="4979" y="969"/>
              <a:ext cx="84" cy="51"/>
            </a:xfrm>
            <a:custGeom>
              <a:avLst/>
              <a:gdLst>
                <a:gd name="T0" fmla="*/ 84 w 84"/>
                <a:gd name="T1" fmla="*/ 0 h 51"/>
                <a:gd name="T2" fmla="*/ 80 w 84"/>
                <a:gd name="T3" fmla="*/ 4 h 51"/>
                <a:gd name="T4" fmla="*/ 75 w 84"/>
                <a:gd name="T5" fmla="*/ 9 h 51"/>
                <a:gd name="T6" fmla="*/ 70 w 84"/>
                <a:gd name="T7" fmla="*/ 12 h 51"/>
                <a:gd name="T8" fmla="*/ 65 w 84"/>
                <a:gd name="T9" fmla="*/ 16 h 51"/>
                <a:gd name="T10" fmla="*/ 60 w 84"/>
                <a:gd name="T11" fmla="*/ 21 h 51"/>
                <a:gd name="T12" fmla="*/ 55 w 84"/>
                <a:gd name="T13" fmla="*/ 24 h 51"/>
                <a:gd name="T14" fmla="*/ 50 w 84"/>
                <a:gd name="T15" fmla="*/ 28 h 51"/>
                <a:gd name="T16" fmla="*/ 45 w 84"/>
                <a:gd name="T17" fmla="*/ 31 h 51"/>
                <a:gd name="T18" fmla="*/ 39 w 84"/>
                <a:gd name="T19" fmla="*/ 34 h 51"/>
                <a:gd name="T20" fmla="*/ 33 w 84"/>
                <a:gd name="T21" fmla="*/ 36 h 51"/>
                <a:gd name="T22" fmla="*/ 28 w 84"/>
                <a:gd name="T23" fmla="*/ 39 h 51"/>
                <a:gd name="T24" fmla="*/ 23 w 84"/>
                <a:gd name="T25" fmla="*/ 43 h 51"/>
                <a:gd name="T26" fmla="*/ 17 w 84"/>
                <a:gd name="T27" fmla="*/ 44 h 51"/>
                <a:gd name="T28" fmla="*/ 11 w 84"/>
                <a:gd name="T29" fmla="*/ 48 h 51"/>
                <a:gd name="T30" fmla="*/ 6 w 84"/>
                <a:gd name="T31" fmla="*/ 50 h 51"/>
                <a:gd name="T32" fmla="*/ 0 w 84"/>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51"/>
                <a:gd name="T53" fmla="*/ 84 w 84"/>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51">
                  <a:moveTo>
                    <a:pt x="84" y="0"/>
                  </a:moveTo>
                  <a:lnTo>
                    <a:pt x="80" y="4"/>
                  </a:lnTo>
                  <a:lnTo>
                    <a:pt x="75" y="9"/>
                  </a:lnTo>
                  <a:lnTo>
                    <a:pt x="70" y="12"/>
                  </a:lnTo>
                  <a:lnTo>
                    <a:pt x="65" y="16"/>
                  </a:lnTo>
                  <a:lnTo>
                    <a:pt x="60" y="21"/>
                  </a:lnTo>
                  <a:lnTo>
                    <a:pt x="55" y="24"/>
                  </a:lnTo>
                  <a:lnTo>
                    <a:pt x="50" y="28"/>
                  </a:lnTo>
                  <a:lnTo>
                    <a:pt x="45" y="31"/>
                  </a:lnTo>
                  <a:lnTo>
                    <a:pt x="39" y="34"/>
                  </a:lnTo>
                  <a:lnTo>
                    <a:pt x="33" y="36"/>
                  </a:lnTo>
                  <a:lnTo>
                    <a:pt x="28" y="39"/>
                  </a:lnTo>
                  <a:lnTo>
                    <a:pt x="23" y="43"/>
                  </a:lnTo>
                  <a:lnTo>
                    <a:pt x="17" y="44"/>
                  </a:lnTo>
                  <a:lnTo>
                    <a:pt x="11" y="48"/>
                  </a:lnTo>
                  <a:lnTo>
                    <a:pt x="6" y="50"/>
                  </a:lnTo>
                  <a:lnTo>
                    <a:pt x="0" y="5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6" name="Freeform 18"/>
            <p:cNvSpPr>
              <a:spLocks/>
            </p:cNvSpPr>
            <p:nvPr/>
          </p:nvSpPr>
          <p:spPr bwMode="auto">
            <a:xfrm>
              <a:off x="4957" y="1020"/>
              <a:ext cx="22" cy="7"/>
            </a:xfrm>
            <a:custGeom>
              <a:avLst/>
              <a:gdLst>
                <a:gd name="T0" fmla="*/ 22 w 22"/>
                <a:gd name="T1" fmla="*/ 0 h 7"/>
                <a:gd name="T2" fmla="*/ 21 w 22"/>
                <a:gd name="T3" fmla="*/ 0 h 7"/>
                <a:gd name="T4" fmla="*/ 19 w 22"/>
                <a:gd name="T5" fmla="*/ 0 h 7"/>
                <a:gd name="T6" fmla="*/ 17 w 22"/>
                <a:gd name="T7" fmla="*/ 2 h 7"/>
                <a:gd name="T8" fmla="*/ 16 w 22"/>
                <a:gd name="T9" fmla="*/ 2 h 7"/>
                <a:gd name="T10" fmla="*/ 16 w 22"/>
                <a:gd name="T11" fmla="*/ 4 h 7"/>
                <a:gd name="T12" fmla="*/ 14 w 22"/>
                <a:gd name="T13" fmla="*/ 4 h 7"/>
                <a:gd name="T14" fmla="*/ 12 w 22"/>
                <a:gd name="T15" fmla="*/ 4 h 7"/>
                <a:gd name="T16" fmla="*/ 11 w 22"/>
                <a:gd name="T17" fmla="*/ 5 h 7"/>
                <a:gd name="T18" fmla="*/ 11 w 22"/>
                <a:gd name="T19" fmla="*/ 5 h 7"/>
                <a:gd name="T20" fmla="*/ 9 w 22"/>
                <a:gd name="T21" fmla="*/ 5 h 7"/>
                <a:gd name="T22" fmla="*/ 7 w 22"/>
                <a:gd name="T23" fmla="*/ 5 h 7"/>
                <a:gd name="T24" fmla="*/ 6 w 22"/>
                <a:gd name="T25" fmla="*/ 7 h 7"/>
                <a:gd name="T26" fmla="*/ 6 w 22"/>
                <a:gd name="T27" fmla="*/ 7 h 7"/>
                <a:gd name="T28" fmla="*/ 4 w 22"/>
                <a:gd name="T29" fmla="*/ 7 h 7"/>
                <a:gd name="T30" fmla="*/ 2 w 22"/>
                <a:gd name="T31" fmla="*/ 7 h 7"/>
                <a:gd name="T32" fmla="*/ 0 w 22"/>
                <a:gd name="T33" fmla="*/ 7 h 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7"/>
                <a:gd name="T53" fmla="*/ 22 w 22"/>
                <a:gd name="T54" fmla="*/ 7 h 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7">
                  <a:moveTo>
                    <a:pt x="22" y="0"/>
                  </a:moveTo>
                  <a:lnTo>
                    <a:pt x="21" y="0"/>
                  </a:lnTo>
                  <a:lnTo>
                    <a:pt x="19" y="0"/>
                  </a:lnTo>
                  <a:lnTo>
                    <a:pt x="17" y="2"/>
                  </a:lnTo>
                  <a:lnTo>
                    <a:pt x="16" y="2"/>
                  </a:lnTo>
                  <a:lnTo>
                    <a:pt x="16" y="4"/>
                  </a:lnTo>
                  <a:lnTo>
                    <a:pt x="14" y="4"/>
                  </a:lnTo>
                  <a:lnTo>
                    <a:pt x="12" y="4"/>
                  </a:lnTo>
                  <a:lnTo>
                    <a:pt x="11" y="5"/>
                  </a:lnTo>
                  <a:lnTo>
                    <a:pt x="9" y="5"/>
                  </a:lnTo>
                  <a:lnTo>
                    <a:pt x="7" y="5"/>
                  </a:lnTo>
                  <a:lnTo>
                    <a:pt x="6" y="7"/>
                  </a:lnTo>
                  <a:lnTo>
                    <a:pt x="4" y="7"/>
                  </a:lnTo>
                  <a:lnTo>
                    <a:pt x="2" y="7"/>
                  </a:lnTo>
                  <a:lnTo>
                    <a:pt x="0" y="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7" name="Freeform 19"/>
            <p:cNvSpPr>
              <a:spLocks/>
            </p:cNvSpPr>
            <p:nvPr/>
          </p:nvSpPr>
          <p:spPr bwMode="auto">
            <a:xfrm>
              <a:off x="4849" y="1027"/>
              <a:ext cx="108" cy="10"/>
            </a:xfrm>
            <a:custGeom>
              <a:avLst/>
              <a:gdLst>
                <a:gd name="T0" fmla="*/ 108 w 108"/>
                <a:gd name="T1" fmla="*/ 0 h 10"/>
                <a:gd name="T2" fmla="*/ 102 w 108"/>
                <a:gd name="T3" fmla="*/ 2 h 10"/>
                <a:gd name="T4" fmla="*/ 95 w 108"/>
                <a:gd name="T5" fmla="*/ 3 h 10"/>
                <a:gd name="T6" fmla="*/ 88 w 108"/>
                <a:gd name="T7" fmla="*/ 5 h 10"/>
                <a:gd name="T8" fmla="*/ 83 w 108"/>
                <a:gd name="T9" fmla="*/ 7 h 10"/>
                <a:gd name="T10" fmla="*/ 76 w 108"/>
                <a:gd name="T11" fmla="*/ 7 h 10"/>
                <a:gd name="T12" fmla="*/ 69 w 108"/>
                <a:gd name="T13" fmla="*/ 8 h 10"/>
                <a:gd name="T14" fmla="*/ 63 w 108"/>
                <a:gd name="T15" fmla="*/ 8 h 10"/>
                <a:gd name="T16" fmla="*/ 56 w 108"/>
                <a:gd name="T17" fmla="*/ 8 h 10"/>
                <a:gd name="T18" fmla="*/ 49 w 108"/>
                <a:gd name="T19" fmla="*/ 10 h 10"/>
                <a:gd name="T20" fmla="*/ 42 w 108"/>
                <a:gd name="T21" fmla="*/ 10 h 10"/>
                <a:gd name="T22" fmla="*/ 36 w 108"/>
                <a:gd name="T23" fmla="*/ 10 h 10"/>
                <a:gd name="T24" fmla="*/ 29 w 108"/>
                <a:gd name="T25" fmla="*/ 10 h 10"/>
                <a:gd name="T26" fmla="*/ 22 w 108"/>
                <a:gd name="T27" fmla="*/ 8 h 10"/>
                <a:gd name="T28" fmla="*/ 15 w 108"/>
                <a:gd name="T29" fmla="*/ 8 h 10"/>
                <a:gd name="T30" fmla="*/ 8 w 108"/>
                <a:gd name="T31" fmla="*/ 8 h 10"/>
                <a:gd name="T32" fmla="*/ 0 w 108"/>
                <a:gd name="T33" fmla="*/ 8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8"/>
                <a:gd name="T52" fmla="*/ 0 h 10"/>
                <a:gd name="T53" fmla="*/ 108 w 108"/>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8" h="10">
                  <a:moveTo>
                    <a:pt x="108" y="0"/>
                  </a:moveTo>
                  <a:lnTo>
                    <a:pt x="102" y="2"/>
                  </a:lnTo>
                  <a:lnTo>
                    <a:pt x="95" y="3"/>
                  </a:lnTo>
                  <a:lnTo>
                    <a:pt x="88" y="5"/>
                  </a:lnTo>
                  <a:lnTo>
                    <a:pt x="83" y="7"/>
                  </a:lnTo>
                  <a:lnTo>
                    <a:pt x="76" y="7"/>
                  </a:lnTo>
                  <a:lnTo>
                    <a:pt x="69" y="8"/>
                  </a:lnTo>
                  <a:lnTo>
                    <a:pt x="63" y="8"/>
                  </a:lnTo>
                  <a:lnTo>
                    <a:pt x="56" y="8"/>
                  </a:lnTo>
                  <a:lnTo>
                    <a:pt x="49" y="10"/>
                  </a:lnTo>
                  <a:lnTo>
                    <a:pt x="42" y="10"/>
                  </a:lnTo>
                  <a:lnTo>
                    <a:pt x="36" y="10"/>
                  </a:lnTo>
                  <a:lnTo>
                    <a:pt x="29" y="10"/>
                  </a:lnTo>
                  <a:lnTo>
                    <a:pt x="22" y="8"/>
                  </a:lnTo>
                  <a:lnTo>
                    <a:pt x="15" y="8"/>
                  </a:lnTo>
                  <a:lnTo>
                    <a:pt x="8" y="8"/>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8" name="Freeform 20"/>
            <p:cNvSpPr>
              <a:spLocks/>
            </p:cNvSpPr>
            <p:nvPr/>
          </p:nvSpPr>
          <p:spPr bwMode="auto">
            <a:xfrm>
              <a:off x="4832" y="1035"/>
              <a:ext cx="17" cy="17"/>
            </a:xfrm>
            <a:custGeom>
              <a:avLst/>
              <a:gdLst>
                <a:gd name="T0" fmla="*/ 17 w 17"/>
                <a:gd name="T1" fmla="*/ 0 h 17"/>
                <a:gd name="T2" fmla="*/ 15 w 17"/>
                <a:gd name="T3" fmla="*/ 0 h 17"/>
                <a:gd name="T4" fmla="*/ 14 w 17"/>
                <a:gd name="T5" fmla="*/ 0 h 17"/>
                <a:gd name="T6" fmla="*/ 12 w 17"/>
                <a:gd name="T7" fmla="*/ 2 h 17"/>
                <a:gd name="T8" fmla="*/ 12 w 17"/>
                <a:gd name="T9" fmla="*/ 2 h 17"/>
                <a:gd name="T10" fmla="*/ 10 w 17"/>
                <a:gd name="T11" fmla="*/ 4 h 17"/>
                <a:gd name="T12" fmla="*/ 9 w 17"/>
                <a:gd name="T13" fmla="*/ 4 h 17"/>
                <a:gd name="T14" fmla="*/ 9 w 17"/>
                <a:gd name="T15" fmla="*/ 6 h 17"/>
                <a:gd name="T16" fmla="*/ 7 w 17"/>
                <a:gd name="T17" fmla="*/ 7 h 17"/>
                <a:gd name="T18" fmla="*/ 7 w 17"/>
                <a:gd name="T19" fmla="*/ 9 h 17"/>
                <a:gd name="T20" fmla="*/ 5 w 17"/>
                <a:gd name="T21" fmla="*/ 9 h 17"/>
                <a:gd name="T22" fmla="*/ 5 w 17"/>
                <a:gd name="T23" fmla="*/ 11 h 17"/>
                <a:gd name="T24" fmla="*/ 3 w 17"/>
                <a:gd name="T25" fmla="*/ 12 h 17"/>
                <a:gd name="T26" fmla="*/ 2 w 17"/>
                <a:gd name="T27" fmla="*/ 14 h 17"/>
                <a:gd name="T28" fmla="*/ 2 w 17"/>
                <a:gd name="T29" fmla="*/ 16 h 17"/>
                <a:gd name="T30" fmla="*/ 0 w 17"/>
                <a:gd name="T31" fmla="*/ 17 h 17"/>
                <a:gd name="T32" fmla="*/ 0 w 17"/>
                <a:gd name="T33" fmla="*/ 17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7"/>
                <a:gd name="T53" fmla="*/ 17 w 17"/>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7">
                  <a:moveTo>
                    <a:pt x="17" y="0"/>
                  </a:moveTo>
                  <a:lnTo>
                    <a:pt x="15" y="0"/>
                  </a:lnTo>
                  <a:lnTo>
                    <a:pt x="14" y="0"/>
                  </a:lnTo>
                  <a:lnTo>
                    <a:pt x="12" y="2"/>
                  </a:lnTo>
                  <a:lnTo>
                    <a:pt x="10" y="4"/>
                  </a:lnTo>
                  <a:lnTo>
                    <a:pt x="9" y="4"/>
                  </a:lnTo>
                  <a:lnTo>
                    <a:pt x="9" y="6"/>
                  </a:lnTo>
                  <a:lnTo>
                    <a:pt x="7" y="7"/>
                  </a:lnTo>
                  <a:lnTo>
                    <a:pt x="7" y="9"/>
                  </a:lnTo>
                  <a:lnTo>
                    <a:pt x="5" y="9"/>
                  </a:lnTo>
                  <a:lnTo>
                    <a:pt x="5" y="11"/>
                  </a:lnTo>
                  <a:lnTo>
                    <a:pt x="3" y="12"/>
                  </a:lnTo>
                  <a:lnTo>
                    <a:pt x="2" y="14"/>
                  </a:lnTo>
                  <a:lnTo>
                    <a:pt x="2" y="16"/>
                  </a:lnTo>
                  <a:lnTo>
                    <a:pt x="0" y="1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89" name="Freeform 21"/>
            <p:cNvSpPr>
              <a:spLocks/>
            </p:cNvSpPr>
            <p:nvPr/>
          </p:nvSpPr>
          <p:spPr bwMode="auto">
            <a:xfrm>
              <a:off x="4771" y="1052"/>
              <a:ext cx="61" cy="70"/>
            </a:xfrm>
            <a:custGeom>
              <a:avLst/>
              <a:gdLst>
                <a:gd name="T0" fmla="*/ 61 w 61"/>
                <a:gd name="T1" fmla="*/ 0 h 70"/>
                <a:gd name="T2" fmla="*/ 58 w 61"/>
                <a:gd name="T3" fmla="*/ 5 h 70"/>
                <a:gd name="T4" fmla="*/ 54 w 61"/>
                <a:gd name="T5" fmla="*/ 11 h 70"/>
                <a:gd name="T6" fmla="*/ 49 w 61"/>
                <a:gd name="T7" fmla="*/ 16 h 70"/>
                <a:gd name="T8" fmla="*/ 46 w 61"/>
                <a:gd name="T9" fmla="*/ 19 h 70"/>
                <a:gd name="T10" fmla="*/ 42 w 61"/>
                <a:gd name="T11" fmla="*/ 24 h 70"/>
                <a:gd name="T12" fmla="*/ 39 w 61"/>
                <a:gd name="T13" fmla="*/ 27 h 70"/>
                <a:gd name="T14" fmla="*/ 36 w 61"/>
                <a:gd name="T15" fmla="*/ 33 h 70"/>
                <a:gd name="T16" fmla="*/ 31 w 61"/>
                <a:gd name="T17" fmla="*/ 36 h 70"/>
                <a:gd name="T18" fmla="*/ 27 w 61"/>
                <a:gd name="T19" fmla="*/ 39 h 70"/>
                <a:gd name="T20" fmla="*/ 24 w 61"/>
                <a:gd name="T21" fmla="*/ 44 h 70"/>
                <a:gd name="T22" fmla="*/ 19 w 61"/>
                <a:gd name="T23" fmla="*/ 48 h 70"/>
                <a:gd name="T24" fmla="*/ 15 w 61"/>
                <a:gd name="T25" fmla="*/ 53 h 70"/>
                <a:gd name="T26" fmla="*/ 12 w 61"/>
                <a:gd name="T27" fmla="*/ 56 h 70"/>
                <a:gd name="T28" fmla="*/ 7 w 61"/>
                <a:gd name="T29" fmla="*/ 61 h 70"/>
                <a:gd name="T30" fmla="*/ 3 w 61"/>
                <a:gd name="T31" fmla="*/ 66 h 70"/>
                <a:gd name="T32" fmla="*/ 0 w 61"/>
                <a:gd name="T33" fmla="*/ 70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70"/>
                <a:gd name="T53" fmla="*/ 61 w 61"/>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70">
                  <a:moveTo>
                    <a:pt x="61" y="0"/>
                  </a:moveTo>
                  <a:lnTo>
                    <a:pt x="58" y="5"/>
                  </a:lnTo>
                  <a:lnTo>
                    <a:pt x="54" y="11"/>
                  </a:lnTo>
                  <a:lnTo>
                    <a:pt x="49" y="16"/>
                  </a:lnTo>
                  <a:lnTo>
                    <a:pt x="46" y="19"/>
                  </a:lnTo>
                  <a:lnTo>
                    <a:pt x="42" y="24"/>
                  </a:lnTo>
                  <a:lnTo>
                    <a:pt x="39" y="27"/>
                  </a:lnTo>
                  <a:lnTo>
                    <a:pt x="36" y="33"/>
                  </a:lnTo>
                  <a:lnTo>
                    <a:pt x="31" y="36"/>
                  </a:lnTo>
                  <a:lnTo>
                    <a:pt x="27" y="39"/>
                  </a:lnTo>
                  <a:lnTo>
                    <a:pt x="24" y="44"/>
                  </a:lnTo>
                  <a:lnTo>
                    <a:pt x="19" y="48"/>
                  </a:lnTo>
                  <a:lnTo>
                    <a:pt x="15" y="53"/>
                  </a:lnTo>
                  <a:lnTo>
                    <a:pt x="12" y="56"/>
                  </a:lnTo>
                  <a:lnTo>
                    <a:pt x="7" y="61"/>
                  </a:lnTo>
                  <a:lnTo>
                    <a:pt x="3" y="66"/>
                  </a:lnTo>
                  <a:lnTo>
                    <a:pt x="0" y="7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0" name="Freeform 22"/>
            <p:cNvSpPr>
              <a:spLocks/>
            </p:cNvSpPr>
            <p:nvPr/>
          </p:nvSpPr>
          <p:spPr bwMode="auto">
            <a:xfrm>
              <a:off x="4602" y="1122"/>
              <a:ext cx="169" cy="144"/>
            </a:xfrm>
            <a:custGeom>
              <a:avLst/>
              <a:gdLst>
                <a:gd name="T0" fmla="*/ 169 w 169"/>
                <a:gd name="T1" fmla="*/ 0 h 144"/>
                <a:gd name="T2" fmla="*/ 159 w 169"/>
                <a:gd name="T3" fmla="*/ 10 h 144"/>
                <a:gd name="T4" fmla="*/ 149 w 169"/>
                <a:gd name="T5" fmla="*/ 20 h 144"/>
                <a:gd name="T6" fmla="*/ 139 w 169"/>
                <a:gd name="T7" fmla="*/ 28 h 144"/>
                <a:gd name="T8" fmla="*/ 128 w 169"/>
                <a:gd name="T9" fmla="*/ 39 h 144"/>
                <a:gd name="T10" fmla="*/ 118 w 169"/>
                <a:gd name="T11" fmla="*/ 47 h 144"/>
                <a:gd name="T12" fmla="*/ 108 w 169"/>
                <a:gd name="T13" fmla="*/ 57 h 144"/>
                <a:gd name="T14" fmla="*/ 98 w 169"/>
                <a:gd name="T15" fmla="*/ 66 h 144"/>
                <a:gd name="T16" fmla="*/ 86 w 169"/>
                <a:gd name="T17" fmla="*/ 76 h 144"/>
                <a:gd name="T18" fmla="*/ 76 w 169"/>
                <a:gd name="T19" fmla="*/ 84 h 144"/>
                <a:gd name="T20" fmla="*/ 66 w 169"/>
                <a:gd name="T21" fmla="*/ 93 h 144"/>
                <a:gd name="T22" fmla="*/ 54 w 169"/>
                <a:gd name="T23" fmla="*/ 101 h 144"/>
                <a:gd name="T24" fmla="*/ 44 w 169"/>
                <a:gd name="T25" fmla="*/ 110 h 144"/>
                <a:gd name="T26" fmla="*/ 32 w 169"/>
                <a:gd name="T27" fmla="*/ 118 h 144"/>
                <a:gd name="T28" fmla="*/ 22 w 169"/>
                <a:gd name="T29" fmla="*/ 127 h 144"/>
                <a:gd name="T30" fmla="*/ 10 w 169"/>
                <a:gd name="T31" fmla="*/ 135 h 144"/>
                <a:gd name="T32" fmla="*/ 0 w 169"/>
                <a:gd name="T33" fmla="*/ 144 h 1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9"/>
                <a:gd name="T52" fmla="*/ 0 h 144"/>
                <a:gd name="T53" fmla="*/ 169 w 169"/>
                <a:gd name="T54" fmla="*/ 144 h 1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9" h="144">
                  <a:moveTo>
                    <a:pt x="169" y="0"/>
                  </a:moveTo>
                  <a:lnTo>
                    <a:pt x="159" y="10"/>
                  </a:lnTo>
                  <a:lnTo>
                    <a:pt x="149" y="20"/>
                  </a:lnTo>
                  <a:lnTo>
                    <a:pt x="139" y="28"/>
                  </a:lnTo>
                  <a:lnTo>
                    <a:pt x="128" y="39"/>
                  </a:lnTo>
                  <a:lnTo>
                    <a:pt x="118" y="47"/>
                  </a:lnTo>
                  <a:lnTo>
                    <a:pt x="108" y="57"/>
                  </a:lnTo>
                  <a:lnTo>
                    <a:pt x="98" y="66"/>
                  </a:lnTo>
                  <a:lnTo>
                    <a:pt x="86" y="76"/>
                  </a:lnTo>
                  <a:lnTo>
                    <a:pt x="76" y="84"/>
                  </a:lnTo>
                  <a:lnTo>
                    <a:pt x="66" y="93"/>
                  </a:lnTo>
                  <a:lnTo>
                    <a:pt x="54" y="101"/>
                  </a:lnTo>
                  <a:lnTo>
                    <a:pt x="44" y="110"/>
                  </a:lnTo>
                  <a:lnTo>
                    <a:pt x="32" y="118"/>
                  </a:lnTo>
                  <a:lnTo>
                    <a:pt x="22" y="127"/>
                  </a:lnTo>
                  <a:lnTo>
                    <a:pt x="10" y="135"/>
                  </a:lnTo>
                  <a:lnTo>
                    <a:pt x="0" y="14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1" name="Freeform 23"/>
            <p:cNvSpPr>
              <a:spLocks/>
            </p:cNvSpPr>
            <p:nvPr/>
          </p:nvSpPr>
          <p:spPr bwMode="auto">
            <a:xfrm>
              <a:off x="4547" y="1266"/>
              <a:ext cx="55" cy="28"/>
            </a:xfrm>
            <a:custGeom>
              <a:avLst/>
              <a:gdLst>
                <a:gd name="T0" fmla="*/ 55 w 55"/>
                <a:gd name="T1" fmla="*/ 0 h 28"/>
                <a:gd name="T2" fmla="*/ 51 w 55"/>
                <a:gd name="T3" fmla="*/ 1 h 28"/>
                <a:gd name="T4" fmla="*/ 48 w 55"/>
                <a:gd name="T5" fmla="*/ 3 h 28"/>
                <a:gd name="T6" fmla="*/ 44 w 55"/>
                <a:gd name="T7" fmla="*/ 5 h 28"/>
                <a:gd name="T8" fmla="*/ 41 w 55"/>
                <a:gd name="T9" fmla="*/ 6 h 28"/>
                <a:gd name="T10" fmla="*/ 38 w 55"/>
                <a:gd name="T11" fmla="*/ 8 h 28"/>
                <a:gd name="T12" fmla="*/ 34 w 55"/>
                <a:gd name="T13" fmla="*/ 10 h 28"/>
                <a:gd name="T14" fmla="*/ 31 w 55"/>
                <a:gd name="T15" fmla="*/ 11 h 28"/>
                <a:gd name="T16" fmla="*/ 27 w 55"/>
                <a:gd name="T17" fmla="*/ 15 h 28"/>
                <a:gd name="T18" fmla="*/ 24 w 55"/>
                <a:gd name="T19" fmla="*/ 16 h 28"/>
                <a:gd name="T20" fmla="*/ 21 w 55"/>
                <a:gd name="T21" fmla="*/ 18 h 28"/>
                <a:gd name="T22" fmla="*/ 19 w 55"/>
                <a:gd name="T23" fmla="*/ 20 h 28"/>
                <a:gd name="T24" fmla="*/ 16 w 55"/>
                <a:gd name="T25" fmla="*/ 22 h 28"/>
                <a:gd name="T26" fmla="*/ 12 w 55"/>
                <a:gd name="T27" fmla="*/ 23 h 28"/>
                <a:gd name="T28" fmla="*/ 9 w 55"/>
                <a:gd name="T29" fmla="*/ 25 h 28"/>
                <a:gd name="T30" fmla="*/ 5 w 55"/>
                <a:gd name="T31" fmla="*/ 27 h 28"/>
                <a:gd name="T32" fmla="*/ 0 w 55"/>
                <a:gd name="T33" fmla="*/ 28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28"/>
                <a:gd name="T53" fmla="*/ 55 w 55"/>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28">
                  <a:moveTo>
                    <a:pt x="55" y="0"/>
                  </a:moveTo>
                  <a:lnTo>
                    <a:pt x="51" y="1"/>
                  </a:lnTo>
                  <a:lnTo>
                    <a:pt x="48" y="3"/>
                  </a:lnTo>
                  <a:lnTo>
                    <a:pt x="44" y="5"/>
                  </a:lnTo>
                  <a:lnTo>
                    <a:pt x="41" y="6"/>
                  </a:lnTo>
                  <a:lnTo>
                    <a:pt x="38" y="8"/>
                  </a:lnTo>
                  <a:lnTo>
                    <a:pt x="34" y="10"/>
                  </a:lnTo>
                  <a:lnTo>
                    <a:pt x="31" y="11"/>
                  </a:lnTo>
                  <a:lnTo>
                    <a:pt x="27" y="15"/>
                  </a:lnTo>
                  <a:lnTo>
                    <a:pt x="24" y="16"/>
                  </a:lnTo>
                  <a:lnTo>
                    <a:pt x="21" y="18"/>
                  </a:lnTo>
                  <a:lnTo>
                    <a:pt x="19" y="20"/>
                  </a:lnTo>
                  <a:lnTo>
                    <a:pt x="16" y="22"/>
                  </a:lnTo>
                  <a:lnTo>
                    <a:pt x="12" y="23"/>
                  </a:lnTo>
                  <a:lnTo>
                    <a:pt x="9" y="25"/>
                  </a:lnTo>
                  <a:lnTo>
                    <a:pt x="5" y="27"/>
                  </a:lnTo>
                  <a:lnTo>
                    <a:pt x="0" y="2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2" name="Freeform 24"/>
            <p:cNvSpPr>
              <a:spLocks/>
            </p:cNvSpPr>
            <p:nvPr/>
          </p:nvSpPr>
          <p:spPr bwMode="auto">
            <a:xfrm>
              <a:off x="4473" y="1259"/>
              <a:ext cx="74" cy="35"/>
            </a:xfrm>
            <a:custGeom>
              <a:avLst/>
              <a:gdLst>
                <a:gd name="T0" fmla="*/ 74 w 74"/>
                <a:gd name="T1" fmla="*/ 35 h 35"/>
                <a:gd name="T2" fmla="*/ 69 w 74"/>
                <a:gd name="T3" fmla="*/ 35 h 35"/>
                <a:gd name="T4" fmla="*/ 64 w 74"/>
                <a:gd name="T5" fmla="*/ 34 h 35"/>
                <a:gd name="T6" fmla="*/ 59 w 74"/>
                <a:gd name="T7" fmla="*/ 34 h 35"/>
                <a:gd name="T8" fmla="*/ 54 w 74"/>
                <a:gd name="T9" fmla="*/ 32 h 35"/>
                <a:gd name="T10" fmla="*/ 49 w 74"/>
                <a:gd name="T11" fmla="*/ 30 h 35"/>
                <a:gd name="T12" fmla="*/ 44 w 74"/>
                <a:gd name="T13" fmla="*/ 29 h 35"/>
                <a:gd name="T14" fmla="*/ 39 w 74"/>
                <a:gd name="T15" fmla="*/ 27 h 35"/>
                <a:gd name="T16" fmla="*/ 34 w 74"/>
                <a:gd name="T17" fmla="*/ 25 h 35"/>
                <a:gd name="T18" fmla="*/ 30 w 74"/>
                <a:gd name="T19" fmla="*/ 22 h 35"/>
                <a:gd name="T20" fmla="*/ 25 w 74"/>
                <a:gd name="T21" fmla="*/ 20 h 35"/>
                <a:gd name="T22" fmla="*/ 20 w 74"/>
                <a:gd name="T23" fmla="*/ 17 h 35"/>
                <a:gd name="T24" fmla="*/ 17 w 74"/>
                <a:gd name="T25" fmla="*/ 13 h 35"/>
                <a:gd name="T26" fmla="*/ 12 w 74"/>
                <a:gd name="T27" fmla="*/ 10 h 35"/>
                <a:gd name="T28" fmla="*/ 8 w 74"/>
                <a:gd name="T29" fmla="*/ 7 h 35"/>
                <a:gd name="T30" fmla="*/ 3 w 74"/>
                <a:gd name="T31" fmla="*/ 3 h 35"/>
                <a:gd name="T32" fmla="*/ 0 w 74"/>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35"/>
                <a:gd name="T53" fmla="*/ 74 w 74"/>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35">
                  <a:moveTo>
                    <a:pt x="74" y="35"/>
                  </a:moveTo>
                  <a:lnTo>
                    <a:pt x="69" y="35"/>
                  </a:lnTo>
                  <a:lnTo>
                    <a:pt x="64" y="34"/>
                  </a:lnTo>
                  <a:lnTo>
                    <a:pt x="59" y="34"/>
                  </a:lnTo>
                  <a:lnTo>
                    <a:pt x="54" y="32"/>
                  </a:lnTo>
                  <a:lnTo>
                    <a:pt x="49" y="30"/>
                  </a:lnTo>
                  <a:lnTo>
                    <a:pt x="44" y="29"/>
                  </a:lnTo>
                  <a:lnTo>
                    <a:pt x="39" y="27"/>
                  </a:lnTo>
                  <a:lnTo>
                    <a:pt x="34" y="25"/>
                  </a:lnTo>
                  <a:lnTo>
                    <a:pt x="30" y="22"/>
                  </a:lnTo>
                  <a:lnTo>
                    <a:pt x="25" y="20"/>
                  </a:lnTo>
                  <a:lnTo>
                    <a:pt x="20" y="17"/>
                  </a:lnTo>
                  <a:lnTo>
                    <a:pt x="17" y="13"/>
                  </a:lnTo>
                  <a:lnTo>
                    <a:pt x="12" y="10"/>
                  </a:lnTo>
                  <a:lnTo>
                    <a:pt x="8" y="7"/>
                  </a:lnTo>
                  <a:lnTo>
                    <a:pt x="3"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3" name="Freeform 25"/>
            <p:cNvSpPr>
              <a:spLocks/>
            </p:cNvSpPr>
            <p:nvPr/>
          </p:nvSpPr>
          <p:spPr bwMode="auto">
            <a:xfrm>
              <a:off x="4358" y="1149"/>
              <a:ext cx="115" cy="110"/>
            </a:xfrm>
            <a:custGeom>
              <a:avLst/>
              <a:gdLst>
                <a:gd name="T0" fmla="*/ 115 w 115"/>
                <a:gd name="T1" fmla="*/ 110 h 110"/>
                <a:gd name="T2" fmla="*/ 106 w 115"/>
                <a:gd name="T3" fmla="*/ 105 h 110"/>
                <a:gd name="T4" fmla="*/ 100 w 115"/>
                <a:gd name="T5" fmla="*/ 98 h 110"/>
                <a:gd name="T6" fmla="*/ 91 w 115"/>
                <a:gd name="T7" fmla="*/ 91 h 110"/>
                <a:gd name="T8" fmla="*/ 84 w 115"/>
                <a:gd name="T9" fmla="*/ 86 h 110"/>
                <a:gd name="T10" fmla="*/ 76 w 115"/>
                <a:gd name="T11" fmla="*/ 79 h 110"/>
                <a:gd name="T12" fmla="*/ 69 w 115"/>
                <a:gd name="T13" fmla="*/ 73 h 110"/>
                <a:gd name="T14" fmla="*/ 61 w 115"/>
                <a:gd name="T15" fmla="*/ 66 h 110"/>
                <a:gd name="T16" fmla="*/ 54 w 115"/>
                <a:gd name="T17" fmla="*/ 59 h 110"/>
                <a:gd name="T18" fmla="*/ 47 w 115"/>
                <a:gd name="T19" fmla="*/ 52 h 110"/>
                <a:gd name="T20" fmla="*/ 38 w 115"/>
                <a:gd name="T21" fmla="*/ 45 h 110"/>
                <a:gd name="T22" fmla="*/ 32 w 115"/>
                <a:gd name="T23" fmla="*/ 37 h 110"/>
                <a:gd name="T24" fmla="*/ 25 w 115"/>
                <a:gd name="T25" fmla="*/ 30 h 110"/>
                <a:gd name="T26" fmla="*/ 18 w 115"/>
                <a:gd name="T27" fmla="*/ 23 h 110"/>
                <a:gd name="T28" fmla="*/ 11 w 115"/>
                <a:gd name="T29" fmla="*/ 15 h 110"/>
                <a:gd name="T30" fmla="*/ 5 w 115"/>
                <a:gd name="T31" fmla="*/ 7 h 110"/>
                <a:gd name="T32" fmla="*/ 0 w 115"/>
                <a:gd name="T33" fmla="*/ 0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
                <a:gd name="T52" fmla="*/ 0 h 110"/>
                <a:gd name="T53" fmla="*/ 115 w 115"/>
                <a:gd name="T54" fmla="*/ 110 h 1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 h="110">
                  <a:moveTo>
                    <a:pt x="115" y="110"/>
                  </a:moveTo>
                  <a:lnTo>
                    <a:pt x="106" y="105"/>
                  </a:lnTo>
                  <a:lnTo>
                    <a:pt x="100" y="98"/>
                  </a:lnTo>
                  <a:lnTo>
                    <a:pt x="91" y="91"/>
                  </a:lnTo>
                  <a:lnTo>
                    <a:pt x="84" y="86"/>
                  </a:lnTo>
                  <a:lnTo>
                    <a:pt x="76" y="79"/>
                  </a:lnTo>
                  <a:lnTo>
                    <a:pt x="69" y="73"/>
                  </a:lnTo>
                  <a:lnTo>
                    <a:pt x="61" y="66"/>
                  </a:lnTo>
                  <a:lnTo>
                    <a:pt x="54" y="59"/>
                  </a:lnTo>
                  <a:lnTo>
                    <a:pt x="47" y="52"/>
                  </a:lnTo>
                  <a:lnTo>
                    <a:pt x="38" y="45"/>
                  </a:lnTo>
                  <a:lnTo>
                    <a:pt x="32" y="37"/>
                  </a:lnTo>
                  <a:lnTo>
                    <a:pt x="25" y="30"/>
                  </a:lnTo>
                  <a:lnTo>
                    <a:pt x="18" y="23"/>
                  </a:lnTo>
                  <a:lnTo>
                    <a:pt x="11" y="15"/>
                  </a:lnTo>
                  <a:lnTo>
                    <a:pt x="5"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4" name="Freeform 26"/>
            <p:cNvSpPr>
              <a:spLocks/>
            </p:cNvSpPr>
            <p:nvPr/>
          </p:nvSpPr>
          <p:spPr bwMode="auto">
            <a:xfrm>
              <a:off x="4317" y="1076"/>
              <a:ext cx="41" cy="73"/>
            </a:xfrm>
            <a:custGeom>
              <a:avLst/>
              <a:gdLst>
                <a:gd name="T0" fmla="*/ 41 w 41"/>
                <a:gd name="T1" fmla="*/ 73 h 73"/>
                <a:gd name="T2" fmla="*/ 37 w 41"/>
                <a:gd name="T3" fmla="*/ 68 h 73"/>
                <a:gd name="T4" fmla="*/ 34 w 41"/>
                <a:gd name="T5" fmla="*/ 64 h 73"/>
                <a:gd name="T6" fmla="*/ 32 w 41"/>
                <a:gd name="T7" fmla="*/ 59 h 73"/>
                <a:gd name="T8" fmla="*/ 29 w 41"/>
                <a:gd name="T9" fmla="*/ 56 h 73"/>
                <a:gd name="T10" fmla="*/ 27 w 41"/>
                <a:gd name="T11" fmla="*/ 51 h 73"/>
                <a:gd name="T12" fmla="*/ 24 w 41"/>
                <a:gd name="T13" fmla="*/ 46 h 73"/>
                <a:gd name="T14" fmla="*/ 22 w 41"/>
                <a:gd name="T15" fmla="*/ 42 h 73"/>
                <a:gd name="T16" fmla="*/ 18 w 41"/>
                <a:gd name="T17" fmla="*/ 37 h 73"/>
                <a:gd name="T18" fmla="*/ 17 w 41"/>
                <a:gd name="T19" fmla="*/ 32 h 73"/>
                <a:gd name="T20" fmla="*/ 13 w 41"/>
                <a:gd name="T21" fmla="*/ 27 h 73"/>
                <a:gd name="T22" fmla="*/ 12 w 41"/>
                <a:gd name="T23" fmla="*/ 24 h 73"/>
                <a:gd name="T24" fmla="*/ 10 w 41"/>
                <a:gd name="T25" fmla="*/ 19 h 73"/>
                <a:gd name="T26" fmla="*/ 7 w 41"/>
                <a:gd name="T27" fmla="*/ 14 h 73"/>
                <a:gd name="T28" fmla="*/ 5 w 41"/>
                <a:gd name="T29" fmla="*/ 10 h 73"/>
                <a:gd name="T30" fmla="*/ 3 w 41"/>
                <a:gd name="T31" fmla="*/ 5 h 73"/>
                <a:gd name="T32" fmla="*/ 0 w 41"/>
                <a:gd name="T33" fmla="*/ 0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73"/>
                <a:gd name="T53" fmla="*/ 41 w 41"/>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73">
                  <a:moveTo>
                    <a:pt x="41" y="73"/>
                  </a:moveTo>
                  <a:lnTo>
                    <a:pt x="37" y="68"/>
                  </a:lnTo>
                  <a:lnTo>
                    <a:pt x="34" y="64"/>
                  </a:lnTo>
                  <a:lnTo>
                    <a:pt x="32" y="59"/>
                  </a:lnTo>
                  <a:lnTo>
                    <a:pt x="29" y="56"/>
                  </a:lnTo>
                  <a:lnTo>
                    <a:pt x="27" y="51"/>
                  </a:lnTo>
                  <a:lnTo>
                    <a:pt x="24" y="46"/>
                  </a:lnTo>
                  <a:lnTo>
                    <a:pt x="22" y="42"/>
                  </a:lnTo>
                  <a:lnTo>
                    <a:pt x="18" y="37"/>
                  </a:lnTo>
                  <a:lnTo>
                    <a:pt x="17" y="32"/>
                  </a:lnTo>
                  <a:lnTo>
                    <a:pt x="13" y="27"/>
                  </a:lnTo>
                  <a:lnTo>
                    <a:pt x="12" y="24"/>
                  </a:lnTo>
                  <a:lnTo>
                    <a:pt x="10" y="19"/>
                  </a:lnTo>
                  <a:lnTo>
                    <a:pt x="7" y="14"/>
                  </a:lnTo>
                  <a:lnTo>
                    <a:pt x="5" y="10"/>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5" name="Freeform 27"/>
            <p:cNvSpPr>
              <a:spLocks/>
            </p:cNvSpPr>
            <p:nvPr/>
          </p:nvSpPr>
          <p:spPr bwMode="auto">
            <a:xfrm>
              <a:off x="4288" y="969"/>
              <a:ext cx="29" cy="107"/>
            </a:xfrm>
            <a:custGeom>
              <a:avLst/>
              <a:gdLst>
                <a:gd name="T0" fmla="*/ 29 w 29"/>
                <a:gd name="T1" fmla="*/ 107 h 107"/>
                <a:gd name="T2" fmla="*/ 27 w 29"/>
                <a:gd name="T3" fmla="*/ 100 h 107"/>
                <a:gd name="T4" fmla="*/ 25 w 29"/>
                <a:gd name="T5" fmla="*/ 94 h 107"/>
                <a:gd name="T6" fmla="*/ 24 w 29"/>
                <a:gd name="T7" fmla="*/ 87 h 107"/>
                <a:gd name="T8" fmla="*/ 20 w 29"/>
                <a:gd name="T9" fmla="*/ 82 h 107"/>
                <a:gd name="T10" fmla="*/ 19 w 29"/>
                <a:gd name="T11" fmla="*/ 75 h 107"/>
                <a:gd name="T12" fmla="*/ 17 w 29"/>
                <a:gd name="T13" fmla="*/ 68 h 107"/>
                <a:gd name="T14" fmla="*/ 14 w 29"/>
                <a:gd name="T15" fmla="*/ 61 h 107"/>
                <a:gd name="T16" fmla="*/ 12 w 29"/>
                <a:gd name="T17" fmla="*/ 55 h 107"/>
                <a:gd name="T18" fmla="*/ 10 w 29"/>
                <a:gd name="T19" fmla="*/ 48 h 107"/>
                <a:gd name="T20" fmla="*/ 9 w 29"/>
                <a:gd name="T21" fmla="*/ 41 h 107"/>
                <a:gd name="T22" fmla="*/ 5 w 29"/>
                <a:gd name="T23" fmla="*/ 34 h 107"/>
                <a:gd name="T24" fmla="*/ 3 w 29"/>
                <a:gd name="T25" fmla="*/ 28 h 107"/>
                <a:gd name="T26" fmla="*/ 3 w 29"/>
                <a:gd name="T27" fmla="*/ 21 h 107"/>
                <a:gd name="T28" fmla="*/ 2 w 29"/>
                <a:gd name="T29" fmla="*/ 14 h 107"/>
                <a:gd name="T30" fmla="*/ 0 w 29"/>
                <a:gd name="T31" fmla="*/ 7 h 107"/>
                <a:gd name="T32" fmla="*/ 0 w 29"/>
                <a:gd name="T33" fmla="*/ 0 h 1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107"/>
                <a:gd name="T53" fmla="*/ 29 w 29"/>
                <a:gd name="T54" fmla="*/ 107 h 1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107">
                  <a:moveTo>
                    <a:pt x="29" y="107"/>
                  </a:moveTo>
                  <a:lnTo>
                    <a:pt x="27" y="100"/>
                  </a:lnTo>
                  <a:lnTo>
                    <a:pt x="25" y="94"/>
                  </a:lnTo>
                  <a:lnTo>
                    <a:pt x="24" y="87"/>
                  </a:lnTo>
                  <a:lnTo>
                    <a:pt x="20" y="82"/>
                  </a:lnTo>
                  <a:lnTo>
                    <a:pt x="19" y="75"/>
                  </a:lnTo>
                  <a:lnTo>
                    <a:pt x="17" y="68"/>
                  </a:lnTo>
                  <a:lnTo>
                    <a:pt x="14" y="61"/>
                  </a:lnTo>
                  <a:lnTo>
                    <a:pt x="12" y="55"/>
                  </a:lnTo>
                  <a:lnTo>
                    <a:pt x="10" y="48"/>
                  </a:lnTo>
                  <a:lnTo>
                    <a:pt x="9" y="41"/>
                  </a:lnTo>
                  <a:lnTo>
                    <a:pt x="5" y="34"/>
                  </a:lnTo>
                  <a:lnTo>
                    <a:pt x="3" y="28"/>
                  </a:lnTo>
                  <a:lnTo>
                    <a:pt x="3" y="21"/>
                  </a:lnTo>
                  <a:lnTo>
                    <a:pt x="2" y="14"/>
                  </a:lnTo>
                  <a:lnTo>
                    <a:pt x="0"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6" name="Freeform 28"/>
            <p:cNvSpPr>
              <a:spLocks/>
            </p:cNvSpPr>
            <p:nvPr/>
          </p:nvSpPr>
          <p:spPr bwMode="auto">
            <a:xfrm>
              <a:off x="4229" y="716"/>
              <a:ext cx="59" cy="253"/>
            </a:xfrm>
            <a:custGeom>
              <a:avLst/>
              <a:gdLst>
                <a:gd name="T0" fmla="*/ 59 w 59"/>
                <a:gd name="T1" fmla="*/ 253 h 253"/>
                <a:gd name="T2" fmla="*/ 52 w 59"/>
                <a:gd name="T3" fmla="*/ 238 h 253"/>
                <a:gd name="T4" fmla="*/ 47 w 59"/>
                <a:gd name="T5" fmla="*/ 223 h 253"/>
                <a:gd name="T6" fmla="*/ 42 w 59"/>
                <a:gd name="T7" fmla="*/ 208 h 253"/>
                <a:gd name="T8" fmla="*/ 37 w 59"/>
                <a:gd name="T9" fmla="*/ 193 h 253"/>
                <a:gd name="T10" fmla="*/ 32 w 59"/>
                <a:gd name="T11" fmla="*/ 177 h 253"/>
                <a:gd name="T12" fmla="*/ 29 w 59"/>
                <a:gd name="T13" fmla="*/ 162 h 253"/>
                <a:gd name="T14" fmla="*/ 23 w 59"/>
                <a:gd name="T15" fmla="*/ 145 h 253"/>
                <a:gd name="T16" fmla="*/ 20 w 59"/>
                <a:gd name="T17" fmla="*/ 130 h 253"/>
                <a:gd name="T18" fmla="*/ 17 w 59"/>
                <a:gd name="T19" fmla="*/ 115 h 253"/>
                <a:gd name="T20" fmla="*/ 13 w 59"/>
                <a:gd name="T21" fmla="*/ 98 h 253"/>
                <a:gd name="T22" fmla="*/ 10 w 59"/>
                <a:gd name="T23" fmla="*/ 83 h 253"/>
                <a:gd name="T24" fmla="*/ 6 w 59"/>
                <a:gd name="T25" fmla="*/ 66 h 253"/>
                <a:gd name="T26" fmla="*/ 5 w 59"/>
                <a:gd name="T27" fmla="*/ 50 h 253"/>
                <a:gd name="T28" fmla="*/ 3 w 59"/>
                <a:gd name="T29" fmla="*/ 34 h 253"/>
                <a:gd name="T30" fmla="*/ 1 w 59"/>
                <a:gd name="T31" fmla="*/ 17 h 253"/>
                <a:gd name="T32" fmla="*/ 0 w 59"/>
                <a:gd name="T33" fmla="*/ 0 h 2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253"/>
                <a:gd name="T53" fmla="*/ 59 w 59"/>
                <a:gd name="T54" fmla="*/ 253 h 2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253">
                  <a:moveTo>
                    <a:pt x="59" y="253"/>
                  </a:moveTo>
                  <a:lnTo>
                    <a:pt x="52" y="238"/>
                  </a:lnTo>
                  <a:lnTo>
                    <a:pt x="47" y="223"/>
                  </a:lnTo>
                  <a:lnTo>
                    <a:pt x="42" y="208"/>
                  </a:lnTo>
                  <a:lnTo>
                    <a:pt x="37" y="193"/>
                  </a:lnTo>
                  <a:lnTo>
                    <a:pt x="32" y="177"/>
                  </a:lnTo>
                  <a:lnTo>
                    <a:pt x="29" y="162"/>
                  </a:lnTo>
                  <a:lnTo>
                    <a:pt x="23" y="145"/>
                  </a:lnTo>
                  <a:lnTo>
                    <a:pt x="20" y="130"/>
                  </a:lnTo>
                  <a:lnTo>
                    <a:pt x="17" y="115"/>
                  </a:lnTo>
                  <a:lnTo>
                    <a:pt x="13" y="98"/>
                  </a:lnTo>
                  <a:lnTo>
                    <a:pt x="10" y="83"/>
                  </a:lnTo>
                  <a:lnTo>
                    <a:pt x="6" y="66"/>
                  </a:lnTo>
                  <a:lnTo>
                    <a:pt x="5" y="50"/>
                  </a:lnTo>
                  <a:lnTo>
                    <a:pt x="3" y="34"/>
                  </a:lnTo>
                  <a:lnTo>
                    <a:pt x="1" y="1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7" name="Freeform 29"/>
            <p:cNvSpPr>
              <a:spLocks/>
            </p:cNvSpPr>
            <p:nvPr/>
          </p:nvSpPr>
          <p:spPr bwMode="auto">
            <a:xfrm>
              <a:off x="4222" y="631"/>
              <a:ext cx="7" cy="85"/>
            </a:xfrm>
            <a:custGeom>
              <a:avLst/>
              <a:gdLst>
                <a:gd name="T0" fmla="*/ 7 w 7"/>
                <a:gd name="T1" fmla="*/ 85 h 85"/>
                <a:gd name="T2" fmla="*/ 7 w 7"/>
                <a:gd name="T3" fmla="*/ 80 h 85"/>
                <a:gd name="T4" fmla="*/ 7 w 7"/>
                <a:gd name="T5" fmla="*/ 75 h 85"/>
                <a:gd name="T6" fmla="*/ 7 w 7"/>
                <a:gd name="T7" fmla="*/ 69 h 85"/>
                <a:gd name="T8" fmla="*/ 5 w 7"/>
                <a:gd name="T9" fmla="*/ 64 h 85"/>
                <a:gd name="T10" fmla="*/ 5 w 7"/>
                <a:gd name="T11" fmla="*/ 59 h 85"/>
                <a:gd name="T12" fmla="*/ 3 w 7"/>
                <a:gd name="T13" fmla="*/ 54 h 85"/>
                <a:gd name="T14" fmla="*/ 3 w 7"/>
                <a:gd name="T15" fmla="*/ 49 h 85"/>
                <a:gd name="T16" fmla="*/ 2 w 7"/>
                <a:gd name="T17" fmla="*/ 42 h 85"/>
                <a:gd name="T18" fmla="*/ 2 w 7"/>
                <a:gd name="T19" fmla="*/ 37 h 85"/>
                <a:gd name="T20" fmla="*/ 2 w 7"/>
                <a:gd name="T21" fmla="*/ 32 h 85"/>
                <a:gd name="T22" fmla="*/ 0 w 7"/>
                <a:gd name="T23" fmla="*/ 27 h 85"/>
                <a:gd name="T24" fmla="*/ 0 w 7"/>
                <a:gd name="T25" fmla="*/ 22 h 85"/>
                <a:gd name="T26" fmla="*/ 0 w 7"/>
                <a:gd name="T27" fmla="*/ 17 h 85"/>
                <a:gd name="T28" fmla="*/ 0 w 7"/>
                <a:gd name="T29" fmla="*/ 12 h 85"/>
                <a:gd name="T30" fmla="*/ 0 w 7"/>
                <a:gd name="T31" fmla="*/ 5 h 85"/>
                <a:gd name="T32" fmla="*/ 2 w 7"/>
                <a:gd name="T33" fmla="*/ 0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85"/>
                <a:gd name="T53" fmla="*/ 7 w 7"/>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85">
                  <a:moveTo>
                    <a:pt x="7" y="85"/>
                  </a:moveTo>
                  <a:lnTo>
                    <a:pt x="7" y="80"/>
                  </a:lnTo>
                  <a:lnTo>
                    <a:pt x="7" y="75"/>
                  </a:lnTo>
                  <a:lnTo>
                    <a:pt x="7" y="69"/>
                  </a:lnTo>
                  <a:lnTo>
                    <a:pt x="5" y="64"/>
                  </a:lnTo>
                  <a:lnTo>
                    <a:pt x="5" y="59"/>
                  </a:lnTo>
                  <a:lnTo>
                    <a:pt x="3" y="54"/>
                  </a:lnTo>
                  <a:lnTo>
                    <a:pt x="3" y="49"/>
                  </a:lnTo>
                  <a:lnTo>
                    <a:pt x="2" y="42"/>
                  </a:lnTo>
                  <a:lnTo>
                    <a:pt x="2" y="37"/>
                  </a:lnTo>
                  <a:lnTo>
                    <a:pt x="2" y="32"/>
                  </a:lnTo>
                  <a:lnTo>
                    <a:pt x="0" y="27"/>
                  </a:lnTo>
                  <a:lnTo>
                    <a:pt x="0" y="22"/>
                  </a:lnTo>
                  <a:lnTo>
                    <a:pt x="0" y="17"/>
                  </a:lnTo>
                  <a:lnTo>
                    <a:pt x="0" y="12"/>
                  </a:lnTo>
                  <a:lnTo>
                    <a:pt x="0" y="5"/>
                  </a:lnTo>
                  <a:lnTo>
                    <a:pt x="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8" name="Freeform 30"/>
            <p:cNvSpPr>
              <a:spLocks/>
            </p:cNvSpPr>
            <p:nvPr/>
          </p:nvSpPr>
          <p:spPr bwMode="auto">
            <a:xfrm>
              <a:off x="4222" y="624"/>
              <a:ext cx="2" cy="7"/>
            </a:xfrm>
            <a:custGeom>
              <a:avLst/>
              <a:gdLst>
                <a:gd name="T0" fmla="*/ 2 w 2"/>
                <a:gd name="T1" fmla="*/ 7 h 7"/>
                <a:gd name="T2" fmla="*/ 2 w 2"/>
                <a:gd name="T3" fmla="*/ 7 h 7"/>
                <a:gd name="T4" fmla="*/ 2 w 2"/>
                <a:gd name="T5" fmla="*/ 7 h 7"/>
                <a:gd name="T6" fmla="*/ 2 w 2"/>
                <a:gd name="T7" fmla="*/ 5 h 7"/>
                <a:gd name="T8" fmla="*/ 2 w 2"/>
                <a:gd name="T9" fmla="*/ 5 h 7"/>
                <a:gd name="T10" fmla="*/ 2 w 2"/>
                <a:gd name="T11" fmla="*/ 5 h 7"/>
                <a:gd name="T12" fmla="*/ 2 w 2"/>
                <a:gd name="T13" fmla="*/ 4 h 7"/>
                <a:gd name="T14" fmla="*/ 2 w 2"/>
                <a:gd name="T15" fmla="*/ 4 h 7"/>
                <a:gd name="T16" fmla="*/ 2 w 2"/>
                <a:gd name="T17" fmla="*/ 4 h 7"/>
                <a:gd name="T18" fmla="*/ 2 w 2"/>
                <a:gd name="T19" fmla="*/ 4 h 7"/>
                <a:gd name="T20" fmla="*/ 0 w 2"/>
                <a:gd name="T21" fmla="*/ 2 h 7"/>
                <a:gd name="T22" fmla="*/ 0 w 2"/>
                <a:gd name="T23" fmla="*/ 2 h 7"/>
                <a:gd name="T24" fmla="*/ 0 w 2"/>
                <a:gd name="T25" fmla="*/ 2 h 7"/>
                <a:gd name="T26" fmla="*/ 0 w 2"/>
                <a:gd name="T27" fmla="*/ 2 h 7"/>
                <a:gd name="T28" fmla="*/ 0 w 2"/>
                <a:gd name="T29" fmla="*/ 0 h 7"/>
                <a:gd name="T30" fmla="*/ 0 w 2"/>
                <a:gd name="T31" fmla="*/ 0 h 7"/>
                <a:gd name="T32" fmla="*/ 0 w 2"/>
                <a:gd name="T33" fmla="*/ 0 h 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7"/>
                <a:gd name="T53" fmla="*/ 2 w 2"/>
                <a:gd name="T54" fmla="*/ 7 h 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7">
                  <a:moveTo>
                    <a:pt x="2" y="7"/>
                  </a:moveTo>
                  <a:lnTo>
                    <a:pt x="2" y="7"/>
                  </a:lnTo>
                  <a:lnTo>
                    <a:pt x="2" y="5"/>
                  </a:lnTo>
                  <a:lnTo>
                    <a:pt x="2" y="4"/>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3999" name="Freeform 31"/>
            <p:cNvSpPr>
              <a:spLocks/>
            </p:cNvSpPr>
            <p:nvPr/>
          </p:nvSpPr>
          <p:spPr bwMode="auto">
            <a:xfrm>
              <a:off x="4198" y="596"/>
              <a:ext cx="24" cy="28"/>
            </a:xfrm>
            <a:custGeom>
              <a:avLst/>
              <a:gdLst>
                <a:gd name="T0" fmla="*/ 24 w 24"/>
                <a:gd name="T1" fmla="*/ 28 h 28"/>
                <a:gd name="T2" fmla="*/ 22 w 24"/>
                <a:gd name="T3" fmla="*/ 27 h 28"/>
                <a:gd name="T4" fmla="*/ 21 w 24"/>
                <a:gd name="T5" fmla="*/ 25 h 28"/>
                <a:gd name="T6" fmla="*/ 19 w 24"/>
                <a:gd name="T7" fmla="*/ 23 h 28"/>
                <a:gd name="T8" fmla="*/ 17 w 24"/>
                <a:gd name="T9" fmla="*/ 22 h 28"/>
                <a:gd name="T10" fmla="*/ 15 w 24"/>
                <a:gd name="T11" fmla="*/ 20 h 28"/>
                <a:gd name="T12" fmla="*/ 15 w 24"/>
                <a:gd name="T13" fmla="*/ 18 h 28"/>
                <a:gd name="T14" fmla="*/ 14 w 24"/>
                <a:gd name="T15" fmla="*/ 16 h 28"/>
                <a:gd name="T16" fmla="*/ 12 w 24"/>
                <a:gd name="T17" fmla="*/ 15 h 28"/>
                <a:gd name="T18" fmla="*/ 10 w 24"/>
                <a:gd name="T19" fmla="*/ 13 h 28"/>
                <a:gd name="T20" fmla="*/ 9 w 24"/>
                <a:gd name="T21" fmla="*/ 11 h 28"/>
                <a:gd name="T22" fmla="*/ 7 w 24"/>
                <a:gd name="T23" fmla="*/ 10 h 28"/>
                <a:gd name="T24" fmla="*/ 5 w 24"/>
                <a:gd name="T25" fmla="*/ 8 h 28"/>
                <a:gd name="T26" fmla="*/ 4 w 24"/>
                <a:gd name="T27" fmla="*/ 6 h 28"/>
                <a:gd name="T28" fmla="*/ 4 w 24"/>
                <a:gd name="T29" fmla="*/ 5 h 28"/>
                <a:gd name="T30" fmla="*/ 2 w 24"/>
                <a:gd name="T31" fmla="*/ 1 h 28"/>
                <a:gd name="T32" fmla="*/ 0 w 24"/>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8"/>
                <a:gd name="T53" fmla="*/ 24 w 24"/>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8">
                  <a:moveTo>
                    <a:pt x="24" y="28"/>
                  </a:moveTo>
                  <a:lnTo>
                    <a:pt x="22" y="27"/>
                  </a:lnTo>
                  <a:lnTo>
                    <a:pt x="21" y="25"/>
                  </a:lnTo>
                  <a:lnTo>
                    <a:pt x="19" y="23"/>
                  </a:lnTo>
                  <a:lnTo>
                    <a:pt x="17" y="22"/>
                  </a:lnTo>
                  <a:lnTo>
                    <a:pt x="15" y="20"/>
                  </a:lnTo>
                  <a:lnTo>
                    <a:pt x="15" y="18"/>
                  </a:lnTo>
                  <a:lnTo>
                    <a:pt x="14" y="16"/>
                  </a:lnTo>
                  <a:lnTo>
                    <a:pt x="12" y="15"/>
                  </a:lnTo>
                  <a:lnTo>
                    <a:pt x="10" y="13"/>
                  </a:lnTo>
                  <a:lnTo>
                    <a:pt x="9" y="11"/>
                  </a:lnTo>
                  <a:lnTo>
                    <a:pt x="7" y="10"/>
                  </a:lnTo>
                  <a:lnTo>
                    <a:pt x="5" y="8"/>
                  </a:lnTo>
                  <a:lnTo>
                    <a:pt x="4" y="6"/>
                  </a:lnTo>
                  <a:lnTo>
                    <a:pt x="4" y="5"/>
                  </a:lnTo>
                  <a:lnTo>
                    <a:pt x="2"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0" name="Freeform 32"/>
            <p:cNvSpPr>
              <a:spLocks/>
            </p:cNvSpPr>
            <p:nvPr/>
          </p:nvSpPr>
          <p:spPr bwMode="auto">
            <a:xfrm>
              <a:off x="4181" y="575"/>
              <a:ext cx="17" cy="21"/>
            </a:xfrm>
            <a:custGeom>
              <a:avLst/>
              <a:gdLst>
                <a:gd name="T0" fmla="*/ 17 w 17"/>
                <a:gd name="T1" fmla="*/ 21 h 21"/>
                <a:gd name="T2" fmla="*/ 16 w 17"/>
                <a:gd name="T3" fmla="*/ 21 h 21"/>
                <a:gd name="T4" fmla="*/ 16 w 17"/>
                <a:gd name="T5" fmla="*/ 19 h 21"/>
                <a:gd name="T6" fmla="*/ 14 w 17"/>
                <a:gd name="T7" fmla="*/ 17 h 21"/>
                <a:gd name="T8" fmla="*/ 14 w 17"/>
                <a:gd name="T9" fmla="*/ 15 h 21"/>
                <a:gd name="T10" fmla="*/ 12 w 17"/>
                <a:gd name="T11" fmla="*/ 14 h 21"/>
                <a:gd name="T12" fmla="*/ 10 w 17"/>
                <a:gd name="T13" fmla="*/ 12 h 21"/>
                <a:gd name="T14" fmla="*/ 10 w 17"/>
                <a:gd name="T15" fmla="*/ 12 h 21"/>
                <a:gd name="T16" fmla="*/ 9 w 17"/>
                <a:gd name="T17" fmla="*/ 10 h 21"/>
                <a:gd name="T18" fmla="*/ 7 w 17"/>
                <a:gd name="T19" fmla="*/ 9 h 21"/>
                <a:gd name="T20" fmla="*/ 7 w 17"/>
                <a:gd name="T21" fmla="*/ 7 h 21"/>
                <a:gd name="T22" fmla="*/ 5 w 17"/>
                <a:gd name="T23" fmla="*/ 7 h 21"/>
                <a:gd name="T24" fmla="*/ 4 w 17"/>
                <a:gd name="T25" fmla="*/ 5 h 21"/>
                <a:gd name="T26" fmla="*/ 4 w 17"/>
                <a:gd name="T27" fmla="*/ 4 h 21"/>
                <a:gd name="T28" fmla="*/ 2 w 17"/>
                <a:gd name="T29" fmla="*/ 2 h 21"/>
                <a:gd name="T30" fmla="*/ 0 w 17"/>
                <a:gd name="T31" fmla="*/ 0 h 21"/>
                <a:gd name="T32" fmla="*/ 0 w 17"/>
                <a:gd name="T33" fmla="*/ 0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21"/>
                <a:gd name="T53" fmla="*/ 17 w 1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21">
                  <a:moveTo>
                    <a:pt x="17" y="21"/>
                  </a:moveTo>
                  <a:lnTo>
                    <a:pt x="16" y="21"/>
                  </a:lnTo>
                  <a:lnTo>
                    <a:pt x="16" y="19"/>
                  </a:lnTo>
                  <a:lnTo>
                    <a:pt x="14" y="17"/>
                  </a:lnTo>
                  <a:lnTo>
                    <a:pt x="14" y="15"/>
                  </a:lnTo>
                  <a:lnTo>
                    <a:pt x="12" y="14"/>
                  </a:lnTo>
                  <a:lnTo>
                    <a:pt x="10" y="12"/>
                  </a:lnTo>
                  <a:lnTo>
                    <a:pt x="9" y="10"/>
                  </a:lnTo>
                  <a:lnTo>
                    <a:pt x="7" y="9"/>
                  </a:lnTo>
                  <a:lnTo>
                    <a:pt x="7" y="7"/>
                  </a:lnTo>
                  <a:lnTo>
                    <a:pt x="5" y="7"/>
                  </a:lnTo>
                  <a:lnTo>
                    <a:pt x="4" y="5"/>
                  </a:lnTo>
                  <a:lnTo>
                    <a:pt x="4" y="4"/>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1" name="Freeform 33"/>
            <p:cNvSpPr>
              <a:spLocks/>
            </p:cNvSpPr>
            <p:nvPr/>
          </p:nvSpPr>
          <p:spPr bwMode="auto">
            <a:xfrm>
              <a:off x="4115" y="459"/>
              <a:ext cx="66" cy="116"/>
            </a:xfrm>
            <a:custGeom>
              <a:avLst/>
              <a:gdLst>
                <a:gd name="T0" fmla="*/ 66 w 66"/>
                <a:gd name="T1" fmla="*/ 116 h 116"/>
                <a:gd name="T2" fmla="*/ 59 w 66"/>
                <a:gd name="T3" fmla="*/ 109 h 116"/>
                <a:gd name="T4" fmla="*/ 54 w 66"/>
                <a:gd name="T5" fmla="*/ 103 h 116"/>
                <a:gd name="T6" fmla="*/ 49 w 66"/>
                <a:gd name="T7" fmla="*/ 96 h 116"/>
                <a:gd name="T8" fmla="*/ 44 w 66"/>
                <a:gd name="T9" fmla="*/ 89 h 116"/>
                <a:gd name="T10" fmla="*/ 41 w 66"/>
                <a:gd name="T11" fmla="*/ 82 h 116"/>
                <a:gd name="T12" fmla="*/ 36 w 66"/>
                <a:gd name="T13" fmla="*/ 74 h 116"/>
                <a:gd name="T14" fmla="*/ 31 w 66"/>
                <a:gd name="T15" fmla="*/ 67 h 116"/>
                <a:gd name="T16" fmla="*/ 27 w 66"/>
                <a:gd name="T17" fmla="*/ 60 h 116"/>
                <a:gd name="T18" fmla="*/ 22 w 66"/>
                <a:gd name="T19" fmla="*/ 54 h 116"/>
                <a:gd name="T20" fmla="*/ 19 w 66"/>
                <a:gd name="T21" fmla="*/ 45 h 116"/>
                <a:gd name="T22" fmla="*/ 15 w 66"/>
                <a:gd name="T23" fmla="*/ 38 h 116"/>
                <a:gd name="T24" fmla="*/ 12 w 66"/>
                <a:gd name="T25" fmla="*/ 30 h 116"/>
                <a:gd name="T26" fmla="*/ 9 w 66"/>
                <a:gd name="T27" fmla="*/ 23 h 116"/>
                <a:gd name="T28" fmla="*/ 5 w 66"/>
                <a:gd name="T29" fmla="*/ 15 h 116"/>
                <a:gd name="T30" fmla="*/ 2 w 66"/>
                <a:gd name="T31" fmla="*/ 8 h 116"/>
                <a:gd name="T32" fmla="*/ 0 w 66"/>
                <a:gd name="T33" fmla="*/ 0 h 1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116"/>
                <a:gd name="T53" fmla="*/ 66 w 66"/>
                <a:gd name="T54" fmla="*/ 116 h 1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116">
                  <a:moveTo>
                    <a:pt x="66" y="116"/>
                  </a:moveTo>
                  <a:lnTo>
                    <a:pt x="59" y="109"/>
                  </a:lnTo>
                  <a:lnTo>
                    <a:pt x="54" y="103"/>
                  </a:lnTo>
                  <a:lnTo>
                    <a:pt x="49" y="96"/>
                  </a:lnTo>
                  <a:lnTo>
                    <a:pt x="44" y="89"/>
                  </a:lnTo>
                  <a:lnTo>
                    <a:pt x="41" y="82"/>
                  </a:lnTo>
                  <a:lnTo>
                    <a:pt x="36" y="74"/>
                  </a:lnTo>
                  <a:lnTo>
                    <a:pt x="31" y="67"/>
                  </a:lnTo>
                  <a:lnTo>
                    <a:pt x="27" y="60"/>
                  </a:lnTo>
                  <a:lnTo>
                    <a:pt x="22" y="54"/>
                  </a:lnTo>
                  <a:lnTo>
                    <a:pt x="19" y="45"/>
                  </a:lnTo>
                  <a:lnTo>
                    <a:pt x="15" y="38"/>
                  </a:lnTo>
                  <a:lnTo>
                    <a:pt x="12" y="30"/>
                  </a:lnTo>
                  <a:lnTo>
                    <a:pt x="9" y="23"/>
                  </a:lnTo>
                  <a:lnTo>
                    <a:pt x="5" y="15"/>
                  </a:lnTo>
                  <a:lnTo>
                    <a:pt x="2" y="8"/>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2" name="Freeform 34"/>
            <p:cNvSpPr>
              <a:spLocks/>
            </p:cNvSpPr>
            <p:nvPr/>
          </p:nvSpPr>
          <p:spPr bwMode="auto">
            <a:xfrm>
              <a:off x="4108" y="382"/>
              <a:ext cx="7" cy="77"/>
            </a:xfrm>
            <a:custGeom>
              <a:avLst/>
              <a:gdLst>
                <a:gd name="T0" fmla="*/ 7 w 7"/>
                <a:gd name="T1" fmla="*/ 77 h 77"/>
                <a:gd name="T2" fmla="*/ 5 w 7"/>
                <a:gd name="T3" fmla="*/ 71 h 77"/>
                <a:gd name="T4" fmla="*/ 5 w 7"/>
                <a:gd name="T5" fmla="*/ 68 h 77"/>
                <a:gd name="T6" fmla="*/ 4 w 7"/>
                <a:gd name="T7" fmla="*/ 63 h 77"/>
                <a:gd name="T8" fmla="*/ 4 w 7"/>
                <a:gd name="T9" fmla="*/ 58 h 77"/>
                <a:gd name="T10" fmla="*/ 2 w 7"/>
                <a:gd name="T11" fmla="*/ 53 h 77"/>
                <a:gd name="T12" fmla="*/ 2 w 7"/>
                <a:gd name="T13" fmla="*/ 48 h 77"/>
                <a:gd name="T14" fmla="*/ 2 w 7"/>
                <a:gd name="T15" fmla="*/ 43 h 77"/>
                <a:gd name="T16" fmla="*/ 0 w 7"/>
                <a:gd name="T17" fmla="*/ 39 h 77"/>
                <a:gd name="T18" fmla="*/ 0 w 7"/>
                <a:gd name="T19" fmla="*/ 34 h 77"/>
                <a:gd name="T20" fmla="*/ 0 w 7"/>
                <a:gd name="T21" fmla="*/ 29 h 77"/>
                <a:gd name="T22" fmla="*/ 0 w 7"/>
                <a:gd name="T23" fmla="*/ 24 h 77"/>
                <a:gd name="T24" fmla="*/ 0 w 7"/>
                <a:gd name="T25" fmla="*/ 19 h 77"/>
                <a:gd name="T26" fmla="*/ 0 w 7"/>
                <a:gd name="T27" fmla="*/ 14 h 77"/>
                <a:gd name="T28" fmla="*/ 0 w 7"/>
                <a:gd name="T29" fmla="*/ 11 h 77"/>
                <a:gd name="T30" fmla="*/ 0 w 7"/>
                <a:gd name="T31" fmla="*/ 5 h 77"/>
                <a:gd name="T32" fmla="*/ 0 w 7"/>
                <a:gd name="T33" fmla="*/ 0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77"/>
                <a:gd name="T53" fmla="*/ 7 w 7"/>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77">
                  <a:moveTo>
                    <a:pt x="7" y="77"/>
                  </a:moveTo>
                  <a:lnTo>
                    <a:pt x="5" y="71"/>
                  </a:lnTo>
                  <a:lnTo>
                    <a:pt x="5" y="68"/>
                  </a:lnTo>
                  <a:lnTo>
                    <a:pt x="4" y="63"/>
                  </a:lnTo>
                  <a:lnTo>
                    <a:pt x="4" y="58"/>
                  </a:lnTo>
                  <a:lnTo>
                    <a:pt x="2" y="53"/>
                  </a:lnTo>
                  <a:lnTo>
                    <a:pt x="2" y="48"/>
                  </a:lnTo>
                  <a:lnTo>
                    <a:pt x="2" y="43"/>
                  </a:lnTo>
                  <a:lnTo>
                    <a:pt x="0" y="39"/>
                  </a:lnTo>
                  <a:lnTo>
                    <a:pt x="0" y="34"/>
                  </a:lnTo>
                  <a:lnTo>
                    <a:pt x="0" y="29"/>
                  </a:lnTo>
                  <a:lnTo>
                    <a:pt x="0" y="24"/>
                  </a:lnTo>
                  <a:lnTo>
                    <a:pt x="0" y="19"/>
                  </a:lnTo>
                  <a:lnTo>
                    <a:pt x="0" y="14"/>
                  </a:lnTo>
                  <a:lnTo>
                    <a:pt x="0" y="11"/>
                  </a:lnTo>
                  <a:lnTo>
                    <a:pt x="0"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3" name="Freeform 35"/>
            <p:cNvSpPr>
              <a:spLocks/>
            </p:cNvSpPr>
            <p:nvPr/>
          </p:nvSpPr>
          <p:spPr bwMode="auto">
            <a:xfrm>
              <a:off x="4108" y="254"/>
              <a:ext cx="28" cy="128"/>
            </a:xfrm>
            <a:custGeom>
              <a:avLst/>
              <a:gdLst>
                <a:gd name="T0" fmla="*/ 0 w 28"/>
                <a:gd name="T1" fmla="*/ 128 h 128"/>
                <a:gd name="T2" fmla="*/ 0 w 28"/>
                <a:gd name="T3" fmla="*/ 120 h 128"/>
                <a:gd name="T4" fmla="*/ 2 w 28"/>
                <a:gd name="T5" fmla="*/ 111 h 128"/>
                <a:gd name="T6" fmla="*/ 2 w 28"/>
                <a:gd name="T7" fmla="*/ 103 h 128"/>
                <a:gd name="T8" fmla="*/ 4 w 28"/>
                <a:gd name="T9" fmla="*/ 96 h 128"/>
                <a:gd name="T10" fmla="*/ 4 w 28"/>
                <a:gd name="T11" fmla="*/ 88 h 128"/>
                <a:gd name="T12" fmla="*/ 5 w 28"/>
                <a:gd name="T13" fmla="*/ 79 h 128"/>
                <a:gd name="T14" fmla="*/ 7 w 28"/>
                <a:gd name="T15" fmla="*/ 71 h 128"/>
                <a:gd name="T16" fmla="*/ 7 w 28"/>
                <a:gd name="T17" fmla="*/ 62 h 128"/>
                <a:gd name="T18" fmla="*/ 9 w 28"/>
                <a:gd name="T19" fmla="*/ 54 h 128"/>
                <a:gd name="T20" fmla="*/ 11 w 28"/>
                <a:gd name="T21" fmla="*/ 47 h 128"/>
                <a:gd name="T22" fmla="*/ 14 w 28"/>
                <a:gd name="T23" fmla="*/ 39 h 128"/>
                <a:gd name="T24" fmla="*/ 16 w 28"/>
                <a:gd name="T25" fmla="*/ 30 h 128"/>
                <a:gd name="T26" fmla="*/ 17 w 28"/>
                <a:gd name="T27" fmla="*/ 23 h 128"/>
                <a:gd name="T28" fmla="*/ 21 w 28"/>
                <a:gd name="T29" fmla="*/ 15 h 128"/>
                <a:gd name="T30" fmla="*/ 24 w 28"/>
                <a:gd name="T31" fmla="*/ 8 h 128"/>
                <a:gd name="T32" fmla="*/ 28 w 28"/>
                <a:gd name="T33" fmla="*/ 0 h 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128"/>
                <a:gd name="T53" fmla="*/ 28 w 28"/>
                <a:gd name="T54" fmla="*/ 128 h 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128">
                  <a:moveTo>
                    <a:pt x="0" y="128"/>
                  </a:moveTo>
                  <a:lnTo>
                    <a:pt x="0" y="120"/>
                  </a:lnTo>
                  <a:lnTo>
                    <a:pt x="2" y="111"/>
                  </a:lnTo>
                  <a:lnTo>
                    <a:pt x="2" y="103"/>
                  </a:lnTo>
                  <a:lnTo>
                    <a:pt x="4" y="96"/>
                  </a:lnTo>
                  <a:lnTo>
                    <a:pt x="4" y="88"/>
                  </a:lnTo>
                  <a:lnTo>
                    <a:pt x="5" y="79"/>
                  </a:lnTo>
                  <a:lnTo>
                    <a:pt x="7" y="71"/>
                  </a:lnTo>
                  <a:lnTo>
                    <a:pt x="7" y="62"/>
                  </a:lnTo>
                  <a:lnTo>
                    <a:pt x="9" y="54"/>
                  </a:lnTo>
                  <a:lnTo>
                    <a:pt x="11" y="47"/>
                  </a:lnTo>
                  <a:lnTo>
                    <a:pt x="14" y="39"/>
                  </a:lnTo>
                  <a:lnTo>
                    <a:pt x="16" y="30"/>
                  </a:lnTo>
                  <a:lnTo>
                    <a:pt x="17" y="23"/>
                  </a:lnTo>
                  <a:lnTo>
                    <a:pt x="21" y="15"/>
                  </a:lnTo>
                  <a:lnTo>
                    <a:pt x="24" y="8"/>
                  </a:lnTo>
                  <a:lnTo>
                    <a:pt x="28"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4" name="Freeform 36"/>
            <p:cNvSpPr>
              <a:spLocks/>
            </p:cNvSpPr>
            <p:nvPr/>
          </p:nvSpPr>
          <p:spPr bwMode="auto">
            <a:xfrm>
              <a:off x="4136" y="140"/>
              <a:ext cx="142" cy="114"/>
            </a:xfrm>
            <a:custGeom>
              <a:avLst/>
              <a:gdLst>
                <a:gd name="T0" fmla="*/ 0 w 142"/>
                <a:gd name="T1" fmla="*/ 114 h 114"/>
                <a:gd name="T2" fmla="*/ 5 w 142"/>
                <a:gd name="T3" fmla="*/ 104 h 114"/>
                <a:gd name="T4" fmla="*/ 10 w 142"/>
                <a:gd name="T5" fmla="*/ 93 h 114"/>
                <a:gd name="T6" fmla="*/ 16 w 142"/>
                <a:gd name="T7" fmla="*/ 83 h 114"/>
                <a:gd name="T8" fmla="*/ 23 w 142"/>
                <a:gd name="T9" fmla="*/ 73 h 114"/>
                <a:gd name="T10" fmla="*/ 32 w 142"/>
                <a:gd name="T11" fmla="*/ 65 h 114"/>
                <a:gd name="T12" fmla="*/ 38 w 142"/>
                <a:gd name="T13" fmla="*/ 56 h 114"/>
                <a:gd name="T14" fmla="*/ 49 w 142"/>
                <a:gd name="T15" fmla="*/ 48 h 114"/>
                <a:gd name="T16" fmla="*/ 57 w 142"/>
                <a:gd name="T17" fmla="*/ 39 h 114"/>
                <a:gd name="T18" fmla="*/ 67 w 142"/>
                <a:gd name="T19" fmla="*/ 33 h 114"/>
                <a:gd name="T20" fmla="*/ 77 w 142"/>
                <a:gd name="T21" fmla="*/ 26 h 114"/>
                <a:gd name="T22" fmla="*/ 88 w 142"/>
                <a:gd name="T23" fmla="*/ 21 h 114"/>
                <a:gd name="T24" fmla="*/ 98 w 142"/>
                <a:gd name="T25" fmla="*/ 16 h 114"/>
                <a:gd name="T26" fmla="*/ 108 w 142"/>
                <a:gd name="T27" fmla="*/ 11 h 114"/>
                <a:gd name="T28" fmla="*/ 120 w 142"/>
                <a:gd name="T29" fmla="*/ 7 h 114"/>
                <a:gd name="T30" fmla="*/ 130 w 142"/>
                <a:gd name="T31" fmla="*/ 4 h 114"/>
                <a:gd name="T32" fmla="*/ 142 w 142"/>
                <a:gd name="T33" fmla="*/ 0 h 1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2"/>
                <a:gd name="T52" fmla="*/ 0 h 114"/>
                <a:gd name="T53" fmla="*/ 142 w 142"/>
                <a:gd name="T54" fmla="*/ 114 h 1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2" h="114">
                  <a:moveTo>
                    <a:pt x="0" y="114"/>
                  </a:moveTo>
                  <a:lnTo>
                    <a:pt x="5" y="104"/>
                  </a:lnTo>
                  <a:lnTo>
                    <a:pt x="10" y="93"/>
                  </a:lnTo>
                  <a:lnTo>
                    <a:pt x="16" y="83"/>
                  </a:lnTo>
                  <a:lnTo>
                    <a:pt x="23" y="73"/>
                  </a:lnTo>
                  <a:lnTo>
                    <a:pt x="32" y="65"/>
                  </a:lnTo>
                  <a:lnTo>
                    <a:pt x="38" y="56"/>
                  </a:lnTo>
                  <a:lnTo>
                    <a:pt x="49" y="48"/>
                  </a:lnTo>
                  <a:lnTo>
                    <a:pt x="57" y="39"/>
                  </a:lnTo>
                  <a:lnTo>
                    <a:pt x="67" y="33"/>
                  </a:lnTo>
                  <a:lnTo>
                    <a:pt x="77" y="26"/>
                  </a:lnTo>
                  <a:lnTo>
                    <a:pt x="88" y="21"/>
                  </a:lnTo>
                  <a:lnTo>
                    <a:pt x="98" y="16"/>
                  </a:lnTo>
                  <a:lnTo>
                    <a:pt x="108" y="11"/>
                  </a:lnTo>
                  <a:lnTo>
                    <a:pt x="120" y="7"/>
                  </a:lnTo>
                  <a:lnTo>
                    <a:pt x="130" y="4"/>
                  </a:lnTo>
                  <a:lnTo>
                    <a:pt x="14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5" name="Freeform 37"/>
            <p:cNvSpPr>
              <a:spLocks/>
            </p:cNvSpPr>
            <p:nvPr/>
          </p:nvSpPr>
          <p:spPr bwMode="auto">
            <a:xfrm>
              <a:off x="4278" y="134"/>
              <a:ext cx="163" cy="15"/>
            </a:xfrm>
            <a:custGeom>
              <a:avLst/>
              <a:gdLst>
                <a:gd name="T0" fmla="*/ 0 w 163"/>
                <a:gd name="T1" fmla="*/ 6 h 15"/>
                <a:gd name="T2" fmla="*/ 10 w 163"/>
                <a:gd name="T3" fmla="*/ 5 h 15"/>
                <a:gd name="T4" fmla="*/ 20 w 163"/>
                <a:gd name="T5" fmla="*/ 3 h 15"/>
                <a:gd name="T6" fmla="*/ 30 w 163"/>
                <a:gd name="T7" fmla="*/ 1 h 15"/>
                <a:gd name="T8" fmla="*/ 41 w 163"/>
                <a:gd name="T9" fmla="*/ 0 h 15"/>
                <a:gd name="T10" fmla="*/ 51 w 163"/>
                <a:gd name="T11" fmla="*/ 0 h 15"/>
                <a:gd name="T12" fmla="*/ 61 w 163"/>
                <a:gd name="T13" fmla="*/ 0 h 15"/>
                <a:gd name="T14" fmla="*/ 71 w 163"/>
                <a:gd name="T15" fmla="*/ 0 h 15"/>
                <a:gd name="T16" fmla="*/ 83 w 163"/>
                <a:gd name="T17" fmla="*/ 0 h 15"/>
                <a:gd name="T18" fmla="*/ 93 w 163"/>
                <a:gd name="T19" fmla="*/ 0 h 15"/>
                <a:gd name="T20" fmla="*/ 103 w 163"/>
                <a:gd name="T21" fmla="*/ 1 h 15"/>
                <a:gd name="T22" fmla="*/ 113 w 163"/>
                <a:gd name="T23" fmla="*/ 3 h 15"/>
                <a:gd name="T24" fmla="*/ 124 w 163"/>
                <a:gd name="T25" fmla="*/ 5 h 15"/>
                <a:gd name="T26" fmla="*/ 134 w 163"/>
                <a:gd name="T27" fmla="*/ 6 h 15"/>
                <a:gd name="T28" fmla="*/ 144 w 163"/>
                <a:gd name="T29" fmla="*/ 10 h 15"/>
                <a:gd name="T30" fmla="*/ 154 w 163"/>
                <a:gd name="T31" fmla="*/ 12 h 15"/>
                <a:gd name="T32" fmla="*/ 163 w 163"/>
                <a:gd name="T33" fmla="*/ 15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3"/>
                <a:gd name="T52" fmla="*/ 0 h 15"/>
                <a:gd name="T53" fmla="*/ 163 w 16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3" h="15">
                  <a:moveTo>
                    <a:pt x="0" y="6"/>
                  </a:moveTo>
                  <a:lnTo>
                    <a:pt x="10" y="5"/>
                  </a:lnTo>
                  <a:lnTo>
                    <a:pt x="20" y="3"/>
                  </a:lnTo>
                  <a:lnTo>
                    <a:pt x="30" y="1"/>
                  </a:lnTo>
                  <a:lnTo>
                    <a:pt x="41" y="0"/>
                  </a:lnTo>
                  <a:lnTo>
                    <a:pt x="51" y="0"/>
                  </a:lnTo>
                  <a:lnTo>
                    <a:pt x="61" y="0"/>
                  </a:lnTo>
                  <a:lnTo>
                    <a:pt x="71" y="0"/>
                  </a:lnTo>
                  <a:lnTo>
                    <a:pt x="83" y="0"/>
                  </a:lnTo>
                  <a:lnTo>
                    <a:pt x="93" y="0"/>
                  </a:lnTo>
                  <a:lnTo>
                    <a:pt x="103" y="1"/>
                  </a:lnTo>
                  <a:lnTo>
                    <a:pt x="113" y="3"/>
                  </a:lnTo>
                  <a:lnTo>
                    <a:pt x="124" y="5"/>
                  </a:lnTo>
                  <a:lnTo>
                    <a:pt x="134" y="6"/>
                  </a:lnTo>
                  <a:lnTo>
                    <a:pt x="144" y="10"/>
                  </a:lnTo>
                  <a:lnTo>
                    <a:pt x="154" y="12"/>
                  </a:lnTo>
                  <a:lnTo>
                    <a:pt x="163" y="1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6" name="Freeform 38"/>
            <p:cNvSpPr>
              <a:spLocks/>
            </p:cNvSpPr>
            <p:nvPr/>
          </p:nvSpPr>
          <p:spPr bwMode="auto">
            <a:xfrm>
              <a:off x="4441" y="149"/>
              <a:ext cx="52" cy="22"/>
            </a:xfrm>
            <a:custGeom>
              <a:avLst/>
              <a:gdLst>
                <a:gd name="T0" fmla="*/ 0 w 52"/>
                <a:gd name="T1" fmla="*/ 0 h 22"/>
                <a:gd name="T2" fmla="*/ 3 w 52"/>
                <a:gd name="T3" fmla="*/ 2 h 22"/>
                <a:gd name="T4" fmla="*/ 6 w 52"/>
                <a:gd name="T5" fmla="*/ 2 h 22"/>
                <a:gd name="T6" fmla="*/ 10 w 52"/>
                <a:gd name="T7" fmla="*/ 3 h 22"/>
                <a:gd name="T8" fmla="*/ 13 w 52"/>
                <a:gd name="T9" fmla="*/ 5 h 22"/>
                <a:gd name="T10" fmla="*/ 17 w 52"/>
                <a:gd name="T11" fmla="*/ 5 h 22"/>
                <a:gd name="T12" fmla="*/ 20 w 52"/>
                <a:gd name="T13" fmla="*/ 7 h 22"/>
                <a:gd name="T14" fmla="*/ 23 w 52"/>
                <a:gd name="T15" fmla="*/ 8 h 22"/>
                <a:gd name="T16" fmla="*/ 27 w 52"/>
                <a:gd name="T17" fmla="*/ 10 h 22"/>
                <a:gd name="T18" fmla="*/ 30 w 52"/>
                <a:gd name="T19" fmla="*/ 10 h 22"/>
                <a:gd name="T20" fmla="*/ 33 w 52"/>
                <a:gd name="T21" fmla="*/ 12 h 22"/>
                <a:gd name="T22" fmla="*/ 37 w 52"/>
                <a:gd name="T23" fmla="*/ 13 h 22"/>
                <a:gd name="T24" fmla="*/ 40 w 52"/>
                <a:gd name="T25" fmla="*/ 15 h 22"/>
                <a:gd name="T26" fmla="*/ 44 w 52"/>
                <a:gd name="T27" fmla="*/ 17 h 22"/>
                <a:gd name="T28" fmla="*/ 45 w 52"/>
                <a:gd name="T29" fmla="*/ 18 h 22"/>
                <a:gd name="T30" fmla="*/ 49 w 52"/>
                <a:gd name="T31" fmla="*/ 20 h 22"/>
                <a:gd name="T32" fmla="*/ 52 w 52"/>
                <a:gd name="T33" fmla="*/ 22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22"/>
                <a:gd name="T53" fmla="*/ 52 w 52"/>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22">
                  <a:moveTo>
                    <a:pt x="0" y="0"/>
                  </a:moveTo>
                  <a:lnTo>
                    <a:pt x="3" y="2"/>
                  </a:lnTo>
                  <a:lnTo>
                    <a:pt x="6" y="2"/>
                  </a:lnTo>
                  <a:lnTo>
                    <a:pt x="10" y="3"/>
                  </a:lnTo>
                  <a:lnTo>
                    <a:pt x="13" y="5"/>
                  </a:lnTo>
                  <a:lnTo>
                    <a:pt x="17" y="5"/>
                  </a:lnTo>
                  <a:lnTo>
                    <a:pt x="20" y="7"/>
                  </a:lnTo>
                  <a:lnTo>
                    <a:pt x="23" y="8"/>
                  </a:lnTo>
                  <a:lnTo>
                    <a:pt x="27" y="10"/>
                  </a:lnTo>
                  <a:lnTo>
                    <a:pt x="30" y="10"/>
                  </a:lnTo>
                  <a:lnTo>
                    <a:pt x="33" y="12"/>
                  </a:lnTo>
                  <a:lnTo>
                    <a:pt x="37" y="13"/>
                  </a:lnTo>
                  <a:lnTo>
                    <a:pt x="40" y="15"/>
                  </a:lnTo>
                  <a:lnTo>
                    <a:pt x="44" y="17"/>
                  </a:lnTo>
                  <a:lnTo>
                    <a:pt x="45" y="18"/>
                  </a:lnTo>
                  <a:lnTo>
                    <a:pt x="49" y="20"/>
                  </a:lnTo>
                  <a:lnTo>
                    <a:pt x="52" y="2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7" name="Freeform 39"/>
            <p:cNvSpPr>
              <a:spLocks/>
            </p:cNvSpPr>
            <p:nvPr/>
          </p:nvSpPr>
          <p:spPr bwMode="auto">
            <a:xfrm>
              <a:off x="4493" y="24"/>
              <a:ext cx="217" cy="147"/>
            </a:xfrm>
            <a:custGeom>
              <a:avLst/>
              <a:gdLst>
                <a:gd name="T0" fmla="*/ 0 w 217"/>
                <a:gd name="T1" fmla="*/ 147 h 147"/>
                <a:gd name="T2" fmla="*/ 14 w 217"/>
                <a:gd name="T3" fmla="*/ 135 h 147"/>
                <a:gd name="T4" fmla="*/ 26 w 217"/>
                <a:gd name="T5" fmla="*/ 123 h 147"/>
                <a:gd name="T6" fmla="*/ 39 w 217"/>
                <a:gd name="T7" fmla="*/ 113 h 147"/>
                <a:gd name="T8" fmla="*/ 51 w 217"/>
                <a:gd name="T9" fmla="*/ 103 h 147"/>
                <a:gd name="T10" fmla="*/ 64 w 217"/>
                <a:gd name="T11" fmla="*/ 93 h 147"/>
                <a:gd name="T12" fmla="*/ 78 w 217"/>
                <a:gd name="T13" fmla="*/ 83 h 147"/>
                <a:gd name="T14" fmla="*/ 92 w 217"/>
                <a:gd name="T15" fmla="*/ 72 h 147"/>
                <a:gd name="T16" fmla="*/ 105 w 217"/>
                <a:gd name="T17" fmla="*/ 62 h 147"/>
                <a:gd name="T18" fmla="*/ 119 w 217"/>
                <a:gd name="T19" fmla="*/ 54 h 147"/>
                <a:gd name="T20" fmla="*/ 132 w 217"/>
                <a:gd name="T21" fmla="*/ 45 h 147"/>
                <a:gd name="T22" fmla="*/ 146 w 217"/>
                <a:gd name="T23" fmla="*/ 37 h 147"/>
                <a:gd name="T24" fmla="*/ 161 w 217"/>
                <a:gd name="T25" fmla="*/ 28 h 147"/>
                <a:gd name="T26" fmla="*/ 175 w 217"/>
                <a:gd name="T27" fmla="*/ 20 h 147"/>
                <a:gd name="T28" fmla="*/ 188 w 217"/>
                <a:gd name="T29" fmla="*/ 13 h 147"/>
                <a:gd name="T30" fmla="*/ 203 w 217"/>
                <a:gd name="T31" fmla="*/ 6 h 147"/>
                <a:gd name="T32" fmla="*/ 217 w 217"/>
                <a:gd name="T33" fmla="*/ 0 h 1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7"/>
                <a:gd name="T52" fmla="*/ 0 h 147"/>
                <a:gd name="T53" fmla="*/ 217 w 217"/>
                <a:gd name="T54" fmla="*/ 147 h 1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7" h="147">
                  <a:moveTo>
                    <a:pt x="0" y="147"/>
                  </a:moveTo>
                  <a:lnTo>
                    <a:pt x="14" y="135"/>
                  </a:lnTo>
                  <a:lnTo>
                    <a:pt x="26" y="123"/>
                  </a:lnTo>
                  <a:lnTo>
                    <a:pt x="39" y="113"/>
                  </a:lnTo>
                  <a:lnTo>
                    <a:pt x="51" y="103"/>
                  </a:lnTo>
                  <a:lnTo>
                    <a:pt x="64" y="93"/>
                  </a:lnTo>
                  <a:lnTo>
                    <a:pt x="78" y="83"/>
                  </a:lnTo>
                  <a:lnTo>
                    <a:pt x="92" y="72"/>
                  </a:lnTo>
                  <a:lnTo>
                    <a:pt x="105" y="62"/>
                  </a:lnTo>
                  <a:lnTo>
                    <a:pt x="119" y="54"/>
                  </a:lnTo>
                  <a:lnTo>
                    <a:pt x="132" y="45"/>
                  </a:lnTo>
                  <a:lnTo>
                    <a:pt x="146" y="37"/>
                  </a:lnTo>
                  <a:lnTo>
                    <a:pt x="161" y="28"/>
                  </a:lnTo>
                  <a:lnTo>
                    <a:pt x="175" y="20"/>
                  </a:lnTo>
                  <a:lnTo>
                    <a:pt x="188" y="13"/>
                  </a:lnTo>
                  <a:lnTo>
                    <a:pt x="203" y="6"/>
                  </a:lnTo>
                  <a:lnTo>
                    <a:pt x="217"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8" name="Freeform 40"/>
            <p:cNvSpPr>
              <a:spLocks/>
            </p:cNvSpPr>
            <p:nvPr/>
          </p:nvSpPr>
          <p:spPr bwMode="auto">
            <a:xfrm>
              <a:off x="4710" y="2"/>
              <a:ext cx="107" cy="22"/>
            </a:xfrm>
            <a:custGeom>
              <a:avLst/>
              <a:gdLst>
                <a:gd name="T0" fmla="*/ 0 w 107"/>
                <a:gd name="T1" fmla="*/ 22 h 22"/>
                <a:gd name="T2" fmla="*/ 7 w 107"/>
                <a:gd name="T3" fmla="*/ 18 h 22"/>
                <a:gd name="T4" fmla="*/ 14 w 107"/>
                <a:gd name="T5" fmla="*/ 17 h 22"/>
                <a:gd name="T6" fmla="*/ 20 w 107"/>
                <a:gd name="T7" fmla="*/ 15 h 22"/>
                <a:gd name="T8" fmla="*/ 25 w 107"/>
                <a:gd name="T9" fmla="*/ 13 h 22"/>
                <a:gd name="T10" fmla="*/ 32 w 107"/>
                <a:gd name="T11" fmla="*/ 12 h 22"/>
                <a:gd name="T12" fmla="*/ 39 w 107"/>
                <a:gd name="T13" fmla="*/ 10 h 22"/>
                <a:gd name="T14" fmla="*/ 46 w 107"/>
                <a:gd name="T15" fmla="*/ 8 h 22"/>
                <a:gd name="T16" fmla="*/ 53 w 107"/>
                <a:gd name="T17" fmla="*/ 6 h 22"/>
                <a:gd name="T18" fmla="*/ 59 w 107"/>
                <a:gd name="T19" fmla="*/ 6 h 22"/>
                <a:gd name="T20" fmla="*/ 66 w 107"/>
                <a:gd name="T21" fmla="*/ 5 h 22"/>
                <a:gd name="T22" fmla="*/ 73 w 107"/>
                <a:gd name="T23" fmla="*/ 3 h 22"/>
                <a:gd name="T24" fmla="*/ 80 w 107"/>
                <a:gd name="T25" fmla="*/ 3 h 22"/>
                <a:gd name="T26" fmla="*/ 86 w 107"/>
                <a:gd name="T27" fmla="*/ 1 h 22"/>
                <a:gd name="T28" fmla="*/ 93 w 107"/>
                <a:gd name="T29" fmla="*/ 1 h 22"/>
                <a:gd name="T30" fmla="*/ 100 w 107"/>
                <a:gd name="T31" fmla="*/ 0 h 22"/>
                <a:gd name="T32" fmla="*/ 107 w 107"/>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22"/>
                <a:gd name="T53" fmla="*/ 107 w 107"/>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22">
                  <a:moveTo>
                    <a:pt x="0" y="22"/>
                  </a:moveTo>
                  <a:lnTo>
                    <a:pt x="7" y="18"/>
                  </a:lnTo>
                  <a:lnTo>
                    <a:pt x="14" y="17"/>
                  </a:lnTo>
                  <a:lnTo>
                    <a:pt x="20" y="15"/>
                  </a:lnTo>
                  <a:lnTo>
                    <a:pt x="25" y="13"/>
                  </a:lnTo>
                  <a:lnTo>
                    <a:pt x="32" y="12"/>
                  </a:lnTo>
                  <a:lnTo>
                    <a:pt x="39" y="10"/>
                  </a:lnTo>
                  <a:lnTo>
                    <a:pt x="46" y="8"/>
                  </a:lnTo>
                  <a:lnTo>
                    <a:pt x="53" y="6"/>
                  </a:lnTo>
                  <a:lnTo>
                    <a:pt x="59" y="6"/>
                  </a:lnTo>
                  <a:lnTo>
                    <a:pt x="66" y="5"/>
                  </a:lnTo>
                  <a:lnTo>
                    <a:pt x="73" y="3"/>
                  </a:lnTo>
                  <a:lnTo>
                    <a:pt x="80" y="3"/>
                  </a:lnTo>
                  <a:lnTo>
                    <a:pt x="86" y="1"/>
                  </a:lnTo>
                  <a:lnTo>
                    <a:pt x="93" y="1"/>
                  </a:lnTo>
                  <a:lnTo>
                    <a:pt x="100" y="0"/>
                  </a:lnTo>
                  <a:lnTo>
                    <a:pt x="107"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09" name="Freeform 41"/>
            <p:cNvSpPr>
              <a:spLocks/>
            </p:cNvSpPr>
            <p:nvPr/>
          </p:nvSpPr>
          <p:spPr bwMode="auto">
            <a:xfrm>
              <a:off x="4817" y="2"/>
              <a:ext cx="190" cy="59"/>
            </a:xfrm>
            <a:custGeom>
              <a:avLst/>
              <a:gdLst>
                <a:gd name="T0" fmla="*/ 0 w 190"/>
                <a:gd name="T1" fmla="*/ 0 h 59"/>
                <a:gd name="T2" fmla="*/ 13 w 190"/>
                <a:gd name="T3" fmla="*/ 0 h 59"/>
                <a:gd name="T4" fmla="*/ 25 w 190"/>
                <a:gd name="T5" fmla="*/ 0 h 59"/>
                <a:gd name="T6" fmla="*/ 39 w 190"/>
                <a:gd name="T7" fmla="*/ 0 h 59"/>
                <a:gd name="T8" fmla="*/ 51 w 190"/>
                <a:gd name="T9" fmla="*/ 1 h 59"/>
                <a:gd name="T10" fmla="*/ 64 w 190"/>
                <a:gd name="T11" fmla="*/ 5 h 59"/>
                <a:gd name="T12" fmla="*/ 76 w 190"/>
                <a:gd name="T13" fmla="*/ 6 h 59"/>
                <a:gd name="T14" fmla="*/ 88 w 190"/>
                <a:gd name="T15" fmla="*/ 10 h 59"/>
                <a:gd name="T16" fmla="*/ 100 w 190"/>
                <a:gd name="T17" fmla="*/ 13 h 59"/>
                <a:gd name="T18" fmla="*/ 112 w 190"/>
                <a:gd name="T19" fmla="*/ 17 h 59"/>
                <a:gd name="T20" fmla="*/ 123 w 190"/>
                <a:gd name="T21" fmla="*/ 22 h 59"/>
                <a:gd name="T22" fmla="*/ 135 w 190"/>
                <a:gd name="T23" fmla="*/ 27 h 59"/>
                <a:gd name="T24" fmla="*/ 147 w 190"/>
                <a:gd name="T25" fmla="*/ 32 h 59"/>
                <a:gd name="T26" fmla="*/ 157 w 190"/>
                <a:gd name="T27" fmla="*/ 39 h 59"/>
                <a:gd name="T28" fmla="*/ 168 w 190"/>
                <a:gd name="T29" fmla="*/ 45 h 59"/>
                <a:gd name="T30" fmla="*/ 179 w 190"/>
                <a:gd name="T31" fmla="*/ 52 h 59"/>
                <a:gd name="T32" fmla="*/ 190 w 190"/>
                <a:gd name="T33" fmla="*/ 59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0"/>
                <a:gd name="T52" fmla="*/ 0 h 59"/>
                <a:gd name="T53" fmla="*/ 190 w 190"/>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0" h="59">
                  <a:moveTo>
                    <a:pt x="0" y="0"/>
                  </a:moveTo>
                  <a:lnTo>
                    <a:pt x="13" y="0"/>
                  </a:lnTo>
                  <a:lnTo>
                    <a:pt x="25" y="0"/>
                  </a:lnTo>
                  <a:lnTo>
                    <a:pt x="39" y="0"/>
                  </a:lnTo>
                  <a:lnTo>
                    <a:pt x="51" y="1"/>
                  </a:lnTo>
                  <a:lnTo>
                    <a:pt x="64" y="5"/>
                  </a:lnTo>
                  <a:lnTo>
                    <a:pt x="76" y="6"/>
                  </a:lnTo>
                  <a:lnTo>
                    <a:pt x="88" y="10"/>
                  </a:lnTo>
                  <a:lnTo>
                    <a:pt x="100" y="13"/>
                  </a:lnTo>
                  <a:lnTo>
                    <a:pt x="112" y="17"/>
                  </a:lnTo>
                  <a:lnTo>
                    <a:pt x="123" y="22"/>
                  </a:lnTo>
                  <a:lnTo>
                    <a:pt x="135" y="27"/>
                  </a:lnTo>
                  <a:lnTo>
                    <a:pt x="147" y="32"/>
                  </a:lnTo>
                  <a:lnTo>
                    <a:pt x="157" y="39"/>
                  </a:lnTo>
                  <a:lnTo>
                    <a:pt x="168" y="45"/>
                  </a:lnTo>
                  <a:lnTo>
                    <a:pt x="179" y="52"/>
                  </a:lnTo>
                  <a:lnTo>
                    <a:pt x="190" y="5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0" name="Freeform 42"/>
            <p:cNvSpPr>
              <a:spLocks/>
            </p:cNvSpPr>
            <p:nvPr/>
          </p:nvSpPr>
          <p:spPr bwMode="auto">
            <a:xfrm>
              <a:off x="4434" y="8"/>
              <a:ext cx="690" cy="696"/>
            </a:xfrm>
            <a:custGeom>
              <a:avLst/>
              <a:gdLst>
                <a:gd name="T0" fmla="*/ 515 w 690"/>
                <a:gd name="T1" fmla="*/ 28 h 696"/>
                <a:gd name="T2" fmla="*/ 532 w 690"/>
                <a:gd name="T3" fmla="*/ 38 h 696"/>
                <a:gd name="T4" fmla="*/ 551 w 690"/>
                <a:gd name="T5" fmla="*/ 48 h 696"/>
                <a:gd name="T6" fmla="*/ 584 w 690"/>
                <a:gd name="T7" fmla="*/ 73 h 696"/>
                <a:gd name="T8" fmla="*/ 622 w 690"/>
                <a:gd name="T9" fmla="*/ 116 h 696"/>
                <a:gd name="T10" fmla="*/ 651 w 690"/>
                <a:gd name="T11" fmla="*/ 161 h 696"/>
                <a:gd name="T12" fmla="*/ 673 w 690"/>
                <a:gd name="T13" fmla="*/ 209 h 696"/>
                <a:gd name="T14" fmla="*/ 684 w 690"/>
                <a:gd name="T15" fmla="*/ 259 h 696"/>
                <a:gd name="T16" fmla="*/ 690 w 690"/>
                <a:gd name="T17" fmla="*/ 313 h 696"/>
                <a:gd name="T18" fmla="*/ 686 w 690"/>
                <a:gd name="T19" fmla="*/ 369 h 696"/>
                <a:gd name="T20" fmla="*/ 671 w 690"/>
                <a:gd name="T21" fmla="*/ 432 h 696"/>
                <a:gd name="T22" fmla="*/ 652 w 690"/>
                <a:gd name="T23" fmla="*/ 493 h 696"/>
                <a:gd name="T24" fmla="*/ 629 w 690"/>
                <a:gd name="T25" fmla="*/ 552 h 696"/>
                <a:gd name="T26" fmla="*/ 595 w 690"/>
                <a:gd name="T27" fmla="*/ 611 h 696"/>
                <a:gd name="T28" fmla="*/ 554 w 690"/>
                <a:gd name="T29" fmla="*/ 670 h 696"/>
                <a:gd name="T30" fmla="*/ 493 w 690"/>
                <a:gd name="T31" fmla="*/ 696 h 696"/>
                <a:gd name="T32" fmla="*/ 466 w 690"/>
                <a:gd name="T33" fmla="*/ 694 h 696"/>
                <a:gd name="T34" fmla="*/ 452 w 690"/>
                <a:gd name="T35" fmla="*/ 694 h 696"/>
                <a:gd name="T36" fmla="*/ 439 w 690"/>
                <a:gd name="T37" fmla="*/ 692 h 696"/>
                <a:gd name="T38" fmla="*/ 423 w 690"/>
                <a:gd name="T39" fmla="*/ 687 h 696"/>
                <a:gd name="T40" fmla="*/ 407 w 690"/>
                <a:gd name="T41" fmla="*/ 682 h 696"/>
                <a:gd name="T42" fmla="*/ 390 w 690"/>
                <a:gd name="T43" fmla="*/ 676 h 696"/>
                <a:gd name="T44" fmla="*/ 376 w 690"/>
                <a:gd name="T45" fmla="*/ 670 h 696"/>
                <a:gd name="T46" fmla="*/ 368 w 690"/>
                <a:gd name="T47" fmla="*/ 667 h 696"/>
                <a:gd name="T48" fmla="*/ 359 w 690"/>
                <a:gd name="T49" fmla="*/ 664 h 696"/>
                <a:gd name="T50" fmla="*/ 349 w 690"/>
                <a:gd name="T51" fmla="*/ 659 h 696"/>
                <a:gd name="T52" fmla="*/ 323 w 690"/>
                <a:gd name="T53" fmla="*/ 647 h 696"/>
                <a:gd name="T54" fmla="*/ 300 w 690"/>
                <a:gd name="T55" fmla="*/ 635 h 696"/>
                <a:gd name="T56" fmla="*/ 274 w 690"/>
                <a:gd name="T57" fmla="*/ 620 h 696"/>
                <a:gd name="T58" fmla="*/ 254 w 690"/>
                <a:gd name="T59" fmla="*/ 604 h 696"/>
                <a:gd name="T60" fmla="*/ 232 w 690"/>
                <a:gd name="T61" fmla="*/ 593 h 696"/>
                <a:gd name="T62" fmla="*/ 210 w 690"/>
                <a:gd name="T63" fmla="*/ 579 h 696"/>
                <a:gd name="T64" fmla="*/ 179 w 690"/>
                <a:gd name="T65" fmla="*/ 554 h 696"/>
                <a:gd name="T66" fmla="*/ 149 w 690"/>
                <a:gd name="T67" fmla="*/ 523 h 696"/>
                <a:gd name="T68" fmla="*/ 118 w 690"/>
                <a:gd name="T69" fmla="*/ 493 h 696"/>
                <a:gd name="T70" fmla="*/ 105 w 690"/>
                <a:gd name="T71" fmla="*/ 476 h 696"/>
                <a:gd name="T72" fmla="*/ 100 w 690"/>
                <a:gd name="T73" fmla="*/ 471 h 696"/>
                <a:gd name="T74" fmla="*/ 95 w 690"/>
                <a:gd name="T75" fmla="*/ 464 h 696"/>
                <a:gd name="T76" fmla="*/ 88 w 690"/>
                <a:gd name="T77" fmla="*/ 454 h 696"/>
                <a:gd name="T78" fmla="*/ 74 w 690"/>
                <a:gd name="T79" fmla="*/ 437 h 696"/>
                <a:gd name="T80" fmla="*/ 61 w 690"/>
                <a:gd name="T81" fmla="*/ 420 h 696"/>
                <a:gd name="T82" fmla="*/ 49 w 690"/>
                <a:gd name="T83" fmla="*/ 400 h 696"/>
                <a:gd name="T84" fmla="*/ 34 w 690"/>
                <a:gd name="T85" fmla="*/ 374 h 696"/>
                <a:gd name="T86" fmla="*/ 22 w 690"/>
                <a:gd name="T87" fmla="*/ 349 h 696"/>
                <a:gd name="T88" fmla="*/ 12 w 690"/>
                <a:gd name="T89" fmla="*/ 322 h 696"/>
                <a:gd name="T90" fmla="*/ 5 w 690"/>
                <a:gd name="T91" fmla="*/ 298 h 696"/>
                <a:gd name="T92" fmla="*/ 0 w 690"/>
                <a:gd name="T93" fmla="*/ 273 h 696"/>
                <a:gd name="T94" fmla="*/ 3 w 690"/>
                <a:gd name="T95" fmla="*/ 249 h 696"/>
                <a:gd name="T96" fmla="*/ 35 w 690"/>
                <a:gd name="T97" fmla="*/ 203 h 696"/>
                <a:gd name="T98" fmla="*/ 78 w 690"/>
                <a:gd name="T99" fmla="*/ 154 h 696"/>
                <a:gd name="T100" fmla="*/ 129 w 690"/>
                <a:gd name="T101" fmla="*/ 114 h 696"/>
                <a:gd name="T102" fmla="*/ 203 w 690"/>
                <a:gd name="T103" fmla="*/ 63 h 696"/>
                <a:gd name="T104" fmla="*/ 288 w 690"/>
                <a:gd name="T105" fmla="*/ 19 h 696"/>
                <a:gd name="T106" fmla="*/ 374 w 690"/>
                <a:gd name="T107" fmla="*/ 2 h 696"/>
                <a:gd name="T108" fmla="*/ 413 w 690"/>
                <a:gd name="T109" fmla="*/ 0 h 696"/>
                <a:gd name="T110" fmla="*/ 495 w 690"/>
                <a:gd name="T111" fmla="*/ 19 h 6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90"/>
                <a:gd name="T169" fmla="*/ 0 h 696"/>
                <a:gd name="T170" fmla="*/ 690 w 690"/>
                <a:gd name="T171" fmla="*/ 696 h 6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90" h="696">
                  <a:moveTo>
                    <a:pt x="501" y="21"/>
                  </a:moveTo>
                  <a:lnTo>
                    <a:pt x="505" y="22"/>
                  </a:lnTo>
                  <a:lnTo>
                    <a:pt x="508" y="24"/>
                  </a:lnTo>
                  <a:lnTo>
                    <a:pt x="512" y="26"/>
                  </a:lnTo>
                  <a:lnTo>
                    <a:pt x="515" y="28"/>
                  </a:lnTo>
                  <a:lnTo>
                    <a:pt x="518" y="29"/>
                  </a:lnTo>
                  <a:lnTo>
                    <a:pt x="522" y="31"/>
                  </a:lnTo>
                  <a:lnTo>
                    <a:pt x="525" y="34"/>
                  </a:lnTo>
                  <a:lnTo>
                    <a:pt x="529" y="36"/>
                  </a:lnTo>
                  <a:lnTo>
                    <a:pt x="532" y="38"/>
                  </a:lnTo>
                  <a:lnTo>
                    <a:pt x="535" y="39"/>
                  </a:lnTo>
                  <a:lnTo>
                    <a:pt x="540" y="43"/>
                  </a:lnTo>
                  <a:lnTo>
                    <a:pt x="544" y="44"/>
                  </a:lnTo>
                  <a:lnTo>
                    <a:pt x="547" y="46"/>
                  </a:lnTo>
                  <a:lnTo>
                    <a:pt x="551" y="48"/>
                  </a:lnTo>
                  <a:lnTo>
                    <a:pt x="554" y="50"/>
                  </a:lnTo>
                  <a:lnTo>
                    <a:pt x="557" y="51"/>
                  </a:lnTo>
                  <a:lnTo>
                    <a:pt x="566" y="58"/>
                  </a:lnTo>
                  <a:lnTo>
                    <a:pt x="576" y="66"/>
                  </a:lnTo>
                  <a:lnTo>
                    <a:pt x="584" y="73"/>
                  </a:lnTo>
                  <a:lnTo>
                    <a:pt x="591" y="82"/>
                  </a:lnTo>
                  <a:lnTo>
                    <a:pt x="600" y="88"/>
                  </a:lnTo>
                  <a:lnTo>
                    <a:pt x="606" y="97"/>
                  </a:lnTo>
                  <a:lnTo>
                    <a:pt x="615" y="105"/>
                  </a:lnTo>
                  <a:lnTo>
                    <a:pt x="622" y="116"/>
                  </a:lnTo>
                  <a:lnTo>
                    <a:pt x="629" y="124"/>
                  </a:lnTo>
                  <a:lnTo>
                    <a:pt x="634" y="132"/>
                  </a:lnTo>
                  <a:lnTo>
                    <a:pt x="640" y="143"/>
                  </a:lnTo>
                  <a:lnTo>
                    <a:pt x="645" y="151"/>
                  </a:lnTo>
                  <a:lnTo>
                    <a:pt x="651" y="161"/>
                  </a:lnTo>
                  <a:lnTo>
                    <a:pt x="656" y="170"/>
                  </a:lnTo>
                  <a:lnTo>
                    <a:pt x="661" y="180"/>
                  </a:lnTo>
                  <a:lnTo>
                    <a:pt x="666" y="190"/>
                  </a:lnTo>
                  <a:lnTo>
                    <a:pt x="669" y="200"/>
                  </a:lnTo>
                  <a:lnTo>
                    <a:pt x="673" y="209"/>
                  </a:lnTo>
                  <a:lnTo>
                    <a:pt x="676" y="219"/>
                  </a:lnTo>
                  <a:lnTo>
                    <a:pt x="678" y="229"/>
                  </a:lnTo>
                  <a:lnTo>
                    <a:pt x="681" y="239"/>
                  </a:lnTo>
                  <a:lnTo>
                    <a:pt x="683" y="249"/>
                  </a:lnTo>
                  <a:lnTo>
                    <a:pt x="684" y="259"/>
                  </a:lnTo>
                  <a:lnTo>
                    <a:pt x="686" y="269"/>
                  </a:lnTo>
                  <a:lnTo>
                    <a:pt x="688" y="281"/>
                  </a:lnTo>
                  <a:lnTo>
                    <a:pt x="690" y="291"/>
                  </a:lnTo>
                  <a:lnTo>
                    <a:pt x="690" y="302"/>
                  </a:lnTo>
                  <a:lnTo>
                    <a:pt x="690" y="313"/>
                  </a:lnTo>
                  <a:lnTo>
                    <a:pt x="690" y="324"/>
                  </a:lnTo>
                  <a:lnTo>
                    <a:pt x="690" y="334"/>
                  </a:lnTo>
                  <a:lnTo>
                    <a:pt x="690" y="346"/>
                  </a:lnTo>
                  <a:lnTo>
                    <a:pt x="690" y="356"/>
                  </a:lnTo>
                  <a:lnTo>
                    <a:pt x="686" y="369"/>
                  </a:lnTo>
                  <a:lnTo>
                    <a:pt x="684" y="381"/>
                  </a:lnTo>
                  <a:lnTo>
                    <a:pt x="681" y="395"/>
                  </a:lnTo>
                  <a:lnTo>
                    <a:pt x="678" y="407"/>
                  </a:lnTo>
                  <a:lnTo>
                    <a:pt x="674" y="420"/>
                  </a:lnTo>
                  <a:lnTo>
                    <a:pt x="671" y="432"/>
                  </a:lnTo>
                  <a:lnTo>
                    <a:pt x="667" y="444"/>
                  </a:lnTo>
                  <a:lnTo>
                    <a:pt x="664" y="456"/>
                  </a:lnTo>
                  <a:lnTo>
                    <a:pt x="661" y="467"/>
                  </a:lnTo>
                  <a:lnTo>
                    <a:pt x="656" y="481"/>
                  </a:lnTo>
                  <a:lnTo>
                    <a:pt x="652" y="493"/>
                  </a:lnTo>
                  <a:lnTo>
                    <a:pt x="647" y="505"/>
                  </a:lnTo>
                  <a:lnTo>
                    <a:pt x="642" y="516"/>
                  </a:lnTo>
                  <a:lnTo>
                    <a:pt x="639" y="528"/>
                  </a:lnTo>
                  <a:lnTo>
                    <a:pt x="634" y="540"/>
                  </a:lnTo>
                  <a:lnTo>
                    <a:pt x="629" y="552"/>
                  </a:lnTo>
                  <a:lnTo>
                    <a:pt x="622" y="562"/>
                  </a:lnTo>
                  <a:lnTo>
                    <a:pt x="615" y="574"/>
                  </a:lnTo>
                  <a:lnTo>
                    <a:pt x="608" y="586"/>
                  </a:lnTo>
                  <a:lnTo>
                    <a:pt x="601" y="599"/>
                  </a:lnTo>
                  <a:lnTo>
                    <a:pt x="595" y="611"/>
                  </a:lnTo>
                  <a:lnTo>
                    <a:pt x="588" y="625"/>
                  </a:lnTo>
                  <a:lnTo>
                    <a:pt x="579" y="637"/>
                  </a:lnTo>
                  <a:lnTo>
                    <a:pt x="573" y="648"/>
                  </a:lnTo>
                  <a:lnTo>
                    <a:pt x="562" y="660"/>
                  </a:lnTo>
                  <a:lnTo>
                    <a:pt x="554" y="670"/>
                  </a:lnTo>
                  <a:lnTo>
                    <a:pt x="544" y="679"/>
                  </a:lnTo>
                  <a:lnTo>
                    <a:pt x="532" y="686"/>
                  </a:lnTo>
                  <a:lnTo>
                    <a:pt x="520" y="691"/>
                  </a:lnTo>
                  <a:lnTo>
                    <a:pt x="506" y="694"/>
                  </a:lnTo>
                  <a:lnTo>
                    <a:pt x="493" y="696"/>
                  </a:lnTo>
                  <a:lnTo>
                    <a:pt x="478" y="694"/>
                  </a:lnTo>
                  <a:lnTo>
                    <a:pt x="474" y="694"/>
                  </a:lnTo>
                  <a:lnTo>
                    <a:pt x="473" y="694"/>
                  </a:lnTo>
                  <a:lnTo>
                    <a:pt x="469" y="694"/>
                  </a:lnTo>
                  <a:lnTo>
                    <a:pt x="466" y="694"/>
                  </a:lnTo>
                  <a:lnTo>
                    <a:pt x="464" y="694"/>
                  </a:lnTo>
                  <a:lnTo>
                    <a:pt x="461" y="694"/>
                  </a:lnTo>
                  <a:lnTo>
                    <a:pt x="459" y="694"/>
                  </a:lnTo>
                  <a:lnTo>
                    <a:pt x="456" y="694"/>
                  </a:lnTo>
                  <a:lnTo>
                    <a:pt x="452" y="694"/>
                  </a:lnTo>
                  <a:lnTo>
                    <a:pt x="451" y="694"/>
                  </a:lnTo>
                  <a:lnTo>
                    <a:pt x="447" y="694"/>
                  </a:lnTo>
                  <a:lnTo>
                    <a:pt x="444" y="692"/>
                  </a:lnTo>
                  <a:lnTo>
                    <a:pt x="442" y="692"/>
                  </a:lnTo>
                  <a:lnTo>
                    <a:pt x="439" y="692"/>
                  </a:lnTo>
                  <a:lnTo>
                    <a:pt x="437" y="691"/>
                  </a:lnTo>
                  <a:lnTo>
                    <a:pt x="434" y="689"/>
                  </a:lnTo>
                  <a:lnTo>
                    <a:pt x="430" y="689"/>
                  </a:lnTo>
                  <a:lnTo>
                    <a:pt x="427" y="689"/>
                  </a:lnTo>
                  <a:lnTo>
                    <a:pt x="423" y="687"/>
                  </a:lnTo>
                  <a:lnTo>
                    <a:pt x="420" y="686"/>
                  </a:lnTo>
                  <a:lnTo>
                    <a:pt x="417" y="686"/>
                  </a:lnTo>
                  <a:lnTo>
                    <a:pt x="413" y="684"/>
                  </a:lnTo>
                  <a:lnTo>
                    <a:pt x="410" y="682"/>
                  </a:lnTo>
                  <a:lnTo>
                    <a:pt x="407" y="682"/>
                  </a:lnTo>
                  <a:lnTo>
                    <a:pt x="403" y="681"/>
                  </a:lnTo>
                  <a:lnTo>
                    <a:pt x="400" y="679"/>
                  </a:lnTo>
                  <a:lnTo>
                    <a:pt x="396" y="677"/>
                  </a:lnTo>
                  <a:lnTo>
                    <a:pt x="393" y="677"/>
                  </a:lnTo>
                  <a:lnTo>
                    <a:pt x="390" y="676"/>
                  </a:lnTo>
                  <a:lnTo>
                    <a:pt x="386" y="674"/>
                  </a:lnTo>
                  <a:lnTo>
                    <a:pt x="381" y="674"/>
                  </a:lnTo>
                  <a:lnTo>
                    <a:pt x="378" y="672"/>
                  </a:lnTo>
                  <a:lnTo>
                    <a:pt x="376" y="670"/>
                  </a:lnTo>
                  <a:lnTo>
                    <a:pt x="374" y="670"/>
                  </a:lnTo>
                  <a:lnTo>
                    <a:pt x="373" y="669"/>
                  </a:lnTo>
                  <a:lnTo>
                    <a:pt x="371" y="669"/>
                  </a:lnTo>
                  <a:lnTo>
                    <a:pt x="369" y="669"/>
                  </a:lnTo>
                  <a:lnTo>
                    <a:pt x="368" y="667"/>
                  </a:lnTo>
                  <a:lnTo>
                    <a:pt x="366" y="667"/>
                  </a:lnTo>
                  <a:lnTo>
                    <a:pt x="364" y="665"/>
                  </a:lnTo>
                  <a:lnTo>
                    <a:pt x="362" y="665"/>
                  </a:lnTo>
                  <a:lnTo>
                    <a:pt x="361" y="665"/>
                  </a:lnTo>
                  <a:lnTo>
                    <a:pt x="359" y="664"/>
                  </a:lnTo>
                  <a:lnTo>
                    <a:pt x="357" y="664"/>
                  </a:lnTo>
                  <a:lnTo>
                    <a:pt x="356" y="664"/>
                  </a:lnTo>
                  <a:lnTo>
                    <a:pt x="354" y="662"/>
                  </a:lnTo>
                  <a:lnTo>
                    <a:pt x="349" y="659"/>
                  </a:lnTo>
                  <a:lnTo>
                    <a:pt x="344" y="657"/>
                  </a:lnTo>
                  <a:lnTo>
                    <a:pt x="339" y="654"/>
                  </a:lnTo>
                  <a:lnTo>
                    <a:pt x="334" y="652"/>
                  </a:lnTo>
                  <a:lnTo>
                    <a:pt x="329" y="648"/>
                  </a:lnTo>
                  <a:lnTo>
                    <a:pt x="323" y="647"/>
                  </a:lnTo>
                  <a:lnTo>
                    <a:pt x="318" y="643"/>
                  </a:lnTo>
                  <a:lnTo>
                    <a:pt x="313" y="642"/>
                  </a:lnTo>
                  <a:lnTo>
                    <a:pt x="308" y="638"/>
                  </a:lnTo>
                  <a:lnTo>
                    <a:pt x="305" y="637"/>
                  </a:lnTo>
                  <a:lnTo>
                    <a:pt x="300" y="635"/>
                  </a:lnTo>
                  <a:lnTo>
                    <a:pt x="295" y="632"/>
                  </a:lnTo>
                  <a:lnTo>
                    <a:pt x="290" y="628"/>
                  </a:lnTo>
                  <a:lnTo>
                    <a:pt x="284" y="626"/>
                  </a:lnTo>
                  <a:lnTo>
                    <a:pt x="279" y="623"/>
                  </a:lnTo>
                  <a:lnTo>
                    <a:pt x="274" y="620"/>
                  </a:lnTo>
                  <a:lnTo>
                    <a:pt x="271" y="616"/>
                  </a:lnTo>
                  <a:lnTo>
                    <a:pt x="268" y="613"/>
                  </a:lnTo>
                  <a:lnTo>
                    <a:pt x="262" y="611"/>
                  </a:lnTo>
                  <a:lnTo>
                    <a:pt x="259" y="608"/>
                  </a:lnTo>
                  <a:lnTo>
                    <a:pt x="254" y="604"/>
                  </a:lnTo>
                  <a:lnTo>
                    <a:pt x="249" y="603"/>
                  </a:lnTo>
                  <a:lnTo>
                    <a:pt x="246" y="599"/>
                  </a:lnTo>
                  <a:lnTo>
                    <a:pt x="240" y="598"/>
                  </a:lnTo>
                  <a:lnTo>
                    <a:pt x="237" y="594"/>
                  </a:lnTo>
                  <a:lnTo>
                    <a:pt x="232" y="593"/>
                  </a:lnTo>
                  <a:lnTo>
                    <a:pt x="227" y="589"/>
                  </a:lnTo>
                  <a:lnTo>
                    <a:pt x="223" y="588"/>
                  </a:lnTo>
                  <a:lnTo>
                    <a:pt x="218" y="584"/>
                  </a:lnTo>
                  <a:lnTo>
                    <a:pt x="215" y="582"/>
                  </a:lnTo>
                  <a:lnTo>
                    <a:pt x="210" y="579"/>
                  </a:lnTo>
                  <a:lnTo>
                    <a:pt x="207" y="576"/>
                  </a:lnTo>
                  <a:lnTo>
                    <a:pt x="200" y="571"/>
                  </a:lnTo>
                  <a:lnTo>
                    <a:pt x="193" y="566"/>
                  </a:lnTo>
                  <a:lnTo>
                    <a:pt x="186" y="560"/>
                  </a:lnTo>
                  <a:lnTo>
                    <a:pt x="179" y="554"/>
                  </a:lnTo>
                  <a:lnTo>
                    <a:pt x="173" y="549"/>
                  </a:lnTo>
                  <a:lnTo>
                    <a:pt x="168" y="542"/>
                  </a:lnTo>
                  <a:lnTo>
                    <a:pt x="161" y="537"/>
                  </a:lnTo>
                  <a:lnTo>
                    <a:pt x="154" y="530"/>
                  </a:lnTo>
                  <a:lnTo>
                    <a:pt x="149" y="523"/>
                  </a:lnTo>
                  <a:lnTo>
                    <a:pt x="142" y="518"/>
                  </a:lnTo>
                  <a:lnTo>
                    <a:pt x="137" y="511"/>
                  </a:lnTo>
                  <a:lnTo>
                    <a:pt x="130" y="505"/>
                  </a:lnTo>
                  <a:lnTo>
                    <a:pt x="125" y="498"/>
                  </a:lnTo>
                  <a:lnTo>
                    <a:pt x="118" y="493"/>
                  </a:lnTo>
                  <a:lnTo>
                    <a:pt x="113" y="486"/>
                  </a:lnTo>
                  <a:lnTo>
                    <a:pt x="107" y="479"/>
                  </a:lnTo>
                  <a:lnTo>
                    <a:pt x="107" y="478"/>
                  </a:lnTo>
                  <a:lnTo>
                    <a:pt x="105" y="476"/>
                  </a:lnTo>
                  <a:lnTo>
                    <a:pt x="103" y="474"/>
                  </a:lnTo>
                  <a:lnTo>
                    <a:pt x="103" y="473"/>
                  </a:lnTo>
                  <a:lnTo>
                    <a:pt x="101" y="473"/>
                  </a:lnTo>
                  <a:lnTo>
                    <a:pt x="101" y="471"/>
                  </a:lnTo>
                  <a:lnTo>
                    <a:pt x="100" y="471"/>
                  </a:lnTo>
                  <a:lnTo>
                    <a:pt x="98" y="469"/>
                  </a:lnTo>
                  <a:lnTo>
                    <a:pt x="98" y="467"/>
                  </a:lnTo>
                  <a:lnTo>
                    <a:pt x="96" y="467"/>
                  </a:lnTo>
                  <a:lnTo>
                    <a:pt x="96" y="466"/>
                  </a:lnTo>
                  <a:lnTo>
                    <a:pt x="95" y="464"/>
                  </a:lnTo>
                  <a:lnTo>
                    <a:pt x="93" y="464"/>
                  </a:lnTo>
                  <a:lnTo>
                    <a:pt x="93" y="462"/>
                  </a:lnTo>
                  <a:lnTo>
                    <a:pt x="93" y="461"/>
                  </a:lnTo>
                  <a:lnTo>
                    <a:pt x="90" y="457"/>
                  </a:lnTo>
                  <a:lnTo>
                    <a:pt x="88" y="454"/>
                  </a:lnTo>
                  <a:lnTo>
                    <a:pt x="85" y="451"/>
                  </a:lnTo>
                  <a:lnTo>
                    <a:pt x="81" y="447"/>
                  </a:lnTo>
                  <a:lnTo>
                    <a:pt x="79" y="444"/>
                  </a:lnTo>
                  <a:lnTo>
                    <a:pt x="76" y="440"/>
                  </a:lnTo>
                  <a:lnTo>
                    <a:pt x="74" y="437"/>
                  </a:lnTo>
                  <a:lnTo>
                    <a:pt x="71" y="434"/>
                  </a:lnTo>
                  <a:lnTo>
                    <a:pt x="69" y="430"/>
                  </a:lnTo>
                  <a:lnTo>
                    <a:pt x="66" y="427"/>
                  </a:lnTo>
                  <a:lnTo>
                    <a:pt x="64" y="423"/>
                  </a:lnTo>
                  <a:lnTo>
                    <a:pt x="61" y="420"/>
                  </a:lnTo>
                  <a:lnTo>
                    <a:pt x="59" y="417"/>
                  </a:lnTo>
                  <a:lnTo>
                    <a:pt x="56" y="413"/>
                  </a:lnTo>
                  <a:lnTo>
                    <a:pt x="54" y="410"/>
                  </a:lnTo>
                  <a:lnTo>
                    <a:pt x="51" y="405"/>
                  </a:lnTo>
                  <a:lnTo>
                    <a:pt x="49" y="400"/>
                  </a:lnTo>
                  <a:lnTo>
                    <a:pt x="46" y="395"/>
                  </a:lnTo>
                  <a:lnTo>
                    <a:pt x="42" y="390"/>
                  </a:lnTo>
                  <a:lnTo>
                    <a:pt x="39" y="385"/>
                  </a:lnTo>
                  <a:lnTo>
                    <a:pt x="37" y="379"/>
                  </a:lnTo>
                  <a:lnTo>
                    <a:pt x="34" y="374"/>
                  </a:lnTo>
                  <a:lnTo>
                    <a:pt x="32" y="369"/>
                  </a:lnTo>
                  <a:lnTo>
                    <a:pt x="29" y="364"/>
                  </a:lnTo>
                  <a:lnTo>
                    <a:pt x="27" y="359"/>
                  </a:lnTo>
                  <a:lnTo>
                    <a:pt x="24" y="354"/>
                  </a:lnTo>
                  <a:lnTo>
                    <a:pt x="22" y="349"/>
                  </a:lnTo>
                  <a:lnTo>
                    <a:pt x="20" y="344"/>
                  </a:lnTo>
                  <a:lnTo>
                    <a:pt x="17" y="339"/>
                  </a:lnTo>
                  <a:lnTo>
                    <a:pt x="15" y="332"/>
                  </a:lnTo>
                  <a:lnTo>
                    <a:pt x="13" y="327"/>
                  </a:lnTo>
                  <a:lnTo>
                    <a:pt x="12" y="322"/>
                  </a:lnTo>
                  <a:lnTo>
                    <a:pt x="10" y="317"/>
                  </a:lnTo>
                  <a:lnTo>
                    <a:pt x="8" y="312"/>
                  </a:lnTo>
                  <a:lnTo>
                    <a:pt x="8" y="307"/>
                  </a:lnTo>
                  <a:lnTo>
                    <a:pt x="7" y="303"/>
                  </a:lnTo>
                  <a:lnTo>
                    <a:pt x="5" y="298"/>
                  </a:lnTo>
                  <a:lnTo>
                    <a:pt x="3" y="293"/>
                  </a:lnTo>
                  <a:lnTo>
                    <a:pt x="1" y="288"/>
                  </a:lnTo>
                  <a:lnTo>
                    <a:pt x="1" y="283"/>
                  </a:lnTo>
                  <a:lnTo>
                    <a:pt x="0" y="278"/>
                  </a:lnTo>
                  <a:lnTo>
                    <a:pt x="0" y="273"/>
                  </a:lnTo>
                  <a:lnTo>
                    <a:pt x="0" y="269"/>
                  </a:lnTo>
                  <a:lnTo>
                    <a:pt x="0" y="264"/>
                  </a:lnTo>
                  <a:lnTo>
                    <a:pt x="0" y="259"/>
                  </a:lnTo>
                  <a:lnTo>
                    <a:pt x="1" y="254"/>
                  </a:lnTo>
                  <a:lnTo>
                    <a:pt x="3" y="249"/>
                  </a:lnTo>
                  <a:lnTo>
                    <a:pt x="5" y="244"/>
                  </a:lnTo>
                  <a:lnTo>
                    <a:pt x="12" y="234"/>
                  </a:lnTo>
                  <a:lnTo>
                    <a:pt x="20" y="224"/>
                  </a:lnTo>
                  <a:lnTo>
                    <a:pt x="27" y="214"/>
                  </a:lnTo>
                  <a:lnTo>
                    <a:pt x="35" y="203"/>
                  </a:lnTo>
                  <a:lnTo>
                    <a:pt x="44" y="193"/>
                  </a:lnTo>
                  <a:lnTo>
                    <a:pt x="52" y="183"/>
                  </a:lnTo>
                  <a:lnTo>
                    <a:pt x="61" y="173"/>
                  </a:lnTo>
                  <a:lnTo>
                    <a:pt x="69" y="165"/>
                  </a:lnTo>
                  <a:lnTo>
                    <a:pt x="78" y="154"/>
                  </a:lnTo>
                  <a:lnTo>
                    <a:pt x="88" y="146"/>
                  </a:lnTo>
                  <a:lnTo>
                    <a:pt x="98" y="138"/>
                  </a:lnTo>
                  <a:lnTo>
                    <a:pt x="108" y="129"/>
                  </a:lnTo>
                  <a:lnTo>
                    <a:pt x="118" y="121"/>
                  </a:lnTo>
                  <a:lnTo>
                    <a:pt x="129" y="114"/>
                  </a:lnTo>
                  <a:lnTo>
                    <a:pt x="139" y="105"/>
                  </a:lnTo>
                  <a:lnTo>
                    <a:pt x="149" y="99"/>
                  </a:lnTo>
                  <a:lnTo>
                    <a:pt x="168" y="87"/>
                  </a:lnTo>
                  <a:lnTo>
                    <a:pt x="185" y="75"/>
                  </a:lnTo>
                  <a:lnTo>
                    <a:pt x="203" y="63"/>
                  </a:lnTo>
                  <a:lnTo>
                    <a:pt x="222" y="53"/>
                  </a:lnTo>
                  <a:lnTo>
                    <a:pt x="240" y="43"/>
                  </a:lnTo>
                  <a:lnTo>
                    <a:pt x="246" y="39"/>
                  </a:lnTo>
                  <a:lnTo>
                    <a:pt x="268" y="28"/>
                  </a:lnTo>
                  <a:lnTo>
                    <a:pt x="288" y="19"/>
                  </a:lnTo>
                  <a:lnTo>
                    <a:pt x="312" y="12"/>
                  </a:lnTo>
                  <a:lnTo>
                    <a:pt x="334" y="7"/>
                  </a:lnTo>
                  <a:lnTo>
                    <a:pt x="357" y="4"/>
                  </a:lnTo>
                  <a:lnTo>
                    <a:pt x="366" y="2"/>
                  </a:lnTo>
                  <a:lnTo>
                    <a:pt x="374" y="2"/>
                  </a:lnTo>
                  <a:lnTo>
                    <a:pt x="383" y="0"/>
                  </a:lnTo>
                  <a:lnTo>
                    <a:pt x="393" y="0"/>
                  </a:lnTo>
                  <a:lnTo>
                    <a:pt x="401" y="2"/>
                  </a:lnTo>
                  <a:lnTo>
                    <a:pt x="410" y="2"/>
                  </a:lnTo>
                  <a:lnTo>
                    <a:pt x="413" y="0"/>
                  </a:lnTo>
                  <a:lnTo>
                    <a:pt x="430" y="2"/>
                  </a:lnTo>
                  <a:lnTo>
                    <a:pt x="447" y="6"/>
                  </a:lnTo>
                  <a:lnTo>
                    <a:pt x="464" y="9"/>
                  </a:lnTo>
                  <a:lnTo>
                    <a:pt x="479" y="14"/>
                  </a:lnTo>
                  <a:lnTo>
                    <a:pt x="495" y="19"/>
                  </a:lnTo>
                  <a:lnTo>
                    <a:pt x="501" y="2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4011" name="Freeform 43"/>
            <p:cNvSpPr>
              <a:spLocks/>
            </p:cNvSpPr>
            <p:nvPr/>
          </p:nvSpPr>
          <p:spPr bwMode="auto">
            <a:xfrm>
              <a:off x="4935" y="29"/>
              <a:ext cx="56" cy="30"/>
            </a:xfrm>
            <a:custGeom>
              <a:avLst/>
              <a:gdLst>
                <a:gd name="T0" fmla="*/ 0 w 56"/>
                <a:gd name="T1" fmla="*/ 0 h 30"/>
                <a:gd name="T2" fmla="*/ 4 w 56"/>
                <a:gd name="T3" fmla="*/ 1 h 30"/>
                <a:gd name="T4" fmla="*/ 7 w 56"/>
                <a:gd name="T5" fmla="*/ 3 h 30"/>
                <a:gd name="T6" fmla="*/ 11 w 56"/>
                <a:gd name="T7" fmla="*/ 5 h 30"/>
                <a:gd name="T8" fmla="*/ 14 w 56"/>
                <a:gd name="T9" fmla="*/ 7 h 30"/>
                <a:gd name="T10" fmla="*/ 17 w 56"/>
                <a:gd name="T11" fmla="*/ 8 h 30"/>
                <a:gd name="T12" fmla="*/ 21 w 56"/>
                <a:gd name="T13" fmla="*/ 10 h 30"/>
                <a:gd name="T14" fmla="*/ 24 w 56"/>
                <a:gd name="T15" fmla="*/ 13 h 30"/>
                <a:gd name="T16" fmla="*/ 28 w 56"/>
                <a:gd name="T17" fmla="*/ 15 h 30"/>
                <a:gd name="T18" fmla="*/ 31 w 56"/>
                <a:gd name="T19" fmla="*/ 17 h 30"/>
                <a:gd name="T20" fmla="*/ 34 w 56"/>
                <a:gd name="T21" fmla="*/ 18 h 30"/>
                <a:gd name="T22" fmla="*/ 39 w 56"/>
                <a:gd name="T23" fmla="*/ 22 h 30"/>
                <a:gd name="T24" fmla="*/ 43 w 56"/>
                <a:gd name="T25" fmla="*/ 23 h 30"/>
                <a:gd name="T26" fmla="*/ 46 w 56"/>
                <a:gd name="T27" fmla="*/ 25 h 30"/>
                <a:gd name="T28" fmla="*/ 50 w 56"/>
                <a:gd name="T29" fmla="*/ 27 h 30"/>
                <a:gd name="T30" fmla="*/ 53 w 56"/>
                <a:gd name="T31" fmla="*/ 29 h 30"/>
                <a:gd name="T32" fmla="*/ 56 w 56"/>
                <a:gd name="T33" fmla="*/ 3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30"/>
                <a:gd name="T53" fmla="*/ 56 w 56"/>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30">
                  <a:moveTo>
                    <a:pt x="0" y="0"/>
                  </a:moveTo>
                  <a:lnTo>
                    <a:pt x="4" y="1"/>
                  </a:lnTo>
                  <a:lnTo>
                    <a:pt x="7" y="3"/>
                  </a:lnTo>
                  <a:lnTo>
                    <a:pt x="11" y="5"/>
                  </a:lnTo>
                  <a:lnTo>
                    <a:pt x="14" y="7"/>
                  </a:lnTo>
                  <a:lnTo>
                    <a:pt x="17" y="8"/>
                  </a:lnTo>
                  <a:lnTo>
                    <a:pt x="21" y="10"/>
                  </a:lnTo>
                  <a:lnTo>
                    <a:pt x="24" y="13"/>
                  </a:lnTo>
                  <a:lnTo>
                    <a:pt x="28" y="15"/>
                  </a:lnTo>
                  <a:lnTo>
                    <a:pt x="31" y="17"/>
                  </a:lnTo>
                  <a:lnTo>
                    <a:pt x="34" y="18"/>
                  </a:lnTo>
                  <a:lnTo>
                    <a:pt x="39" y="22"/>
                  </a:lnTo>
                  <a:lnTo>
                    <a:pt x="43" y="23"/>
                  </a:lnTo>
                  <a:lnTo>
                    <a:pt x="46" y="25"/>
                  </a:lnTo>
                  <a:lnTo>
                    <a:pt x="50" y="27"/>
                  </a:lnTo>
                  <a:lnTo>
                    <a:pt x="53" y="29"/>
                  </a:lnTo>
                  <a:lnTo>
                    <a:pt x="56" y="3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2" name="Freeform 44"/>
            <p:cNvSpPr>
              <a:spLocks/>
            </p:cNvSpPr>
            <p:nvPr/>
          </p:nvSpPr>
          <p:spPr bwMode="auto">
            <a:xfrm>
              <a:off x="4991" y="59"/>
              <a:ext cx="109" cy="139"/>
            </a:xfrm>
            <a:custGeom>
              <a:avLst/>
              <a:gdLst>
                <a:gd name="T0" fmla="*/ 0 w 109"/>
                <a:gd name="T1" fmla="*/ 0 h 139"/>
                <a:gd name="T2" fmla="*/ 9 w 109"/>
                <a:gd name="T3" fmla="*/ 7 h 139"/>
                <a:gd name="T4" fmla="*/ 19 w 109"/>
                <a:gd name="T5" fmla="*/ 15 h 139"/>
                <a:gd name="T6" fmla="*/ 27 w 109"/>
                <a:gd name="T7" fmla="*/ 22 h 139"/>
                <a:gd name="T8" fmla="*/ 34 w 109"/>
                <a:gd name="T9" fmla="*/ 31 h 139"/>
                <a:gd name="T10" fmla="*/ 43 w 109"/>
                <a:gd name="T11" fmla="*/ 37 h 139"/>
                <a:gd name="T12" fmla="*/ 49 w 109"/>
                <a:gd name="T13" fmla="*/ 46 h 139"/>
                <a:gd name="T14" fmla="*/ 58 w 109"/>
                <a:gd name="T15" fmla="*/ 54 h 139"/>
                <a:gd name="T16" fmla="*/ 65 w 109"/>
                <a:gd name="T17" fmla="*/ 65 h 139"/>
                <a:gd name="T18" fmla="*/ 72 w 109"/>
                <a:gd name="T19" fmla="*/ 73 h 139"/>
                <a:gd name="T20" fmla="*/ 77 w 109"/>
                <a:gd name="T21" fmla="*/ 81 h 139"/>
                <a:gd name="T22" fmla="*/ 83 w 109"/>
                <a:gd name="T23" fmla="*/ 92 h 139"/>
                <a:gd name="T24" fmla="*/ 88 w 109"/>
                <a:gd name="T25" fmla="*/ 100 h 139"/>
                <a:gd name="T26" fmla="*/ 94 w 109"/>
                <a:gd name="T27" fmla="*/ 110 h 139"/>
                <a:gd name="T28" fmla="*/ 99 w 109"/>
                <a:gd name="T29" fmla="*/ 119 h 139"/>
                <a:gd name="T30" fmla="*/ 104 w 109"/>
                <a:gd name="T31" fmla="*/ 129 h 139"/>
                <a:gd name="T32" fmla="*/ 109 w 109"/>
                <a:gd name="T33" fmla="*/ 139 h 1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9"/>
                <a:gd name="T52" fmla="*/ 0 h 139"/>
                <a:gd name="T53" fmla="*/ 109 w 109"/>
                <a:gd name="T54" fmla="*/ 139 h 1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9" h="139">
                  <a:moveTo>
                    <a:pt x="0" y="0"/>
                  </a:moveTo>
                  <a:lnTo>
                    <a:pt x="9" y="7"/>
                  </a:lnTo>
                  <a:lnTo>
                    <a:pt x="19" y="15"/>
                  </a:lnTo>
                  <a:lnTo>
                    <a:pt x="27" y="22"/>
                  </a:lnTo>
                  <a:lnTo>
                    <a:pt x="34" y="31"/>
                  </a:lnTo>
                  <a:lnTo>
                    <a:pt x="43" y="37"/>
                  </a:lnTo>
                  <a:lnTo>
                    <a:pt x="49" y="46"/>
                  </a:lnTo>
                  <a:lnTo>
                    <a:pt x="58" y="54"/>
                  </a:lnTo>
                  <a:lnTo>
                    <a:pt x="65" y="65"/>
                  </a:lnTo>
                  <a:lnTo>
                    <a:pt x="72" y="73"/>
                  </a:lnTo>
                  <a:lnTo>
                    <a:pt x="77" y="81"/>
                  </a:lnTo>
                  <a:lnTo>
                    <a:pt x="83" y="92"/>
                  </a:lnTo>
                  <a:lnTo>
                    <a:pt x="88" y="100"/>
                  </a:lnTo>
                  <a:lnTo>
                    <a:pt x="94" y="110"/>
                  </a:lnTo>
                  <a:lnTo>
                    <a:pt x="99" y="119"/>
                  </a:lnTo>
                  <a:lnTo>
                    <a:pt x="104" y="129"/>
                  </a:lnTo>
                  <a:lnTo>
                    <a:pt x="109" y="13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3" name="Freeform 45"/>
            <p:cNvSpPr>
              <a:spLocks/>
            </p:cNvSpPr>
            <p:nvPr/>
          </p:nvSpPr>
          <p:spPr bwMode="auto">
            <a:xfrm>
              <a:off x="5100" y="198"/>
              <a:ext cx="24" cy="166"/>
            </a:xfrm>
            <a:custGeom>
              <a:avLst/>
              <a:gdLst>
                <a:gd name="T0" fmla="*/ 0 w 24"/>
                <a:gd name="T1" fmla="*/ 0 h 166"/>
                <a:gd name="T2" fmla="*/ 3 w 24"/>
                <a:gd name="T3" fmla="*/ 10 h 166"/>
                <a:gd name="T4" fmla="*/ 7 w 24"/>
                <a:gd name="T5" fmla="*/ 19 h 166"/>
                <a:gd name="T6" fmla="*/ 10 w 24"/>
                <a:gd name="T7" fmla="*/ 29 h 166"/>
                <a:gd name="T8" fmla="*/ 12 w 24"/>
                <a:gd name="T9" fmla="*/ 39 h 166"/>
                <a:gd name="T10" fmla="*/ 15 w 24"/>
                <a:gd name="T11" fmla="*/ 49 h 166"/>
                <a:gd name="T12" fmla="*/ 17 w 24"/>
                <a:gd name="T13" fmla="*/ 59 h 166"/>
                <a:gd name="T14" fmla="*/ 18 w 24"/>
                <a:gd name="T15" fmla="*/ 69 h 166"/>
                <a:gd name="T16" fmla="*/ 20 w 24"/>
                <a:gd name="T17" fmla="*/ 79 h 166"/>
                <a:gd name="T18" fmla="*/ 22 w 24"/>
                <a:gd name="T19" fmla="*/ 91 h 166"/>
                <a:gd name="T20" fmla="*/ 24 w 24"/>
                <a:gd name="T21" fmla="*/ 101 h 166"/>
                <a:gd name="T22" fmla="*/ 24 w 24"/>
                <a:gd name="T23" fmla="*/ 112 h 166"/>
                <a:gd name="T24" fmla="*/ 24 w 24"/>
                <a:gd name="T25" fmla="*/ 123 h 166"/>
                <a:gd name="T26" fmla="*/ 24 w 24"/>
                <a:gd name="T27" fmla="*/ 134 h 166"/>
                <a:gd name="T28" fmla="*/ 24 w 24"/>
                <a:gd name="T29" fmla="*/ 144 h 166"/>
                <a:gd name="T30" fmla="*/ 24 w 24"/>
                <a:gd name="T31" fmla="*/ 156 h 166"/>
                <a:gd name="T32" fmla="*/ 24 w 24"/>
                <a:gd name="T33" fmla="*/ 166 h 1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166"/>
                <a:gd name="T53" fmla="*/ 24 w 24"/>
                <a:gd name="T54" fmla="*/ 166 h 1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166">
                  <a:moveTo>
                    <a:pt x="0" y="0"/>
                  </a:moveTo>
                  <a:lnTo>
                    <a:pt x="3" y="10"/>
                  </a:lnTo>
                  <a:lnTo>
                    <a:pt x="7" y="19"/>
                  </a:lnTo>
                  <a:lnTo>
                    <a:pt x="10" y="29"/>
                  </a:lnTo>
                  <a:lnTo>
                    <a:pt x="12" y="39"/>
                  </a:lnTo>
                  <a:lnTo>
                    <a:pt x="15" y="49"/>
                  </a:lnTo>
                  <a:lnTo>
                    <a:pt x="17" y="59"/>
                  </a:lnTo>
                  <a:lnTo>
                    <a:pt x="18" y="69"/>
                  </a:lnTo>
                  <a:lnTo>
                    <a:pt x="20" y="79"/>
                  </a:lnTo>
                  <a:lnTo>
                    <a:pt x="22" y="91"/>
                  </a:lnTo>
                  <a:lnTo>
                    <a:pt x="24" y="101"/>
                  </a:lnTo>
                  <a:lnTo>
                    <a:pt x="24" y="112"/>
                  </a:lnTo>
                  <a:lnTo>
                    <a:pt x="24" y="123"/>
                  </a:lnTo>
                  <a:lnTo>
                    <a:pt x="24" y="134"/>
                  </a:lnTo>
                  <a:lnTo>
                    <a:pt x="24" y="144"/>
                  </a:lnTo>
                  <a:lnTo>
                    <a:pt x="24" y="156"/>
                  </a:lnTo>
                  <a:lnTo>
                    <a:pt x="24" y="16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4" name="Freeform 46"/>
            <p:cNvSpPr>
              <a:spLocks/>
            </p:cNvSpPr>
            <p:nvPr/>
          </p:nvSpPr>
          <p:spPr bwMode="auto">
            <a:xfrm>
              <a:off x="5063" y="364"/>
              <a:ext cx="61" cy="196"/>
            </a:xfrm>
            <a:custGeom>
              <a:avLst/>
              <a:gdLst>
                <a:gd name="T0" fmla="*/ 61 w 61"/>
                <a:gd name="T1" fmla="*/ 0 h 196"/>
                <a:gd name="T2" fmla="*/ 57 w 61"/>
                <a:gd name="T3" fmla="*/ 13 h 196"/>
                <a:gd name="T4" fmla="*/ 55 w 61"/>
                <a:gd name="T5" fmla="*/ 25 h 196"/>
                <a:gd name="T6" fmla="*/ 52 w 61"/>
                <a:gd name="T7" fmla="*/ 39 h 196"/>
                <a:gd name="T8" fmla="*/ 49 w 61"/>
                <a:gd name="T9" fmla="*/ 51 h 196"/>
                <a:gd name="T10" fmla="*/ 45 w 61"/>
                <a:gd name="T11" fmla="*/ 64 h 196"/>
                <a:gd name="T12" fmla="*/ 42 w 61"/>
                <a:gd name="T13" fmla="*/ 76 h 196"/>
                <a:gd name="T14" fmla="*/ 38 w 61"/>
                <a:gd name="T15" fmla="*/ 88 h 196"/>
                <a:gd name="T16" fmla="*/ 35 w 61"/>
                <a:gd name="T17" fmla="*/ 100 h 196"/>
                <a:gd name="T18" fmla="*/ 32 w 61"/>
                <a:gd name="T19" fmla="*/ 111 h 196"/>
                <a:gd name="T20" fmla="*/ 27 w 61"/>
                <a:gd name="T21" fmla="*/ 125 h 196"/>
                <a:gd name="T22" fmla="*/ 23 w 61"/>
                <a:gd name="T23" fmla="*/ 137 h 196"/>
                <a:gd name="T24" fmla="*/ 18 w 61"/>
                <a:gd name="T25" fmla="*/ 149 h 196"/>
                <a:gd name="T26" fmla="*/ 13 w 61"/>
                <a:gd name="T27" fmla="*/ 160 h 196"/>
                <a:gd name="T28" fmla="*/ 10 w 61"/>
                <a:gd name="T29" fmla="*/ 172 h 196"/>
                <a:gd name="T30" fmla="*/ 5 w 61"/>
                <a:gd name="T31" fmla="*/ 184 h 196"/>
                <a:gd name="T32" fmla="*/ 0 w 61"/>
                <a:gd name="T33" fmla="*/ 196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196"/>
                <a:gd name="T53" fmla="*/ 61 w 61"/>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196">
                  <a:moveTo>
                    <a:pt x="61" y="0"/>
                  </a:moveTo>
                  <a:lnTo>
                    <a:pt x="57" y="13"/>
                  </a:lnTo>
                  <a:lnTo>
                    <a:pt x="55" y="25"/>
                  </a:lnTo>
                  <a:lnTo>
                    <a:pt x="52" y="39"/>
                  </a:lnTo>
                  <a:lnTo>
                    <a:pt x="49" y="51"/>
                  </a:lnTo>
                  <a:lnTo>
                    <a:pt x="45" y="64"/>
                  </a:lnTo>
                  <a:lnTo>
                    <a:pt x="42" y="76"/>
                  </a:lnTo>
                  <a:lnTo>
                    <a:pt x="38" y="88"/>
                  </a:lnTo>
                  <a:lnTo>
                    <a:pt x="35" y="100"/>
                  </a:lnTo>
                  <a:lnTo>
                    <a:pt x="32" y="111"/>
                  </a:lnTo>
                  <a:lnTo>
                    <a:pt x="27" y="125"/>
                  </a:lnTo>
                  <a:lnTo>
                    <a:pt x="23" y="137"/>
                  </a:lnTo>
                  <a:lnTo>
                    <a:pt x="18" y="149"/>
                  </a:lnTo>
                  <a:lnTo>
                    <a:pt x="13" y="160"/>
                  </a:lnTo>
                  <a:lnTo>
                    <a:pt x="10" y="172"/>
                  </a:lnTo>
                  <a:lnTo>
                    <a:pt x="5" y="184"/>
                  </a:lnTo>
                  <a:lnTo>
                    <a:pt x="0" y="19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5" name="Freeform 47"/>
            <p:cNvSpPr>
              <a:spLocks/>
            </p:cNvSpPr>
            <p:nvPr/>
          </p:nvSpPr>
          <p:spPr bwMode="auto">
            <a:xfrm>
              <a:off x="4912" y="560"/>
              <a:ext cx="151" cy="144"/>
            </a:xfrm>
            <a:custGeom>
              <a:avLst/>
              <a:gdLst>
                <a:gd name="T0" fmla="*/ 151 w 151"/>
                <a:gd name="T1" fmla="*/ 0 h 144"/>
                <a:gd name="T2" fmla="*/ 144 w 151"/>
                <a:gd name="T3" fmla="*/ 10 h 144"/>
                <a:gd name="T4" fmla="*/ 137 w 151"/>
                <a:gd name="T5" fmla="*/ 22 h 144"/>
                <a:gd name="T6" fmla="*/ 130 w 151"/>
                <a:gd name="T7" fmla="*/ 34 h 144"/>
                <a:gd name="T8" fmla="*/ 123 w 151"/>
                <a:gd name="T9" fmla="*/ 47 h 144"/>
                <a:gd name="T10" fmla="*/ 117 w 151"/>
                <a:gd name="T11" fmla="*/ 59 h 144"/>
                <a:gd name="T12" fmla="*/ 110 w 151"/>
                <a:gd name="T13" fmla="*/ 73 h 144"/>
                <a:gd name="T14" fmla="*/ 101 w 151"/>
                <a:gd name="T15" fmla="*/ 85 h 144"/>
                <a:gd name="T16" fmla="*/ 95 w 151"/>
                <a:gd name="T17" fmla="*/ 96 h 144"/>
                <a:gd name="T18" fmla="*/ 84 w 151"/>
                <a:gd name="T19" fmla="*/ 108 h 144"/>
                <a:gd name="T20" fmla="*/ 76 w 151"/>
                <a:gd name="T21" fmla="*/ 118 h 144"/>
                <a:gd name="T22" fmla="*/ 66 w 151"/>
                <a:gd name="T23" fmla="*/ 127 h 144"/>
                <a:gd name="T24" fmla="*/ 54 w 151"/>
                <a:gd name="T25" fmla="*/ 134 h 144"/>
                <a:gd name="T26" fmla="*/ 42 w 151"/>
                <a:gd name="T27" fmla="*/ 139 h 144"/>
                <a:gd name="T28" fmla="*/ 28 w 151"/>
                <a:gd name="T29" fmla="*/ 142 h 144"/>
                <a:gd name="T30" fmla="*/ 15 w 151"/>
                <a:gd name="T31" fmla="*/ 144 h 144"/>
                <a:gd name="T32" fmla="*/ 0 w 151"/>
                <a:gd name="T33" fmla="*/ 142 h 1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1"/>
                <a:gd name="T52" fmla="*/ 0 h 144"/>
                <a:gd name="T53" fmla="*/ 151 w 151"/>
                <a:gd name="T54" fmla="*/ 144 h 1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1" h="144">
                  <a:moveTo>
                    <a:pt x="151" y="0"/>
                  </a:moveTo>
                  <a:lnTo>
                    <a:pt x="144" y="10"/>
                  </a:lnTo>
                  <a:lnTo>
                    <a:pt x="137" y="22"/>
                  </a:lnTo>
                  <a:lnTo>
                    <a:pt x="130" y="34"/>
                  </a:lnTo>
                  <a:lnTo>
                    <a:pt x="123" y="47"/>
                  </a:lnTo>
                  <a:lnTo>
                    <a:pt x="117" y="59"/>
                  </a:lnTo>
                  <a:lnTo>
                    <a:pt x="110" y="73"/>
                  </a:lnTo>
                  <a:lnTo>
                    <a:pt x="101" y="85"/>
                  </a:lnTo>
                  <a:lnTo>
                    <a:pt x="95" y="96"/>
                  </a:lnTo>
                  <a:lnTo>
                    <a:pt x="84" y="108"/>
                  </a:lnTo>
                  <a:lnTo>
                    <a:pt x="76" y="118"/>
                  </a:lnTo>
                  <a:lnTo>
                    <a:pt x="66" y="127"/>
                  </a:lnTo>
                  <a:lnTo>
                    <a:pt x="54" y="134"/>
                  </a:lnTo>
                  <a:lnTo>
                    <a:pt x="42" y="139"/>
                  </a:lnTo>
                  <a:lnTo>
                    <a:pt x="28" y="142"/>
                  </a:lnTo>
                  <a:lnTo>
                    <a:pt x="15" y="144"/>
                  </a:lnTo>
                  <a:lnTo>
                    <a:pt x="0" y="14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6" name="Freeform 48"/>
            <p:cNvSpPr>
              <a:spLocks/>
            </p:cNvSpPr>
            <p:nvPr/>
          </p:nvSpPr>
          <p:spPr bwMode="auto">
            <a:xfrm>
              <a:off x="4868" y="697"/>
              <a:ext cx="44" cy="5"/>
            </a:xfrm>
            <a:custGeom>
              <a:avLst/>
              <a:gdLst>
                <a:gd name="T0" fmla="*/ 44 w 44"/>
                <a:gd name="T1" fmla="*/ 5 h 5"/>
                <a:gd name="T2" fmla="*/ 40 w 44"/>
                <a:gd name="T3" fmla="*/ 5 h 5"/>
                <a:gd name="T4" fmla="*/ 39 w 44"/>
                <a:gd name="T5" fmla="*/ 5 h 5"/>
                <a:gd name="T6" fmla="*/ 35 w 44"/>
                <a:gd name="T7" fmla="*/ 5 h 5"/>
                <a:gd name="T8" fmla="*/ 32 w 44"/>
                <a:gd name="T9" fmla="*/ 5 h 5"/>
                <a:gd name="T10" fmla="*/ 30 w 44"/>
                <a:gd name="T11" fmla="*/ 5 h 5"/>
                <a:gd name="T12" fmla="*/ 27 w 44"/>
                <a:gd name="T13" fmla="*/ 5 h 5"/>
                <a:gd name="T14" fmla="*/ 25 w 44"/>
                <a:gd name="T15" fmla="*/ 5 h 5"/>
                <a:gd name="T16" fmla="*/ 22 w 44"/>
                <a:gd name="T17" fmla="*/ 5 h 5"/>
                <a:gd name="T18" fmla="*/ 18 w 44"/>
                <a:gd name="T19" fmla="*/ 5 h 5"/>
                <a:gd name="T20" fmla="*/ 17 w 44"/>
                <a:gd name="T21" fmla="*/ 5 h 5"/>
                <a:gd name="T22" fmla="*/ 13 w 44"/>
                <a:gd name="T23" fmla="*/ 5 h 5"/>
                <a:gd name="T24" fmla="*/ 10 w 44"/>
                <a:gd name="T25" fmla="*/ 3 h 5"/>
                <a:gd name="T26" fmla="*/ 8 w 44"/>
                <a:gd name="T27" fmla="*/ 3 h 5"/>
                <a:gd name="T28" fmla="*/ 5 w 44"/>
                <a:gd name="T29" fmla="*/ 3 h 5"/>
                <a:gd name="T30" fmla="*/ 3 w 44"/>
                <a:gd name="T31" fmla="*/ 2 h 5"/>
                <a:gd name="T32" fmla="*/ 0 w 44"/>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5"/>
                <a:gd name="T53" fmla="*/ 44 w 44"/>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5">
                  <a:moveTo>
                    <a:pt x="44" y="5"/>
                  </a:moveTo>
                  <a:lnTo>
                    <a:pt x="40" y="5"/>
                  </a:lnTo>
                  <a:lnTo>
                    <a:pt x="39" y="5"/>
                  </a:lnTo>
                  <a:lnTo>
                    <a:pt x="35" y="5"/>
                  </a:lnTo>
                  <a:lnTo>
                    <a:pt x="32" y="5"/>
                  </a:lnTo>
                  <a:lnTo>
                    <a:pt x="30" y="5"/>
                  </a:lnTo>
                  <a:lnTo>
                    <a:pt x="27" y="5"/>
                  </a:lnTo>
                  <a:lnTo>
                    <a:pt x="25" y="5"/>
                  </a:lnTo>
                  <a:lnTo>
                    <a:pt x="22" y="5"/>
                  </a:lnTo>
                  <a:lnTo>
                    <a:pt x="18" y="5"/>
                  </a:lnTo>
                  <a:lnTo>
                    <a:pt x="17" y="5"/>
                  </a:lnTo>
                  <a:lnTo>
                    <a:pt x="13" y="5"/>
                  </a:lnTo>
                  <a:lnTo>
                    <a:pt x="10" y="3"/>
                  </a:lnTo>
                  <a:lnTo>
                    <a:pt x="8" y="3"/>
                  </a:lnTo>
                  <a:lnTo>
                    <a:pt x="5" y="3"/>
                  </a:lnTo>
                  <a:lnTo>
                    <a:pt x="3"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7" name="Freeform 49"/>
            <p:cNvSpPr>
              <a:spLocks/>
            </p:cNvSpPr>
            <p:nvPr/>
          </p:nvSpPr>
          <p:spPr bwMode="auto">
            <a:xfrm>
              <a:off x="4812" y="680"/>
              <a:ext cx="56" cy="17"/>
            </a:xfrm>
            <a:custGeom>
              <a:avLst/>
              <a:gdLst>
                <a:gd name="T0" fmla="*/ 56 w 56"/>
                <a:gd name="T1" fmla="*/ 17 h 17"/>
                <a:gd name="T2" fmla="*/ 52 w 56"/>
                <a:gd name="T3" fmla="*/ 17 h 17"/>
                <a:gd name="T4" fmla="*/ 49 w 56"/>
                <a:gd name="T5" fmla="*/ 17 h 17"/>
                <a:gd name="T6" fmla="*/ 45 w 56"/>
                <a:gd name="T7" fmla="*/ 15 h 17"/>
                <a:gd name="T8" fmla="*/ 42 w 56"/>
                <a:gd name="T9" fmla="*/ 14 h 17"/>
                <a:gd name="T10" fmla="*/ 39 w 56"/>
                <a:gd name="T11" fmla="*/ 14 h 17"/>
                <a:gd name="T12" fmla="*/ 35 w 56"/>
                <a:gd name="T13" fmla="*/ 12 h 17"/>
                <a:gd name="T14" fmla="*/ 32 w 56"/>
                <a:gd name="T15" fmla="*/ 10 h 17"/>
                <a:gd name="T16" fmla="*/ 29 w 56"/>
                <a:gd name="T17" fmla="*/ 10 h 17"/>
                <a:gd name="T18" fmla="*/ 25 w 56"/>
                <a:gd name="T19" fmla="*/ 9 h 17"/>
                <a:gd name="T20" fmla="*/ 22 w 56"/>
                <a:gd name="T21" fmla="*/ 7 h 17"/>
                <a:gd name="T22" fmla="*/ 18 w 56"/>
                <a:gd name="T23" fmla="*/ 5 h 17"/>
                <a:gd name="T24" fmla="*/ 15 w 56"/>
                <a:gd name="T25" fmla="*/ 5 h 17"/>
                <a:gd name="T26" fmla="*/ 12 w 56"/>
                <a:gd name="T27" fmla="*/ 4 h 17"/>
                <a:gd name="T28" fmla="*/ 8 w 56"/>
                <a:gd name="T29" fmla="*/ 2 h 17"/>
                <a:gd name="T30" fmla="*/ 3 w 56"/>
                <a:gd name="T31" fmla="*/ 2 h 17"/>
                <a:gd name="T32" fmla="*/ 0 w 56"/>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17"/>
                <a:gd name="T53" fmla="*/ 56 w 56"/>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17">
                  <a:moveTo>
                    <a:pt x="56" y="17"/>
                  </a:moveTo>
                  <a:lnTo>
                    <a:pt x="52" y="17"/>
                  </a:lnTo>
                  <a:lnTo>
                    <a:pt x="49" y="17"/>
                  </a:lnTo>
                  <a:lnTo>
                    <a:pt x="45" y="15"/>
                  </a:lnTo>
                  <a:lnTo>
                    <a:pt x="42" y="14"/>
                  </a:lnTo>
                  <a:lnTo>
                    <a:pt x="39" y="14"/>
                  </a:lnTo>
                  <a:lnTo>
                    <a:pt x="35" y="12"/>
                  </a:lnTo>
                  <a:lnTo>
                    <a:pt x="32" y="10"/>
                  </a:lnTo>
                  <a:lnTo>
                    <a:pt x="29" y="10"/>
                  </a:lnTo>
                  <a:lnTo>
                    <a:pt x="25" y="9"/>
                  </a:lnTo>
                  <a:lnTo>
                    <a:pt x="22" y="7"/>
                  </a:lnTo>
                  <a:lnTo>
                    <a:pt x="18" y="5"/>
                  </a:lnTo>
                  <a:lnTo>
                    <a:pt x="15" y="5"/>
                  </a:lnTo>
                  <a:lnTo>
                    <a:pt x="12" y="4"/>
                  </a:lnTo>
                  <a:lnTo>
                    <a:pt x="8" y="2"/>
                  </a:lnTo>
                  <a:lnTo>
                    <a:pt x="3"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8" name="Freeform 50"/>
            <p:cNvSpPr>
              <a:spLocks/>
            </p:cNvSpPr>
            <p:nvPr/>
          </p:nvSpPr>
          <p:spPr bwMode="auto">
            <a:xfrm>
              <a:off x="4788" y="670"/>
              <a:ext cx="24" cy="10"/>
            </a:xfrm>
            <a:custGeom>
              <a:avLst/>
              <a:gdLst>
                <a:gd name="T0" fmla="*/ 24 w 24"/>
                <a:gd name="T1" fmla="*/ 10 h 10"/>
                <a:gd name="T2" fmla="*/ 24 w 24"/>
                <a:gd name="T3" fmla="*/ 10 h 10"/>
                <a:gd name="T4" fmla="*/ 22 w 24"/>
                <a:gd name="T5" fmla="*/ 8 h 10"/>
                <a:gd name="T6" fmla="*/ 20 w 24"/>
                <a:gd name="T7" fmla="*/ 8 h 10"/>
                <a:gd name="T8" fmla="*/ 19 w 24"/>
                <a:gd name="T9" fmla="*/ 7 h 10"/>
                <a:gd name="T10" fmla="*/ 17 w 24"/>
                <a:gd name="T11" fmla="*/ 7 h 10"/>
                <a:gd name="T12" fmla="*/ 15 w 24"/>
                <a:gd name="T13" fmla="*/ 7 h 10"/>
                <a:gd name="T14" fmla="*/ 14 w 24"/>
                <a:gd name="T15" fmla="*/ 5 h 10"/>
                <a:gd name="T16" fmla="*/ 12 w 24"/>
                <a:gd name="T17" fmla="*/ 5 h 10"/>
                <a:gd name="T18" fmla="*/ 10 w 24"/>
                <a:gd name="T19" fmla="*/ 3 h 10"/>
                <a:gd name="T20" fmla="*/ 8 w 24"/>
                <a:gd name="T21" fmla="*/ 3 h 10"/>
                <a:gd name="T22" fmla="*/ 7 w 24"/>
                <a:gd name="T23" fmla="*/ 3 h 10"/>
                <a:gd name="T24" fmla="*/ 5 w 24"/>
                <a:gd name="T25" fmla="*/ 2 h 10"/>
                <a:gd name="T26" fmla="*/ 3 w 24"/>
                <a:gd name="T27" fmla="*/ 2 h 10"/>
                <a:gd name="T28" fmla="*/ 2 w 24"/>
                <a:gd name="T29" fmla="*/ 2 h 10"/>
                <a:gd name="T30" fmla="*/ 0 w 24"/>
                <a:gd name="T31" fmla="*/ 0 h 10"/>
                <a:gd name="T32" fmla="*/ 0 w 24"/>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10"/>
                <a:gd name="T53" fmla="*/ 24 w 24"/>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10">
                  <a:moveTo>
                    <a:pt x="24" y="10"/>
                  </a:moveTo>
                  <a:lnTo>
                    <a:pt x="24" y="10"/>
                  </a:lnTo>
                  <a:lnTo>
                    <a:pt x="22" y="8"/>
                  </a:lnTo>
                  <a:lnTo>
                    <a:pt x="20" y="8"/>
                  </a:lnTo>
                  <a:lnTo>
                    <a:pt x="19" y="7"/>
                  </a:lnTo>
                  <a:lnTo>
                    <a:pt x="17" y="7"/>
                  </a:lnTo>
                  <a:lnTo>
                    <a:pt x="15" y="7"/>
                  </a:lnTo>
                  <a:lnTo>
                    <a:pt x="14" y="5"/>
                  </a:lnTo>
                  <a:lnTo>
                    <a:pt x="12" y="5"/>
                  </a:lnTo>
                  <a:lnTo>
                    <a:pt x="10" y="3"/>
                  </a:lnTo>
                  <a:lnTo>
                    <a:pt x="8" y="3"/>
                  </a:lnTo>
                  <a:lnTo>
                    <a:pt x="7" y="3"/>
                  </a:lnTo>
                  <a:lnTo>
                    <a:pt x="5" y="2"/>
                  </a:lnTo>
                  <a:lnTo>
                    <a:pt x="3" y="2"/>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19" name="Freeform 51"/>
            <p:cNvSpPr>
              <a:spLocks/>
            </p:cNvSpPr>
            <p:nvPr/>
          </p:nvSpPr>
          <p:spPr bwMode="auto">
            <a:xfrm>
              <a:off x="4708" y="628"/>
              <a:ext cx="80" cy="42"/>
            </a:xfrm>
            <a:custGeom>
              <a:avLst/>
              <a:gdLst>
                <a:gd name="T0" fmla="*/ 80 w 80"/>
                <a:gd name="T1" fmla="*/ 42 h 42"/>
                <a:gd name="T2" fmla="*/ 75 w 80"/>
                <a:gd name="T3" fmla="*/ 39 h 42"/>
                <a:gd name="T4" fmla="*/ 70 w 80"/>
                <a:gd name="T5" fmla="*/ 37 h 42"/>
                <a:gd name="T6" fmla="*/ 65 w 80"/>
                <a:gd name="T7" fmla="*/ 34 h 42"/>
                <a:gd name="T8" fmla="*/ 60 w 80"/>
                <a:gd name="T9" fmla="*/ 32 h 42"/>
                <a:gd name="T10" fmla="*/ 55 w 80"/>
                <a:gd name="T11" fmla="*/ 28 h 42"/>
                <a:gd name="T12" fmla="*/ 49 w 80"/>
                <a:gd name="T13" fmla="*/ 27 h 42"/>
                <a:gd name="T14" fmla="*/ 44 w 80"/>
                <a:gd name="T15" fmla="*/ 23 h 42"/>
                <a:gd name="T16" fmla="*/ 39 w 80"/>
                <a:gd name="T17" fmla="*/ 22 h 42"/>
                <a:gd name="T18" fmla="*/ 34 w 80"/>
                <a:gd name="T19" fmla="*/ 18 h 42"/>
                <a:gd name="T20" fmla="*/ 31 w 80"/>
                <a:gd name="T21" fmla="*/ 17 h 42"/>
                <a:gd name="T22" fmla="*/ 26 w 80"/>
                <a:gd name="T23" fmla="*/ 15 h 42"/>
                <a:gd name="T24" fmla="*/ 21 w 80"/>
                <a:gd name="T25" fmla="*/ 12 h 42"/>
                <a:gd name="T26" fmla="*/ 16 w 80"/>
                <a:gd name="T27" fmla="*/ 8 h 42"/>
                <a:gd name="T28" fmla="*/ 10 w 80"/>
                <a:gd name="T29" fmla="*/ 6 h 42"/>
                <a:gd name="T30" fmla="*/ 5 w 80"/>
                <a:gd name="T31" fmla="*/ 3 h 42"/>
                <a:gd name="T32" fmla="*/ 0 w 80"/>
                <a:gd name="T33" fmla="*/ 0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0"/>
                <a:gd name="T52" fmla="*/ 0 h 42"/>
                <a:gd name="T53" fmla="*/ 80 w 80"/>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0" h="42">
                  <a:moveTo>
                    <a:pt x="80" y="42"/>
                  </a:moveTo>
                  <a:lnTo>
                    <a:pt x="75" y="39"/>
                  </a:lnTo>
                  <a:lnTo>
                    <a:pt x="70" y="37"/>
                  </a:lnTo>
                  <a:lnTo>
                    <a:pt x="65" y="34"/>
                  </a:lnTo>
                  <a:lnTo>
                    <a:pt x="60" y="32"/>
                  </a:lnTo>
                  <a:lnTo>
                    <a:pt x="55" y="28"/>
                  </a:lnTo>
                  <a:lnTo>
                    <a:pt x="49" y="27"/>
                  </a:lnTo>
                  <a:lnTo>
                    <a:pt x="44" y="23"/>
                  </a:lnTo>
                  <a:lnTo>
                    <a:pt x="39" y="22"/>
                  </a:lnTo>
                  <a:lnTo>
                    <a:pt x="34" y="18"/>
                  </a:lnTo>
                  <a:lnTo>
                    <a:pt x="31" y="17"/>
                  </a:lnTo>
                  <a:lnTo>
                    <a:pt x="26" y="15"/>
                  </a:lnTo>
                  <a:lnTo>
                    <a:pt x="21" y="12"/>
                  </a:lnTo>
                  <a:lnTo>
                    <a:pt x="16" y="8"/>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0" name="Freeform 52"/>
            <p:cNvSpPr>
              <a:spLocks/>
            </p:cNvSpPr>
            <p:nvPr/>
          </p:nvSpPr>
          <p:spPr bwMode="auto">
            <a:xfrm>
              <a:off x="4641" y="584"/>
              <a:ext cx="67" cy="44"/>
            </a:xfrm>
            <a:custGeom>
              <a:avLst/>
              <a:gdLst>
                <a:gd name="T0" fmla="*/ 67 w 67"/>
                <a:gd name="T1" fmla="*/ 44 h 44"/>
                <a:gd name="T2" fmla="*/ 64 w 67"/>
                <a:gd name="T3" fmla="*/ 40 h 44"/>
                <a:gd name="T4" fmla="*/ 61 w 67"/>
                <a:gd name="T5" fmla="*/ 37 h 44"/>
                <a:gd name="T6" fmla="*/ 55 w 67"/>
                <a:gd name="T7" fmla="*/ 35 h 44"/>
                <a:gd name="T8" fmla="*/ 52 w 67"/>
                <a:gd name="T9" fmla="*/ 32 h 44"/>
                <a:gd name="T10" fmla="*/ 47 w 67"/>
                <a:gd name="T11" fmla="*/ 28 h 44"/>
                <a:gd name="T12" fmla="*/ 42 w 67"/>
                <a:gd name="T13" fmla="*/ 27 h 44"/>
                <a:gd name="T14" fmla="*/ 39 w 67"/>
                <a:gd name="T15" fmla="*/ 23 h 44"/>
                <a:gd name="T16" fmla="*/ 33 w 67"/>
                <a:gd name="T17" fmla="*/ 22 h 44"/>
                <a:gd name="T18" fmla="*/ 30 w 67"/>
                <a:gd name="T19" fmla="*/ 18 h 44"/>
                <a:gd name="T20" fmla="*/ 25 w 67"/>
                <a:gd name="T21" fmla="*/ 17 h 44"/>
                <a:gd name="T22" fmla="*/ 20 w 67"/>
                <a:gd name="T23" fmla="*/ 13 h 44"/>
                <a:gd name="T24" fmla="*/ 16 w 67"/>
                <a:gd name="T25" fmla="*/ 12 h 44"/>
                <a:gd name="T26" fmla="*/ 11 w 67"/>
                <a:gd name="T27" fmla="*/ 8 h 44"/>
                <a:gd name="T28" fmla="*/ 8 w 67"/>
                <a:gd name="T29" fmla="*/ 6 h 44"/>
                <a:gd name="T30" fmla="*/ 3 w 67"/>
                <a:gd name="T31" fmla="*/ 3 h 44"/>
                <a:gd name="T32" fmla="*/ 0 w 67"/>
                <a:gd name="T33" fmla="*/ 0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4"/>
                <a:gd name="T53" fmla="*/ 67 w 67"/>
                <a:gd name="T54" fmla="*/ 44 h 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4">
                  <a:moveTo>
                    <a:pt x="67" y="44"/>
                  </a:moveTo>
                  <a:lnTo>
                    <a:pt x="64" y="40"/>
                  </a:lnTo>
                  <a:lnTo>
                    <a:pt x="61" y="37"/>
                  </a:lnTo>
                  <a:lnTo>
                    <a:pt x="55" y="35"/>
                  </a:lnTo>
                  <a:lnTo>
                    <a:pt x="52" y="32"/>
                  </a:lnTo>
                  <a:lnTo>
                    <a:pt x="47" y="28"/>
                  </a:lnTo>
                  <a:lnTo>
                    <a:pt x="42" y="27"/>
                  </a:lnTo>
                  <a:lnTo>
                    <a:pt x="39" y="23"/>
                  </a:lnTo>
                  <a:lnTo>
                    <a:pt x="33" y="22"/>
                  </a:lnTo>
                  <a:lnTo>
                    <a:pt x="30" y="18"/>
                  </a:lnTo>
                  <a:lnTo>
                    <a:pt x="25" y="17"/>
                  </a:lnTo>
                  <a:lnTo>
                    <a:pt x="20" y="13"/>
                  </a:lnTo>
                  <a:lnTo>
                    <a:pt x="16" y="12"/>
                  </a:lnTo>
                  <a:lnTo>
                    <a:pt x="11" y="8"/>
                  </a:lnTo>
                  <a:lnTo>
                    <a:pt x="8" y="6"/>
                  </a:lnTo>
                  <a:lnTo>
                    <a:pt x="3"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1" name="Freeform 53"/>
            <p:cNvSpPr>
              <a:spLocks/>
            </p:cNvSpPr>
            <p:nvPr/>
          </p:nvSpPr>
          <p:spPr bwMode="auto">
            <a:xfrm>
              <a:off x="4541" y="487"/>
              <a:ext cx="100" cy="97"/>
            </a:xfrm>
            <a:custGeom>
              <a:avLst/>
              <a:gdLst>
                <a:gd name="T0" fmla="*/ 100 w 100"/>
                <a:gd name="T1" fmla="*/ 97 h 97"/>
                <a:gd name="T2" fmla="*/ 93 w 100"/>
                <a:gd name="T3" fmla="*/ 92 h 97"/>
                <a:gd name="T4" fmla="*/ 86 w 100"/>
                <a:gd name="T5" fmla="*/ 87 h 97"/>
                <a:gd name="T6" fmla="*/ 79 w 100"/>
                <a:gd name="T7" fmla="*/ 81 h 97"/>
                <a:gd name="T8" fmla="*/ 72 w 100"/>
                <a:gd name="T9" fmla="*/ 75 h 97"/>
                <a:gd name="T10" fmla="*/ 66 w 100"/>
                <a:gd name="T11" fmla="*/ 70 h 97"/>
                <a:gd name="T12" fmla="*/ 61 w 100"/>
                <a:gd name="T13" fmla="*/ 63 h 97"/>
                <a:gd name="T14" fmla="*/ 54 w 100"/>
                <a:gd name="T15" fmla="*/ 58 h 97"/>
                <a:gd name="T16" fmla="*/ 47 w 100"/>
                <a:gd name="T17" fmla="*/ 51 h 97"/>
                <a:gd name="T18" fmla="*/ 42 w 100"/>
                <a:gd name="T19" fmla="*/ 44 h 97"/>
                <a:gd name="T20" fmla="*/ 35 w 100"/>
                <a:gd name="T21" fmla="*/ 39 h 97"/>
                <a:gd name="T22" fmla="*/ 30 w 100"/>
                <a:gd name="T23" fmla="*/ 32 h 97"/>
                <a:gd name="T24" fmla="*/ 23 w 100"/>
                <a:gd name="T25" fmla="*/ 26 h 97"/>
                <a:gd name="T26" fmla="*/ 18 w 100"/>
                <a:gd name="T27" fmla="*/ 19 h 97"/>
                <a:gd name="T28" fmla="*/ 11 w 100"/>
                <a:gd name="T29" fmla="*/ 14 h 97"/>
                <a:gd name="T30" fmla="*/ 6 w 100"/>
                <a:gd name="T31" fmla="*/ 7 h 97"/>
                <a:gd name="T32" fmla="*/ 0 w 100"/>
                <a:gd name="T33" fmla="*/ 0 h 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97"/>
                <a:gd name="T53" fmla="*/ 100 w 100"/>
                <a:gd name="T54" fmla="*/ 97 h 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97">
                  <a:moveTo>
                    <a:pt x="100" y="97"/>
                  </a:moveTo>
                  <a:lnTo>
                    <a:pt x="93" y="92"/>
                  </a:lnTo>
                  <a:lnTo>
                    <a:pt x="86" y="87"/>
                  </a:lnTo>
                  <a:lnTo>
                    <a:pt x="79" y="81"/>
                  </a:lnTo>
                  <a:lnTo>
                    <a:pt x="72" y="75"/>
                  </a:lnTo>
                  <a:lnTo>
                    <a:pt x="66" y="70"/>
                  </a:lnTo>
                  <a:lnTo>
                    <a:pt x="61" y="63"/>
                  </a:lnTo>
                  <a:lnTo>
                    <a:pt x="54" y="58"/>
                  </a:lnTo>
                  <a:lnTo>
                    <a:pt x="47" y="51"/>
                  </a:lnTo>
                  <a:lnTo>
                    <a:pt x="42" y="44"/>
                  </a:lnTo>
                  <a:lnTo>
                    <a:pt x="35" y="39"/>
                  </a:lnTo>
                  <a:lnTo>
                    <a:pt x="30" y="32"/>
                  </a:lnTo>
                  <a:lnTo>
                    <a:pt x="23" y="26"/>
                  </a:lnTo>
                  <a:lnTo>
                    <a:pt x="18" y="19"/>
                  </a:lnTo>
                  <a:lnTo>
                    <a:pt x="11" y="14"/>
                  </a:lnTo>
                  <a:lnTo>
                    <a:pt x="6"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2" name="Freeform 54"/>
            <p:cNvSpPr>
              <a:spLocks/>
            </p:cNvSpPr>
            <p:nvPr/>
          </p:nvSpPr>
          <p:spPr bwMode="auto">
            <a:xfrm>
              <a:off x="4527" y="469"/>
              <a:ext cx="14" cy="18"/>
            </a:xfrm>
            <a:custGeom>
              <a:avLst/>
              <a:gdLst>
                <a:gd name="T0" fmla="*/ 14 w 14"/>
                <a:gd name="T1" fmla="*/ 18 h 18"/>
                <a:gd name="T2" fmla="*/ 14 w 14"/>
                <a:gd name="T3" fmla="*/ 17 h 18"/>
                <a:gd name="T4" fmla="*/ 12 w 14"/>
                <a:gd name="T5" fmla="*/ 15 h 18"/>
                <a:gd name="T6" fmla="*/ 12 w 14"/>
                <a:gd name="T7" fmla="*/ 15 h 18"/>
                <a:gd name="T8" fmla="*/ 10 w 14"/>
                <a:gd name="T9" fmla="*/ 13 h 18"/>
                <a:gd name="T10" fmla="*/ 10 w 14"/>
                <a:gd name="T11" fmla="*/ 12 h 18"/>
                <a:gd name="T12" fmla="*/ 8 w 14"/>
                <a:gd name="T13" fmla="*/ 12 h 18"/>
                <a:gd name="T14" fmla="*/ 8 w 14"/>
                <a:gd name="T15" fmla="*/ 10 h 18"/>
                <a:gd name="T16" fmla="*/ 7 w 14"/>
                <a:gd name="T17" fmla="*/ 10 h 18"/>
                <a:gd name="T18" fmla="*/ 5 w 14"/>
                <a:gd name="T19" fmla="*/ 8 h 18"/>
                <a:gd name="T20" fmla="*/ 5 w 14"/>
                <a:gd name="T21" fmla="*/ 6 h 18"/>
                <a:gd name="T22" fmla="*/ 3 w 14"/>
                <a:gd name="T23" fmla="*/ 6 h 18"/>
                <a:gd name="T24" fmla="*/ 3 w 14"/>
                <a:gd name="T25" fmla="*/ 5 h 18"/>
                <a:gd name="T26" fmla="*/ 2 w 14"/>
                <a:gd name="T27" fmla="*/ 3 h 18"/>
                <a:gd name="T28" fmla="*/ 0 w 14"/>
                <a:gd name="T29" fmla="*/ 3 h 18"/>
                <a:gd name="T30" fmla="*/ 0 w 14"/>
                <a:gd name="T31" fmla="*/ 1 h 18"/>
                <a:gd name="T32" fmla="*/ 0 w 14"/>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8"/>
                <a:gd name="T53" fmla="*/ 14 w 14"/>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8">
                  <a:moveTo>
                    <a:pt x="14" y="18"/>
                  </a:moveTo>
                  <a:lnTo>
                    <a:pt x="14" y="17"/>
                  </a:lnTo>
                  <a:lnTo>
                    <a:pt x="12" y="15"/>
                  </a:lnTo>
                  <a:lnTo>
                    <a:pt x="10" y="13"/>
                  </a:lnTo>
                  <a:lnTo>
                    <a:pt x="10" y="12"/>
                  </a:lnTo>
                  <a:lnTo>
                    <a:pt x="8" y="12"/>
                  </a:lnTo>
                  <a:lnTo>
                    <a:pt x="8" y="10"/>
                  </a:lnTo>
                  <a:lnTo>
                    <a:pt x="7" y="10"/>
                  </a:lnTo>
                  <a:lnTo>
                    <a:pt x="5" y="8"/>
                  </a:lnTo>
                  <a:lnTo>
                    <a:pt x="5" y="6"/>
                  </a:lnTo>
                  <a:lnTo>
                    <a:pt x="3" y="6"/>
                  </a:lnTo>
                  <a:lnTo>
                    <a:pt x="3" y="5"/>
                  </a:lnTo>
                  <a:lnTo>
                    <a:pt x="2" y="3"/>
                  </a:lnTo>
                  <a:lnTo>
                    <a:pt x="0" y="3"/>
                  </a:lnTo>
                  <a:lnTo>
                    <a:pt x="0"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3" name="Freeform 55"/>
            <p:cNvSpPr>
              <a:spLocks/>
            </p:cNvSpPr>
            <p:nvPr/>
          </p:nvSpPr>
          <p:spPr bwMode="auto">
            <a:xfrm>
              <a:off x="4485" y="413"/>
              <a:ext cx="42" cy="56"/>
            </a:xfrm>
            <a:custGeom>
              <a:avLst/>
              <a:gdLst>
                <a:gd name="T0" fmla="*/ 42 w 42"/>
                <a:gd name="T1" fmla="*/ 56 h 56"/>
                <a:gd name="T2" fmla="*/ 39 w 42"/>
                <a:gd name="T3" fmla="*/ 52 h 56"/>
                <a:gd name="T4" fmla="*/ 37 w 42"/>
                <a:gd name="T5" fmla="*/ 49 h 56"/>
                <a:gd name="T6" fmla="*/ 34 w 42"/>
                <a:gd name="T7" fmla="*/ 46 h 56"/>
                <a:gd name="T8" fmla="*/ 30 w 42"/>
                <a:gd name="T9" fmla="*/ 42 h 56"/>
                <a:gd name="T10" fmla="*/ 28 w 42"/>
                <a:gd name="T11" fmla="*/ 39 h 56"/>
                <a:gd name="T12" fmla="*/ 25 w 42"/>
                <a:gd name="T13" fmla="*/ 35 h 56"/>
                <a:gd name="T14" fmla="*/ 23 w 42"/>
                <a:gd name="T15" fmla="*/ 32 h 56"/>
                <a:gd name="T16" fmla="*/ 20 w 42"/>
                <a:gd name="T17" fmla="*/ 29 h 56"/>
                <a:gd name="T18" fmla="*/ 18 w 42"/>
                <a:gd name="T19" fmla="*/ 25 h 56"/>
                <a:gd name="T20" fmla="*/ 15 w 42"/>
                <a:gd name="T21" fmla="*/ 22 h 56"/>
                <a:gd name="T22" fmla="*/ 13 w 42"/>
                <a:gd name="T23" fmla="*/ 18 h 56"/>
                <a:gd name="T24" fmla="*/ 10 w 42"/>
                <a:gd name="T25" fmla="*/ 15 h 56"/>
                <a:gd name="T26" fmla="*/ 8 w 42"/>
                <a:gd name="T27" fmla="*/ 12 h 56"/>
                <a:gd name="T28" fmla="*/ 5 w 42"/>
                <a:gd name="T29" fmla="*/ 8 h 56"/>
                <a:gd name="T30" fmla="*/ 3 w 42"/>
                <a:gd name="T31" fmla="*/ 5 h 56"/>
                <a:gd name="T32" fmla="*/ 0 w 42"/>
                <a:gd name="T33" fmla="*/ 0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56"/>
                <a:gd name="T53" fmla="*/ 42 w 42"/>
                <a:gd name="T54" fmla="*/ 56 h 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56">
                  <a:moveTo>
                    <a:pt x="42" y="56"/>
                  </a:moveTo>
                  <a:lnTo>
                    <a:pt x="39" y="52"/>
                  </a:lnTo>
                  <a:lnTo>
                    <a:pt x="37" y="49"/>
                  </a:lnTo>
                  <a:lnTo>
                    <a:pt x="34" y="46"/>
                  </a:lnTo>
                  <a:lnTo>
                    <a:pt x="30" y="42"/>
                  </a:lnTo>
                  <a:lnTo>
                    <a:pt x="28" y="39"/>
                  </a:lnTo>
                  <a:lnTo>
                    <a:pt x="25" y="35"/>
                  </a:lnTo>
                  <a:lnTo>
                    <a:pt x="23" y="32"/>
                  </a:lnTo>
                  <a:lnTo>
                    <a:pt x="20" y="29"/>
                  </a:lnTo>
                  <a:lnTo>
                    <a:pt x="18" y="25"/>
                  </a:lnTo>
                  <a:lnTo>
                    <a:pt x="15" y="22"/>
                  </a:lnTo>
                  <a:lnTo>
                    <a:pt x="13" y="18"/>
                  </a:lnTo>
                  <a:lnTo>
                    <a:pt x="10" y="15"/>
                  </a:lnTo>
                  <a:lnTo>
                    <a:pt x="8" y="12"/>
                  </a:lnTo>
                  <a:lnTo>
                    <a:pt x="5" y="8"/>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4" name="Freeform 56"/>
            <p:cNvSpPr>
              <a:spLocks/>
            </p:cNvSpPr>
            <p:nvPr/>
          </p:nvSpPr>
          <p:spPr bwMode="auto">
            <a:xfrm>
              <a:off x="4446" y="330"/>
              <a:ext cx="39" cy="83"/>
            </a:xfrm>
            <a:custGeom>
              <a:avLst/>
              <a:gdLst>
                <a:gd name="T0" fmla="*/ 39 w 39"/>
                <a:gd name="T1" fmla="*/ 83 h 83"/>
                <a:gd name="T2" fmla="*/ 37 w 39"/>
                <a:gd name="T3" fmla="*/ 78 h 83"/>
                <a:gd name="T4" fmla="*/ 34 w 39"/>
                <a:gd name="T5" fmla="*/ 73 h 83"/>
                <a:gd name="T6" fmla="*/ 30 w 39"/>
                <a:gd name="T7" fmla="*/ 68 h 83"/>
                <a:gd name="T8" fmla="*/ 27 w 39"/>
                <a:gd name="T9" fmla="*/ 63 h 83"/>
                <a:gd name="T10" fmla="*/ 25 w 39"/>
                <a:gd name="T11" fmla="*/ 57 h 83"/>
                <a:gd name="T12" fmla="*/ 22 w 39"/>
                <a:gd name="T13" fmla="*/ 52 h 83"/>
                <a:gd name="T14" fmla="*/ 20 w 39"/>
                <a:gd name="T15" fmla="*/ 47 h 83"/>
                <a:gd name="T16" fmla="*/ 17 w 39"/>
                <a:gd name="T17" fmla="*/ 42 h 83"/>
                <a:gd name="T18" fmla="*/ 15 w 39"/>
                <a:gd name="T19" fmla="*/ 37 h 83"/>
                <a:gd name="T20" fmla="*/ 12 w 39"/>
                <a:gd name="T21" fmla="*/ 32 h 83"/>
                <a:gd name="T22" fmla="*/ 10 w 39"/>
                <a:gd name="T23" fmla="*/ 27 h 83"/>
                <a:gd name="T24" fmla="*/ 8 w 39"/>
                <a:gd name="T25" fmla="*/ 22 h 83"/>
                <a:gd name="T26" fmla="*/ 5 w 39"/>
                <a:gd name="T27" fmla="*/ 17 h 83"/>
                <a:gd name="T28" fmla="*/ 3 w 39"/>
                <a:gd name="T29" fmla="*/ 10 h 83"/>
                <a:gd name="T30" fmla="*/ 1 w 39"/>
                <a:gd name="T31" fmla="*/ 5 h 83"/>
                <a:gd name="T32" fmla="*/ 0 w 39"/>
                <a:gd name="T33" fmla="*/ 0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83"/>
                <a:gd name="T53" fmla="*/ 39 w 39"/>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83">
                  <a:moveTo>
                    <a:pt x="39" y="83"/>
                  </a:moveTo>
                  <a:lnTo>
                    <a:pt x="37" y="78"/>
                  </a:lnTo>
                  <a:lnTo>
                    <a:pt x="34" y="73"/>
                  </a:lnTo>
                  <a:lnTo>
                    <a:pt x="30" y="68"/>
                  </a:lnTo>
                  <a:lnTo>
                    <a:pt x="27" y="63"/>
                  </a:lnTo>
                  <a:lnTo>
                    <a:pt x="25" y="57"/>
                  </a:lnTo>
                  <a:lnTo>
                    <a:pt x="22" y="52"/>
                  </a:lnTo>
                  <a:lnTo>
                    <a:pt x="20" y="47"/>
                  </a:lnTo>
                  <a:lnTo>
                    <a:pt x="17" y="42"/>
                  </a:lnTo>
                  <a:lnTo>
                    <a:pt x="15" y="37"/>
                  </a:lnTo>
                  <a:lnTo>
                    <a:pt x="12" y="32"/>
                  </a:lnTo>
                  <a:lnTo>
                    <a:pt x="10" y="27"/>
                  </a:lnTo>
                  <a:lnTo>
                    <a:pt x="8" y="22"/>
                  </a:lnTo>
                  <a:lnTo>
                    <a:pt x="5" y="17"/>
                  </a:lnTo>
                  <a:lnTo>
                    <a:pt x="3" y="10"/>
                  </a:lnTo>
                  <a:lnTo>
                    <a:pt x="1"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5" name="Freeform 57"/>
            <p:cNvSpPr>
              <a:spLocks/>
            </p:cNvSpPr>
            <p:nvPr/>
          </p:nvSpPr>
          <p:spPr bwMode="auto">
            <a:xfrm>
              <a:off x="4434" y="252"/>
              <a:ext cx="12" cy="78"/>
            </a:xfrm>
            <a:custGeom>
              <a:avLst/>
              <a:gdLst>
                <a:gd name="T0" fmla="*/ 12 w 12"/>
                <a:gd name="T1" fmla="*/ 78 h 78"/>
                <a:gd name="T2" fmla="*/ 10 w 12"/>
                <a:gd name="T3" fmla="*/ 73 h 78"/>
                <a:gd name="T4" fmla="*/ 8 w 12"/>
                <a:gd name="T5" fmla="*/ 68 h 78"/>
                <a:gd name="T6" fmla="*/ 8 w 12"/>
                <a:gd name="T7" fmla="*/ 63 h 78"/>
                <a:gd name="T8" fmla="*/ 7 w 12"/>
                <a:gd name="T9" fmla="*/ 59 h 78"/>
                <a:gd name="T10" fmla="*/ 5 w 12"/>
                <a:gd name="T11" fmla="*/ 54 h 78"/>
                <a:gd name="T12" fmla="*/ 3 w 12"/>
                <a:gd name="T13" fmla="*/ 49 h 78"/>
                <a:gd name="T14" fmla="*/ 1 w 12"/>
                <a:gd name="T15" fmla="*/ 44 h 78"/>
                <a:gd name="T16" fmla="*/ 1 w 12"/>
                <a:gd name="T17" fmla="*/ 39 h 78"/>
                <a:gd name="T18" fmla="*/ 0 w 12"/>
                <a:gd name="T19" fmla="*/ 34 h 78"/>
                <a:gd name="T20" fmla="*/ 0 w 12"/>
                <a:gd name="T21" fmla="*/ 29 h 78"/>
                <a:gd name="T22" fmla="*/ 0 w 12"/>
                <a:gd name="T23" fmla="*/ 25 h 78"/>
                <a:gd name="T24" fmla="*/ 0 w 12"/>
                <a:gd name="T25" fmla="*/ 20 h 78"/>
                <a:gd name="T26" fmla="*/ 0 w 12"/>
                <a:gd name="T27" fmla="*/ 15 h 78"/>
                <a:gd name="T28" fmla="*/ 1 w 12"/>
                <a:gd name="T29" fmla="*/ 10 h 78"/>
                <a:gd name="T30" fmla="*/ 3 w 12"/>
                <a:gd name="T31" fmla="*/ 5 h 78"/>
                <a:gd name="T32" fmla="*/ 5 w 12"/>
                <a:gd name="T33" fmla="*/ 0 h 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78"/>
                <a:gd name="T53" fmla="*/ 12 w 12"/>
                <a:gd name="T54" fmla="*/ 78 h 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78">
                  <a:moveTo>
                    <a:pt x="12" y="78"/>
                  </a:moveTo>
                  <a:lnTo>
                    <a:pt x="10" y="73"/>
                  </a:lnTo>
                  <a:lnTo>
                    <a:pt x="8" y="68"/>
                  </a:lnTo>
                  <a:lnTo>
                    <a:pt x="8" y="63"/>
                  </a:lnTo>
                  <a:lnTo>
                    <a:pt x="7" y="59"/>
                  </a:lnTo>
                  <a:lnTo>
                    <a:pt x="5" y="54"/>
                  </a:lnTo>
                  <a:lnTo>
                    <a:pt x="3" y="49"/>
                  </a:lnTo>
                  <a:lnTo>
                    <a:pt x="1" y="44"/>
                  </a:lnTo>
                  <a:lnTo>
                    <a:pt x="1" y="39"/>
                  </a:lnTo>
                  <a:lnTo>
                    <a:pt x="0" y="34"/>
                  </a:lnTo>
                  <a:lnTo>
                    <a:pt x="0" y="29"/>
                  </a:lnTo>
                  <a:lnTo>
                    <a:pt x="0" y="25"/>
                  </a:lnTo>
                  <a:lnTo>
                    <a:pt x="0" y="20"/>
                  </a:lnTo>
                  <a:lnTo>
                    <a:pt x="0" y="15"/>
                  </a:lnTo>
                  <a:lnTo>
                    <a:pt x="1" y="10"/>
                  </a:lnTo>
                  <a:lnTo>
                    <a:pt x="3" y="5"/>
                  </a:lnTo>
                  <a:lnTo>
                    <a:pt x="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6" name="Freeform 58"/>
            <p:cNvSpPr>
              <a:spLocks/>
            </p:cNvSpPr>
            <p:nvPr/>
          </p:nvSpPr>
          <p:spPr bwMode="auto">
            <a:xfrm>
              <a:off x="4439" y="107"/>
              <a:ext cx="144" cy="145"/>
            </a:xfrm>
            <a:custGeom>
              <a:avLst/>
              <a:gdLst>
                <a:gd name="T0" fmla="*/ 0 w 144"/>
                <a:gd name="T1" fmla="*/ 145 h 145"/>
                <a:gd name="T2" fmla="*/ 7 w 144"/>
                <a:gd name="T3" fmla="*/ 135 h 145"/>
                <a:gd name="T4" fmla="*/ 15 w 144"/>
                <a:gd name="T5" fmla="*/ 125 h 145"/>
                <a:gd name="T6" fmla="*/ 22 w 144"/>
                <a:gd name="T7" fmla="*/ 115 h 145"/>
                <a:gd name="T8" fmla="*/ 30 w 144"/>
                <a:gd name="T9" fmla="*/ 104 h 145"/>
                <a:gd name="T10" fmla="*/ 39 w 144"/>
                <a:gd name="T11" fmla="*/ 94 h 145"/>
                <a:gd name="T12" fmla="*/ 47 w 144"/>
                <a:gd name="T13" fmla="*/ 84 h 145"/>
                <a:gd name="T14" fmla="*/ 56 w 144"/>
                <a:gd name="T15" fmla="*/ 74 h 145"/>
                <a:gd name="T16" fmla="*/ 64 w 144"/>
                <a:gd name="T17" fmla="*/ 66 h 145"/>
                <a:gd name="T18" fmla="*/ 73 w 144"/>
                <a:gd name="T19" fmla="*/ 55 h 145"/>
                <a:gd name="T20" fmla="*/ 83 w 144"/>
                <a:gd name="T21" fmla="*/ 47 h 145"/>
                <a:gd name="T22" fmla="*/ 93 w 144"/>
                <a:gd name="T23" fmla="*/ 39 h 145"/>
                <a:gd name="T24" fmla="*/ 103 w 144"/>
                <a:gd name="T25" fmla="*/ 30 h 145"/>
                <a:gd name="T26" fmla="*/ 113 w 144"/>
                <a:gd name="T27" fmla="*/ 22 h 145"/>
                <a:gd name="T28" fmla="*/ 124 w 144"/>
                <a:gd name="T29" fmla="*/ 15 h 145"/>
                <a:gd name="T30" fmla="*/ 134 w 144"/>
                <a:gd name="T31" fmla="*/ 6 h 145"/>
                <a:gd name="T32" fmla="*/ 144 w 144"/>
                <a:gd name="T33" fmla="*/ 0 h 1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145"/>
                <a:gd name="T53" fmla="*/ 144 w 144"/>
                <a:gd name="T54" fmla="*/ 145 h 1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145">
                  <a:moveTo>
                    <a:pt x="0" y="145"/>
                  </a:moveTo>
                  <a:lnTo>
                    <a:pt x="7" y="135"/>
                  </a:lnTo>
                  <a:lnTo>
                    <a:pt x="15" y="125"/>
                  </a:lnTo>
                  <a:lnTo>
                    <a:pt x="22" y="115"/>
                  </a:lnTo>
                  <a:lnTo>
                    <a:pt x="30" y="104"/>
                  </a:lnTo>
                  <a:lnTo>
                    <a:pt x="39" y="94"/>
                  </a:lnTo>
                  <a:lnTo>
                    <a:pt x="47" y="84"/>
                  </a:lnTo>
                  <a:lnTo>
                    <a:pt x="56" y="74"/>
                  </a:lnTo>
                  <a:lnTo>
                    <a:pt x="64" y="66"/>
                  </a:lnTo>
                  <a:lnTo>
                    <a:pt x="73" y="55"/>
                  </a:lnTo>
                  <a:lnTo>
                    <a:pt x="83" y="47"/>
                  </a:lnTo>
                  <a:lnTo>
                    <a:pt x="93" y="39"/>
                  </a:lnTo>
                  <a:lnTo>
                    <a:pt x="103" y="30"/>
                  </a:lnTo>
                  <a:lnTo>
                    <a:pt x="113" y="22"/>
                  </a:lnTo>
                  <a:lnTo>
                    <a:pt x="124" y="15"/>
                  </a:lnTo>
                  <a:lnTo>
                    <a:pt x="134" y="6"/>
                  </a:lnTo>
                  <a:lnTo>
                    <a:pt x="14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7" name="Freeform 59"/>
            <p:cNvSpPr>
              <a:spLocks/>
            </p:cNvSpPr>
            <p:nvPr/>
          </p:nvSpPr>
          <p:spPr bwMode="auto">
            <a:xfrm>
              <a:off x="4583" y="47"/>
              <a:ext cx="97" cy="60"/>
            </a:xfrm>
            <a:custGeom>
              <a:avLst/>
              <a:gdLst>
                <a:gd name="T0" fmla="*/ 0 w 97"/>
                <a:gd name="T1" fmla="*/ 60 h 60"/>
                <a:gd name="T2" fmla="*/ 7 w 97"/>
                <a:gd name="T3" fmla="*/ 56 h 60"/>
                <a:gd name="T4" fmla="*/ 12 w 97"/>
                <a:gd name="T5" fmla="*/ 53 h 60"/>
                <a:gd name="T6" fmla="*/ 19 w 97"/>
                <a:gd name="T7" fmla="*/ 48 h 60"/>
                <a:gd name="T8" fmla="*/ 24 w 97"/>
                <a:gd name="T9" fmla="*/ 44 h 60"/>
                <a:gd name="T10" fmla="*/ 30 w 97"/>
                <a:gd name="T11" fmla="*/ 41 h 60"/>
                <a:gd name="T12" fmla="*/ 36 w 97"/>
                <a:gd name="T13" fmla="*/ 36 h 60"/>
                <a:gd name="T14" fmla="*/ 42 w 97"/>
                <a:gd name="T15" fmla="*/ 33 h 60"/>
                <a:gd name="T16" fmla="*/ 47 w 97"/>
                <a:gd name="T17" fmla="*/ 29 h 60"/>
                <a:gd name="T18" fmla="*/ 54 w 97"/>
                <a:gd name="T19" fmla="*/ 24 h 60"/>
                <a:gd name="T20" fmla="*/ 59 w 97"/>
                <a:gd name="T21" fmla="*/ 21 h 60"/>
                <a:gd name="T22" fmla="*/ 66 w 97"/>
                <a:gd name="T23" fmla="*/ 17 h 60"/>
                <a:gd name="T24" fmla="*/ 73 w 97"/>
                <a:gd name="T25" fmla="*/ 14 h 60"/>
                <a:gd name="T26" fmla="*/ 78 w 97"/>
                <a:gd name="T27" fmla="*/ 11 h 60"/>
                <a:gd name="T28" fmla="*/ 85 w 97"/>
                <a:gd name="T29" fmla="*/ 7 h 60"/>
                <a:gd name="T30" fmla="*/ 91 w 97"/>
                <a:gd name="T31" fmla="*/ 4 h 60"/>
                <a:gd name="T32" fmla="*/ 97 w 97"/>
                <a:gd name="T33" fmla="*/ 0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7"/>
                <a:gd name="T52" fmla="*/ 0 h 60"/>
                <a:gd name="T53" fmla="*/ 97 w 97"/>
                <a:gd name="T54" fmla="*/ 60 h 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7" h="60">
                  <a:moveTo>
                    <a:pt x="0" y="60"/>
                  </a:moveTo>
                  <a:lnTo>
                    <a:pt x="7" y="56"/>
                  </a:lnTo>
                  <a:lnTo>
                    <a:pt x="12" y="53"/>
                  </a:lnTo>
                  <a:lnTo>
                    <a:pt x="19" y="48"/>
                  </a:lnTo>
                  <a:lnTo>
                    <a:pt x="24" y="44"/>
                  </a:lnTo>
                  <a:lnTo>
                    <a:pt x="30" y="41"/>
                  </a:lnTo>
                  <a:lnTo>
                    <a:pt x="36" y="36"/>
                  </a:lnTo>
                  <a:lnTo>
                    <a:pt x="42" y="33"/>
                  </a:lnTo>
                  <a:lnTo>
                    <a:pt x="47" y="29"/>
                  </a:lnTo>
                  <a:lnTo>
                    <a:pt x="54" y="24"/>
                  </a:lnTo>
                  <a:lnTo>
                    <a:pt x="59" y="21"/>
                  </a:lnTo>
                  <a:lnTo>
                    <a:pt x="66" y="17"/>
                  </a:lnTo>
                  <a:lnTo>
                    <a:pt x="73" y="14"/>
                  </a:lnTo>
                  <a:lnTo>
                    <a:pt x="78" y="11"/>
                  </a:lnTo>
                  <a:lnTo>
                    <a:pt x="85" y="7"/>
                  </a:lnTo>
                  <a:lnTo>
                    <a:pt x="91" y="4"/>
                  </a:lnTo>
                  <a:lnTo>
                    <a:pt x="97"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8" name="Freeform 60"/>
            <p:cNvSpPr>
              <a:spLocks/>
            </p:cNvSpPr>
            <p:nvPr/>
          </p:nvSpPr>
          <p:spPr bwMode="auto">
            <a:xfrm>
              <a:off x="4680" y="10"/>
              <a:ext cx="120" cy="37"/>
            </a:xfrm>
            <a:custGeom>
              <a:avLst/>
              <a:gdLst>
                <a:gd name="T0" fmla="*/ 0 w 120"/>
                <a:gd name="T1" fmla="*/ 37 h 37"/>
                <a:gd name="T2" fmla="*/ 6 w 120"/>
                <a:gd name="T3" fmla="*/ 34 h 37"/>
                <a:gd name="T4" fmla="*/ 15 w 120"/>
                <a:gd name="T5" fmla="*/ 29 h 37"/>
                <a:gd name="T6" fmla="*/ 22 w 120"/>
                <a:gd name="T7" fmla="*/ 26 h 37"/>
                <a:gd name="T8" fmla="*/ 28 w 120"/>
                <a:gd name="T9" fmla="*/ 22 h 37"/>
                <a:gd name="T10" fmla="*/ 35 w 120"/>
                <a:gd name="T11" fmla="*/ 20 h 37"/>
                <a:gd name="T12" fmla="*/ 42 w 120"/>
                <a:gd name="T13" fmla="*/ 17 h 37"/>
                <a:gd name="T14" fmla="*/ 50 w 120"/>
                <a:gd name="T15" fmla="*/ 15 h 37"/>
                <a:gd name="T16" fmla="*/ 57 w 120"/>
                <a:gd name="T17" fmla="*/ 12 h 37"/>
                <a:gd name="T18" fmla="*/ 66 w 120"/>
                <a:gd name="T19" fmla="*/ 10 h 37"/>
                <a:gd name="T20" fmla="*/ 72 w 120"/>
                <a:gd name="T21" fmla="*/ 9 h 37"/>
                <a:gd name="T22" fmla="*/ 81 w 120"/>
                <a:gd name="T23" fmla="*/ 7 h 37"/>
                <a:gd name="T24" fmla="*/ 88 w 120"/>
                <a:gd name="T25" fmla="*/ 5 h 37"/>
                <a:gd name="T26" fmla="*/ 96 w 120"/>
                <a:gd name="T27" fmla="*/ 5 h 37"/>
                <a:gd name="T28" fmla="*/ 105 w 120"/>
                <a:gd name="T29" fmla="*/ 4 h 37"/>
                <a:gd name="T30" fmla="*/ 111 w 120"/>
                <a:gd name="T31" fmla="*/ 2 h 37"/>
                <a:gd name="T32" fmla="*/ 120 w 120"/>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37"/>
                <a:gd name="T53" fmla="*/ 120 w 120"/>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37">
                  <a:moveTo>
                    <a:pt x="0" y="37"/>
                  </a:moveTo>
                  <a:lnTo>
                    <a:pt x="6" y="34"/>
                  </a:lnTo>
                  <a:lnTo>
                    <a:pt x="15" y="29"/>
                  </a:lnTo>
                  <a:lnTo>
                    <a:pt x="22" y="26"/>
                  </a:lnTo>
                  <a:lnTo>
                    <a:pt x="28" y="22"/>
                  </a:lnTo>
                  <a:lnTo>
                    <a:pt x="35" y="20"/>
                  </a:lnTo>
                  <a:lnTo>
                    <a:pt x="42" y="17"/>
                  </a:lnTo>
                  <a:lnTo>
                    <a:pt x="50" y="15"/>
                  </a:lnTo>
                  <a:lnTo>
                    <a:pt x="57" y="12"/>
                  </a:lnTo>
                  <a:lnTo>
                    <a:pt x="66" y="10"/>
                  </a:lnTo>
                  <a:lnTo>
                    <a:pt x="72" y="9"/>
                  </a:lnTo>
                  <a:lnTo>
                    <a:pt x="81" y="7"/>
                  </a:lnTo>
                  <a:lnTo>
                    <a:pt x="88" y="5"/>
                  </a:lnTo>
                  <a:lnTo>
                    <a:pt x="96" y="5"/>
                  </a:lnTo>
                  <a:lnTo>
                    <a:pt x="105" y="4"/>
                  </a:lnTo>
                  <a:lnTo>
                    <a:pt x="111" y="2"/>
                  </a:lnTo>
                  <a:lnTo>
                    <a:pt x="12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29" name="Freeform 61"/>
            <p:cNvSpPr>
              <a:spLocks/>
            </p:cNvSpPr>
            <p:nvPr/>
          </p:nvSpPr>
          <p:spPr bwMode="auto">
            <a:xfrm>
              <a:off x="4800" y="8"/>
              <a:ext cx="47" cy="2"/>
            </a:xfrm>
            <a:custGeom>
              <a:avLst/>
              <a:gdLst>
                <a:gd name="T0" fmla="*/ 0 w 47"/>
                <a:gd name="T1" fmla="*/ 2 h 2"/>
                <a:gd name="T2" fmla="*/ 3 w 47"/>
                <a:gd name="T3" fmla="*/ 2 h 2"/>
                <a:gd name="T4" fmla="*/ 7 w 47"/>
                <a:gd name="T5" fmla="*/ 2 h 2"/>
                <a:gd name="T6" fmla="*/ 8 w 47"/>
                <a:gd name="T7" fmla="*/ 2 h 2"/>
                <a:gd name="T8" fmla="*/ 12 w 47"/>
                <a:gd name="T9" fmla="*/ 0 h 2"/>
                <a:gd name="T10" fmla="*/ 15 w 47"/>
                <a:gd name="T11" fmla="*/ 0 h 2"/>
                <a:gd name="T12" fmla="*/ 17 w 47"/>
                <a:gd name="T13" fmla="*/ 0 h 2"/>
                <a:gd name="T14" fmla="*/ 20 w 47"/>
                <a:gd name="T15" fmla="*/ 0 h 2"/>
                <a:gd name="T16" fmla="*/ 24 w 47"/>
                <a:gd name="T17" fmla="*/ 0 h 2"/>
                <a:gd name="T18" fmla="*/ 27 w 47"/>
                <a:gd name="T19" fmla="*/ 0 h 2"/>
                <a:gd name="T20" fmla="*/ 29 w 47"/>
                <a:gd name="T21" fmla="*/ 2 h 2"/>
                <a:gd name="T22" fmla="*/ 32 w 47"/>
                <a:gd name="T23" fmla="*/ 2 h 2"/>
                <a:gd name="T24" fmla="*/ 35 w 47"/>
                <a:gd name="T25" fmla="*/ 2 h 2"/>
                <a:gd name="T26" fmla="*/ 39 w 47"/>
                <a:gd name="T27" fmla="*/ 2 h 2"/>
                <a:gd name="T28" fmla="*/ 42 w 47"/>
                <a:gd name="T29" fmla="*/ 2 h 2"/>
                <a:gd name="T30" fmla="*/ 44 w 47"/>
                <a:gd name="T31" fmla="*/ 2 h 2"/>
                <a:gd name="T32" fmla="*/ 47 w 47"/>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2"/>
                <a:gd name="T53" fmla="*/ 47 w 47"/>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2">
                  <a:moveTo>
                    <a:pt x="0" y="2"/>
                  </a:moveTo>
                  <a:lnTo>
                    <a:pt x="3" y="2"/>
                  </a:lnTo>
                  <a:lnTo>
                    <a:pt x="7" y="2"/>
                  </a:lnTo>
                  <a:lnTo>
                    <a:pt x="8" y="2"/>
                  </a:lnTo>
                  <a:lnTo>
                    <a:pt x="12" y="0"/>
                  </a:lnTo>
                  <a:lnTo>
                    <a:pt x="15" y="0"/>
                  </a:lnTo>
                  <a:lnTo>
                    <a:pt x="17" y="0"/>
                  </a:lnTo>
                  <a:lnTo>
                    <a:pt x="20" y="0"/>
                  </a:lnTo>
                  <a:lnTo>
                    <a:pt x="24" y="0"/>
                  </a:lnTo>
                  <a:lnTo>
                    <a:pt x="27" y="0"/>
                  </a:lnTo>
                  <a:lnTo>
                    <a:pt x="29" y="2"/>
                  </a:lnTo>
                  <a:lnTo>
                    <a:pt x="32" y="2"/>
                  </a:lnTo>
                  <a:lnTo>
                    <a:pt x="35" y="2"/>
                  </a:lnTo>
                  <a:lnTo>
                    <a:pt x="39" y="2"/>
                  </a:lnTo>
                  <a:lnTo>
                    <a:pt x="42" y="2"/>
                  </a:lnTo>
                  <a:lnTo>
                    <a:pt x="44" y="2"/>
                  </a:lnTo>
                  <a:lnTo>
                    <a:pt x="47"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0" name="Freeform 62"/>
            <p:cNvSpPr>
              <a:spLocks/>
            </p:cNvSpPr>
            <p:nvPr/>
          </p:nvSpPr>
          <p:spPr bwMode="auto">
            <a:xfrm>
              <a:off x="4847" y="8"/>
              <a:ext cx="88" cy="21"/>
            </a:xfrm>
            <a:custGeom>
              <a:avLst/>
              <a:gdLst>
                <a:gd name="T0" fmla="*/ 0 w 88"/>
                <a:gd name="T1" fmla="*/ 0 h 21"/>
                <a:gd name="T2" fmla="*/ 7 w 88"/>
                <a:gd name="T3" fmla="*/ 2 h 21"/>
                <a:gd name="T4" fmla="*/ 12 w 88"/>
                <a:gd name="T5" fmla="*/ 2 h 21"/>
                <a:gd name="T6" fmla="*/ 17 w 88"/>
                <a:gd name="T7" fmla="*/ 2 h 21"/>
                <a:gd name="T8" fmla="*/ 22 w 88"/>
                <a:gd name="T9" fmla="*/ 4 h 21"/>
                <a:gd name="T10" fmla="*/ 29 w 88"/>
                <a:gd name="T11" fmla="*/ 4 h 21"/>
                <a:gd name="T12" fmla="*/ 34 w 88"/>
                <a:gd name="T13" fmla="*/ 6 h 21"/>
                <a:gd name="T14" fmla="*/ 39 w 88"/>
                <a:gd name="T15" fmla="*/ 7 h 21"/>
                <a:gd name="T16" fmla="*/ 44 w 88"/>
                <a:gd name="T17" fmla="*/ 7 h 21"/>
                <a:gd name="T18" fmla="*/ 51 w 88"/>
                <a:gd name="T19" fmla="*/ 9 h 21"/>
                <a:gd name="T20" fmla="*/ 56 w 88"/>
                <a:gd name="T21" fmla="*/ 11 h 21"/>
                <a:gd name="T22" fmla="*/ 61 w 88"/>
                <a:gd name="T23" fmla="*/ 12 h 21"/>
                <a:gd name="T24" fmla="*/ 66 w 88"/>
                <a:gd name="T25" fmla="*/ 14 h 21"/>
                <a:gd name="T26" fmla="*/ 71 w 88"/>
                <a:gd name="T27" fmla="*/ 16 h 21"/>
                <a:gd name="T28" fmla="*/ 77 w 88"/>
                <a:gd name="T29" fmla="*/ 17 h 21"/>
                <a:gd name="T30" fmla="*/ 82 w 88"/>
                <a:gd name="T31" fmla="*/ 19 h 21"/>
                <a:gd name="T32" fmla="*/ 88 w 88"/>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
                <a:gd name="T52" fmla="*/ 0 h 21"/>
                <a:gd name="T53" fmla="*/ 88 w 88"/>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 h="21">
                  <a:moveTo>
                    <a:pt x="0" y="0"/>
                  </a:moveTo>
                  <a:lnTo>
                    <a:pt x="7" y="2"/>
                  </a:lnTo>
                  <a:lnTo>
                    <a:pt x="12" y="2"/>
                  </a:lnTo>
                  <a:lnTo>
                    <a:pt x="17" y="2"/>
                  </a:lnTo>
                  <a:lnTo>
                    <a:pt x="22" y="4"/>
                  </a:lnTo>
                  <a:lnTo>
                    <a:pt x="29" y="4"/>
                  </a:lnTo>
                  <a:lnTo>
                    <a:pt x="34" y="6"/>
                  </a:lnTo>
                  <a:lnTo>
                    <a:pt x="39" y="7"/>
                  </a:lnTo>
                  <a:lnTo>
                    <a:pt x="44" y="7"/>
                  </a:lnTo>
                  <a:lnTo>
                    <a:pt x="51" y="9"/>
                  </a:lnTo>
                  <a:lnTo>
                    <a:pt x="56" y="11"/>
                  </a:lnTo>
                  <a:lnTo>
                    <a:pt x="61" y="12"/>
                  </a:lnTo>
                  <a:lnTo>
                    <a:pt x="66" y="14"/>
                  </a:lnTo>
                  <a:lnTo>
                    <a:pt x="71" y="16"/>
                  </a:lnTo>
                  <a:lnTo>
                    <a:pt x="77" y="17"/>
                  </a:lnTo>
                  <a:lnTo>
                    <a:pt x="82" y="19"/>
                  </a:lnTo>
                  <a:lnTo>
                    <a:pt x="88" y="2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1" name="Freeform 63"/>
            <p:cNvSpPr>
              <a:spLocks/>
            </p:cNvSpPr>
            <p:nvPr/>
          </p:nvSpPr>
          <p:spPr bwMode="auto">
            <a:xfrm>
              <a:off x="4117" y="140"/>
              <a:ext cx="964" cy="887"/>
            </a:xfrm>
            <a:custGeom>
              <a:avLst/>
              <a:gdLst>
                <a:gd name="T0" fmla="*/ 352 w 964"/>
                <a:gd name="T1" fmla="*/ 34 h 887"/>
                <a:gd name="T2" fmla="*/ 359 w 964"/>
                <a:gd name="T3" fmla="*/ 39 h 887"/>
                <a:gd name="T4" fmla="*/ 363 w 964"/>
                <a:gd name="T5" fmla="*/ 44 h 887"/>
                <a:gd name="T6" fmla="*/ 327 w 964"/>
                <a:gd name="T7" fmla="*/ 83 h 887"/>
                <a:gd name="T8" fmla="*/ 318 w 964"/>
                <a:gd name="T9" fmla="*/ 92 h 887"/>
                <a:gd name="T10" fmla="*/ 308 w 964"/>
                <a:gd name="T11" fmla="*/ 99 h 887"/>
                <a:gd name="T12" fmla="*/ 290 w 964"/>
                <a:gd name="T13" fmla="*/ 114 h 887"/>
                <a:gd name="T14" fmla="*/ 273 w 964"/>
                <a:gd name="T15" fmla="*/ 132 h 887"/>
                <a:gd name="T16" fmla="*/ 266 w 964"/>
                <a:gd name="T17" fmla="*/ 149 h 887"/>
                <a:gd name="T18" fmla="*/ 263 w 964"/>
                <a:gd name="T19" fmla="*/ 163 h 887"/>
                <a:gd name="T20" fmla="*/ 263 w 964"/>
                <a:gd name="T21" fmla="*/ 178 h 887"/>
                <a:gd name="T22" fmla="*/ 283 w 964"/>
                <a:gd name="T23" fmla="*/ 229 h 887"/>
                <a:gd name="T24" fmla="*/ 310 w 964"/>
                <a:gd name="T25" fmla="*/ 285 h 887"/>
                <a:gd name="T26" fmla="*/ 347 w 964"/>
                <a:gd name="T27" fmla="*/ 339 h 887"/>
                <a:gd name="T28" fmla="*/ 390 w 964"/>
                <a:gd name="T29" fmla="*/ 400 h 887"/>
                <a:gd name="T30" fmla="*/ 439 w 964"/>
                <a:gd name="T31" fmla="*/ 456 h 887"/>
                <a:gd name="T32" fmla="*/ 498 w 964"/>
                <a:gd name="T33" fmla="*/ 508 h 887"/>
                <a:gd name="T34" fmla="*/ 561 w 964"/>
                <a:gd name="T35" fmla="*/ 552 h 887"/>
                <a:gd name="T36" fmla="*/ 629 w 964"/>
                <a:gd name="T37" fmla="*/ 586 h 887"/>
                <a:gd name="T38" fmla="*/ 701 w 964"/>
                <a:gd name="T39" fmla="*/ 611 h 887"/>
                <a:gd name="T40" fmla="*/ 778 w 964"/>
                <a:gd name="T41" fmla="*/ 628 h 887"/>
                <a:gd name="T42" fmla="*/ 846 w 964"/>
                <a:gd name="T43" fmla="*/ 628 h 887"/>
                <a:gd name="T44" fmla="*/ 861 w 964"/>
                <a:gd name="T45" fmla="*/ 603 h 887"/>
                <a:gd name="T46" fmla="*/ 871 w 964"/>
                <a:gd name="T47" fmla="*/ 577 h 887"/>
                <a:gd name="T48" fmla="*/ 878 w 964"/>
                <a:gd name="T49" fmla="*/ 559 h 887"/>
                <a:gd name="T50" fmla="*/ 881 w 964"/>
                <a:gd name="T51" fmla="*/ 547 h 887"/>
                <a:gd name="T52" fmla="*/ 881 w 964"/>
                <a:gd name="T53" fmla="*/ 535 h 887"/>
                <a:gd name="T54" fmla="*/ 890 w 964"/>
                <a:gd name="T55" fmla="*/ 523 h 887"/>
                <a:gd name="T56" fmla="*/ 898 w 964"/>
                <a:gd name="T57" fmla="*/ 510 h 887"/>
                <a:gd name="T58" fmla="*/ 910 w 964"/>
                <a:gd name="T59" fmla="*/ 510 h 887"/>
                <a:gd name="T60" fmla="*/ 925 w 964"/>
                <a:gd name="T61" fmla="*/ 574 h 887"/>
                <a:gd name="T62" fmla="*/ 940 w 964"/>
                <a:gd name="T63" fmla="*/ 638 h 887"/>
                <a:gd name="T64" fmla="*/ 952 w 964"/>
                <a:gd name="T65" fmla="*/ 689 h 887"/>
                <a:gd name="T66" fmla="*/ 957 w 964"/>
                <a:gd name="T67" fmla="*/ 723 h 887"/>
                <a:gd name="T68" fmla="*/ 964 w 964"/>
                <a:gd name="T69" fmla="*/ 758 h 887"/>
                <a:gd name="T70" fmla="*/ 954 w 964"/>
                <a:gd name="T71" fmla="*/ 807 h 887"/>
                <a:gd name="T72" fmla="*/ 917 w 964"/>
                <a:gd name="T73" fmla="*/ 843 h 887"/>
                <a:gd name="T74" fmla="*/ 868 w 964"/>
                <a:gd name="T75" fmla="*/ 870 h 887"/>
                <a:gd name="T76" fmla="*/ 796 w 964"/>
                <a:gd name="T77" fmla="*/ 887 h 887"/>
                <a:gd name="T78" fmla="*/ 720 w 964"/>
                <a:gd name="T79" fmla="*/ 885 h 887"/>
                <a:gd name="T80" fmla="*/ 652 w 964"/>
                <a:gd name="T81" fmla="*/ 877 h 887"/>
                <a:gd name="T82" fmla="*/ 547 w 964"/>
                <a:gd name="T83" fmla="*/ 835 h 887"/>
                <a:gd name="T84" fmla="*/ 413 w 964"/>
                <a:gd name="T85" fmla="*/ 760 h 887"/>
                <a:gd name="T86" fmla="*/ 327 w 964"/>
                <a:gd name="T87" fmla="*/ 697 h 887"/>
                <a:gd name="T88" fmla="*/ 295 w 964"/>
                <a:gd name="T89" fmla="*/ 672 h 887"/>
                <a:gd name="T90" fmla="*/ 212 w 964"/>
                <a:gd name="T91" fmla="*/ 594 h 887"/>
                <a:gd name="T92" fmla="*/ 134 w 964"/>
                <a:gd name="T93" fmla="*/ 511 h 887"/>
                <a:gd name="T94" fmla="*/ 108 w 964"/>
                <a:gd name="T95" fmla="*/ 479 h 887"/>
                <a:gd name="T96" fmla="*/ 64 w 964"/>
                <a:gd name="T97" fmla="*/ 423 h 887"/>
                <a:gd name="T98" fmla="*/ 13 w 964"/>
                <a:gd name="T99" fmla="*/ 341 h 887"/>
                <a:gd name="T100" fmla="*/ 2 w 964"/>
                <a:gd name="T101" fmla="*/ 214 h 887"/>
                <a:gd name="T102" fmla="*/ 44 w 964"/>
                <a:gd name="T103" fmla="*/ 83 h 887"/>
                <a:gd name="T104" fmla="*/ 103 w 964"/>
                <a:gd name="T105" fmla="*/ 29 h 887"/>
                <a:gd name="T106" fmla="*/ 151 w 964"/>
                <a:gd name="T107" fmla="*/ 11 h 887"/>
                <a:gd name="T108" fmla="*/ 232 w 964"/>
                <a:gd name="T109" fmla="*/ 0 h 887"/>
                <a:gd name="T110" fmla="*/ 317 w 964"/>
                <a:gd name="T111" fmla="*/ 17 h 8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64"/>
                <a:gd name="T169" fmla="*/ 0 h 887"/>
                <a:gd name="T170" fmla="*/ 964 w 964"/>
                <a:gd name="T171" fmla="*/ 887 h 8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64" h="887">
                  <a:moveTo>
                    <a:pt x="347" y="31"/>
                  </a:moveTo>
                  <a:lnTo>
                    <a:pt x="347" y="31"/>
                  </a:lnTo>
                  <a:lnTo>
                    <a:pt x="349" y="33"/>
                  </a:lnTo>
                  <a:lnTo>
                    <a:pt x="351" y="34"/>
                  </a:lnTo>
                  <a:lnTo>
                    <a:pt x="352" y="34"/>
                  </a:lnTo>
                  <a:lnTo>
                    <a:pt x="352" y="36"/>
                  </a:lnTo>
                  <a:lnTo>
                    <a:pt x="354" y="36"/>
                  </a:lnTo>
                  <a:lnTo>
                    <a:pt x="356" y="38"/>
                  </a:lnTo>
                  <a:lnTo>
                    <a:pt x="357" y="39"/>
                  </a:lnTo>
                  <a:lnTo>
                    <a:pt x="359" y="39"/>
                  </a:lnTo>
                  <a:lnTo>
                    <a:pt x="359" y="41"/>
                  </a:lnTo>
                  <a:lnTo>
                    <a:pt x="361" y="41"/>
                  </a:lnTo>
                  <a:lnTo>
                    <a:pt x="361" y="43"/>
                  </a:lnTo>
                  <a:lnTo>
                    <a:pt x="363" y="44"/>
                  </a:lnTo>
                  <a:lnTo>
                    <a:pt x="335" y="78"/>
                  </a:lnTo>
                  <a:lnTo>
                    <a:pt x="334" y="78"/>
                  </a:lnTo>
                  <a:lnTo>
                    <a:pt x="332" y="80"/>
                  </a:lnTo>
                  <a:lnTo>
                    <a:pt x="330" y="80"/>
                  </a:lnTo>
                  <a:lnTo>
                    <a:pt x="329" y="82"/>
                  </a:lnTo>
                  <a:lnTo>
                    <a:pt x="327" y="83"/>
                  </a:lnTo>
                  <a:lnTo>
                    <a:pt x="325" y="85"/>
                  </a:lnTo>
                  <a:lnTo>
                    <a:pt x="324" y="87"/>
                  </a:lnTo>
                  <a:lnTo>
                    <a:pt x="322" y="88"/>
                  </a:lnTo>
                  <a:lnTo>
                    <a:pt x="320" y="90"/>
                  </a:lnTo>
                  <a:lnTo>
                    <a:pt x="318" y="92"/>
                  </a:lnTo>
                  <a:lnTo>
                    <a:pt x="317" y="93"/>
                  </a:lnTo>
                  <a:lnTo>
                    <a:pt x="315" y="95"/>
                  </a:lnTo>
                  <a:lnTo>
                    <a:pt x="313" y="97"/>
                  </a:lnTo>
                  <a:lnTo>
                    <a:pt x="312" y="97"/>
                  </a:lnTo>
                  <a:lnTo>
                    <a:pt x="308" y="99"/>
                  </a:lnTo>
                  <a:lnTo>
                    <a:pt x="305" y="100"/>
                  </a:lnTo>
                  <a:lnTo>
                    <a:pt x="302" y="104"/>
                  </a:lnTo>
                  <a:lnTo>
                    <a:pt x="298" y="105"/>
                  </a:lnTo>
                  <a:lnTo>
                    <a:pt x="295" y="109"/>
                  </a:lnTo>
                  <a:lnTo>
                    <a:pt x="291" y="110"/>
                  </a:lnTo>
                  <a:lnTo>
                    <a:pt x="290" y="114"/>
                  </a:lnTo>
                  <a:lnTo>
                    <a:pt x="286" y="115"/>
                  </a:lnTo>
                  <a:lnTo>
                    <a:pt x="283" y="119"/>
                  </a:lnTo>
                  <a:lnTo>
                    <a:pt x="281" y="122"/>
                  </a:lnTo>
                  <a:lnTo>
                    <a:pt x="278" y="126"/>
                  </a:lnTo>
                  <a:lnTo>
                    <a:pt x="276" y="129"/>
                  </a:lnTo>
                  <a:lnTo>
                    <a:pt x="273" y="132"/>
                  </a:lnTo>
                  <a:lnTo>
                    <a:pt x="271" y="136"/>
                  </a:lnTo>
                  <a:lnTo>
                    <a:pt x="269" y="139"/>
                  </a:lnTo>
                  <a:lnTo>
                    <a:pt x="268" y="143"/>
                  </a:lnTo>
                  <a:lnTo>
                    <a:pt x="266" y="144"/>
                  </a:lnTo>
                  <a:lnTo>
                    <a:pt x="266" y="148"/>
                  </a:lnTo>
                  <a:lnTo>
                    <a:pt x="266" y="149"/>
                  </a:lnTo>
                  <a:lnTo>
                    <a:pt x="264" y="151"/>
                  </a:lnTo>
                  <a:lnTo>
                    <a:pt x="264" y="154"/>
                  </a:lnTo>
                  <a:lnTo>
                    <a:pt x="264" y="156"/>
                  </a:lnTo>
                  <a:lnTo>
                    <a:pt x="264" y="158"/>
                  </a:lnTo>
                  <a:lnTo>
                    <a:pt x="263" y="161"/>
                  </a:lnTo>
                  <a:lnTo>
                    <a:pt x="263" y="163"/>
                  </a:lnTo>
                  <a:lnTo>
                    <a:pt x="263" y="166"/>
                  </a:lnTo>
                  <a:lnTo>
                    <a:pt x="263" y="168"/>
                  </a:lnTo>
                  <a:lnTo>
                    <a:pt x="263" y="170"/>
                  </a:lnTo>
                  <a:lnTo>
                    <a:pt x="263" y="173"/>
                  </a:lnTo>
                  <a:lnTo>
                    <a:pt x="263" y="175"/>
                  </a:lnTo>
                  <a:lnTo>
                    <a:pt x="263" y="178"/>
                  </a:lnTo>
                  <a:lnTo>
                    <a:pt x="263" y="180"/>
                  </a:lnTo>
                  <a:lnTo>
                    <a:pt x="268" y="190"/>
                  </a:lnTo>
                  <a:lnTo>
                    <a:pt x="271" y="200"/>
                  </a:lnTo>
                  <a:lnTo>
                    <a:pt x="274" y="209"/>
                  </a:lnTo>
                  <a:lnTo>
                    <a:pt x="279" y="219"/>
                  </a:lnTo>
                  <a:lnTo>
                    <a:pt x="283" y="229"/>
                  </a:lnTo>
                  <a:lnTo>
                    <a:pt x="288" y="239"/>
                  </a:lnTo>
                  <a:lnTo>
                    <a:pt x="291" y="247"/>
                  </a:lnTo>
                  <a:lnTo>
                    <a:pt x="296" y="258"/>
                  </a:lnTo>
                  <a:lnTo>
                    <a:pt x="300" y="266"/>
                  </a:lnTo>
                  <a:lnTo>
                    <a:pt x="305" y="276"/>
                  </a:lnTo>
                  <a:lnTo>
                    <a:pt x="310" y="285"/>
                  </a:lnTo>
                  <a:lnTo>
                    <a:pt x="315" y="295"/>
                  </a:lnTo>
                  <a:lnTo>
                    <a:pt x="322" y="303"/>
                  </a:lnTo>
                  <a:lnTo>
                    <a:pt x="327" y="312"/>
                  </a:lnTo>
                  <a:lnTo>
                    <a:pt x="334" y="320"/>
                  </a:lnTo>
                  <a:lnTo>
                    <a:pt x="339" y="329"/>
                  </a:lnTo>
                  <a:lnTo>
                    <a:pt x="347" y="339"/>
                  </a:lnTo>
                  <a:lnTo>
                    <a:pt x="354" y="349"/>
                  </a:lnTo>
                  <a:lnTo>
                    <a:pt x="361" y="359"/>
                  </a:lnTo>
                  <a:lnTo>
                    <a:pt x="368" y="369"/>
                  </a:lnTo>
                  <a:lnTo>
                    <a:pt x="374" y="379"/>
                  </a:lnTo>
                  <a:lnTo>
                    <a:pt x="381" y="390"/>
                  </a:lnTo>
                  <a:lnTo>
                    <a:pt x="390" y="400"/>
                  </a:lnTo>
                  <a:lnTo>
                    <a:pt x="396" y="410"/>
                  </a:lnTo>
                  <a:lnTo>
                    <a:pt x="405" y="420"/>
                  </a:lnTo>
                  <a:lnTo>
                    <a:pt x="413" y="428"/>
                  </a:lnTo>
                  <a:lnTo>
                    <a:pt x="422" y="439"/>
                  </a:lnTo>
                  <a:lnTo>
                    <a:pt x="430" y="447"/>
                  </a:lnTo>
                  <a:lnTo>
                    <a:pt x="439" y="456"/>
                  </a:lnTo>
                  <a:lnTo>
                    <a:pt x="449" y="466"/>
                  </a:lnTo>
                  <a:lnTo>
                    <a:pt x="459" y="474"/>
                  </a:lnTo>
                  <a:lnTo>
                    <a:pt x="469" y="481"/>
                  </a:lnTo>
                  <a:lnTo>
                    <a:pt x="478" y="491"/>
                  </a:lnTo>
                  <a:lnTo>
                    <a:pt x="488" y="500"/>
                  </a:lnTo>
                  <a:lnTo>
                    <a:pt x="498" y="508"/>
                  </a:lnTo>
                  <a:lnTo>
                    <a:pt x="508" y="516"/>
                  </a:lnTo>
                  <a:lnTo>
                    <a:pt x="518" y="525"/>
                  </a:lnTo>
                  <a:lnTo>
                    <a:pt x="529" y="532"/>
                  </a:lnTo>
                  <a:lnTo>
                    <a:pt x="540" y="538"/>
                  </a:lnTo>
                  <a:lnTo>
                    <a:pt x="551" y="545"/>
                  </a:lnTo>
                  <a:lnTo>
                    <a:pt x="561" y="552"/>
                  </a:lnTo>
                  <a:lnTo>
                    <a:pt x="573" y="559"/>
                  </a:lnTo>
                  <a:lnTo>
                    <a:pt x="583" y="566"/>
                  </a:lnTo>
                  <a:lnTo>
                    <a:pt x="595" y="571"/>
                  </a:lnTo>
                  <a:lnTo>
                    <a:pt x="605" y="576"/>
                  </a:lnTo>
                  <a:lnTo>
                    <a:pt x="617" y="581"/>
                  </a:lnTo>
                  <a:lnTo>
                    <a:pt x="629" y="586"/>
                  </a:lnTo>
                  <a:lnTo>
                    <a:pt x="640" y="591"/>
                  </a:lnTo>
                  <a:lnTo>
                    <a:pt x="652" y="594"/>
                  </a:lnTo>
                  <a:lnTo>
                    <a:pt x="664" y="599"/>
                  </a:lnTo>
                  <a:lnTo>
                    <a:pt x="676" y="603"/>
                  </a:lnTo>
                  <a:lnTo>
                    <a:pt x="690" y="608"/>
                  </a:lnTo>
                  <a:lnTo>
                    <a:pt x="701" y="611"/>
                  </a:lnTo>
                  <a:lnTo>
                    <a:pt x="713" y="615"/>
                  </a:lnTo>
                  <a:lnTo>
                    <a:pt x="727" y="618"/>
                  </a:lnTo>
                  <a:lnTo>
                    <a:pt x="739" y="621"/>
                  </a:lnTo>
                  <a:lnTo>
                    <a:pt x="752" y="623"/>
                  </a:lnTo>
                  <a:lnTo>
                    <a:pt x="764" y="626"/>
                  </a:lnTo>
                  <a:lnTo>
                    <a:pt x="778" y="628"/>
                  </a:lnTo>
                  <a:lnTo>
                    <a:pt x="791" y="630"/>
                  </a:lnTo>
                  <a:lnTo>
                    <a:pt x="803" y="632"/>
                  </a:lnTo>
                  <a:lnTo>
                    <a:pt x="817" y="632"/>
                  </a:lnTo>
                  <a:lnTo>
                    <a:pt x="830" y="632"/>
                  </a:lnTo>
                  <a:lnTo>
                    <a:pt x="842" y="632"/>
                  </a:lnTo>
                  <a:lnTo>
                    <a:pt x="846" y="628"/>
                  </a:lnTo>
                  <a:lnTo>
                    <a:pt x="849" y="623"/>
                  </a:lnTo>
                  <a:lnTo>
                    <a:pt x="852" y="620"/>
                  </a:lnTo>
                  <a:lnTo>
                    <a:pt x="854" y="616"/>
                  </a:lnTo>
                  <a:lnTo>
                    <a:pt x="857" y="611"/>
                  </a:lnTo>
                  <a:lnTo>
                    <a:pt x="859" y="608"/>
                  </a:lnTo>
                  <a:lnTo>
                    <a:pt x="861" y="603"/>
                  </a:lnTo>
                  <a:lnTo>
                    <a:pt x="862" y="599"/>
                  </a:lnTo>
                  <a:lnTo>
                    <a:pt x="864" y="594"/>
                  </a:lnTo>
                  <a:lnTo>
                    <a:pt x="866" y="591"/>
                  </a:lnTo>
                  <a:lnTo>
                    <a:pt x="868" y="586"/>
                  </a:lnTo>
                  <a:lnTo>
                    <a:pt x="869" y="581"/>
                  </a:lnTo>
                  <a:lnTo>
                    <a:pt x="871" y="577"/>
                  </a:lnTo>
                  <a:lnTo>
                    <a:pt x="873" y="572"/>
                  </a:lnTo>
                  <a:lnTo>
                    <a:pt x="874" y="569"/>
                  </a:lnTo>
                  <a:lnTo>
                    <a:pt x="878" y="566"/>
                  </a:lnTo>
                  <a:lnTo>
                    <a:pt x="878" y="562"/>
                  </a:lnTo>
                  <a:lnTo>
                    <a:pt x="878" y="560"/>
                  </a:lnTo>
                  <a:lnTo>
                    <a:pt x="878" y="559"/>
                  </a:lnTo>
                  <a:lnTo>
                    <a:pt x="879" y="557"/>
                  </a:lnTo>
                  <a:lnTo>
                    <a:pt x="879" y="555"/>
                  </a:lnTo>
                  <a:lnTo>
                    <a:pt x="879" y="552"/>
                  </a:lnTo>
                  <a:lnTo>
                    <a:pt x="879" y="550"/>
                  </a:lnTo>
                  <a:lnTo>
                    <a:pt x="879" y="549"/>
                  </a:lnTo>
                  <a:lnTo>
                    <a:pt x="881" y="547"/>
                  </a:lnTo>
                  <a:lnTo>
                    <a:pt x="881" y="545"/>
                  </a:lnTo>
                  <a:lnTo>
                    <a:pt x="881" y="544"/>
                  </a:lnTo>
                  <a:lnTo>
                    <a:pt x="881" y="542"/>
                  </a:lnTo>
                  <a:lnTo>
                    <a:pt x="881" y="538"/>
                  </a:lnTo>
                  <a:lnTo>
                    <a:pt x="881" y="537"/>
                  </a:lnTo>
                  <a:lnTo>
                    <a:pt x="881" y="535"/>
                  </a:lnTo>
                  <a:lnTo>
                    <a:pt x="881" y="533"/>
                  </a:lnTo>
                  <a:lnTo>
                    <a:pt x="883" y="532"/>
                  </a:lnTo>
                  <a:lnTo>
                    <a:pt x="885" y="528"/>
                  </a:lnTo>
                  <a:lnTo>
                    <a:pt x="886" y="527"/>
                  </a:lnTo>
                  <a:lnTo>
                    <a:pt x="888" y="525"/>
                  </a:lnTo>
                  <a:lnTo>
                    <a:pt x="890" y="523"/>
                  </a:lnTo>
                  <a:lnTo>
                    <a:pt x="891" y="520"/>
                  </a:lnTo>
                  <a:lnTo>
                    <a:pt x="891" y="518"/>
                  </a:lnTo>
                  <a:lnTo>
                    <a:pt x="895" y="516"/>
                  </a:lnTo>
                  <a:lnTo>
                    <a:pt x="895" y="515"/>
                  </a:lnTo>
                  <a:lnTo>
                    <a:pt x="896" y="511"/>
                  </a:lnTo>
                  <a:lnTo>
                    <a:pt x="898" y="510"/>
                  </a:lnTo>
                  <a:lnTo>
                    <a:pt x="900" y="508"/>
                  </a:lnTo>
                  <a:lnTo>
                    <a:pt x="901" y="506"/>
                  </a:lnTo>
                  <a:lnTo>
                    <a:pt x="903" y="503"/>
                  </a:lnTo>
                  <a:lnTo>
                    <a:pt x="905" y="501"/>
                  </a:lnTo>
                  <a:lnTo>
                    <a:pt x="907" y="500"/>
                  </a:lnTo>
                  <a:lnTo>
                    <a:pt x="910" y="510"/>
                  </a:lnTo>
                  <a:lnTo>
                    <a:pt x="912" y="520"/>
                  </a:lnTo>
                  <a:lnTo>
                    <a:pt x="915" y="530"/>
                  </a:lnTo>
                  <a:lnTo>
                    <a:pt x="918" y="542"/>
                  </a:lnTo>
                  <a:lnTo>
                    <a:pt x="920" y="552"/>
                  </a:lnTo>
                  <a:lnTo>
                    <a:pt x="923" y="562"/>
                  </a:lnTo>
                  <a:lnTo>
                    <a:pt x="925" y="574"/>
                  </a:lnTo>
                  <a:lnTo>
                    <a:pt x="927" y="584"/>
                  </a:lnTo>
                  <a:lnTo>
                    <a:pt x="930" y="596"/>
                  </a:lnTo>
                  <a:lnTo>
                    <a:pt x="932" y="606"/>
                  </a:lnTo>
                  <a:lnTo>
                    <a:pt x="935" y="616"/>
                  </a:lnTo>
                  <a:lnTo>
                    <a:pt x="937" y="628"/>
                  </a:lnTo>
                  <a:lnTo>
                    <a:pt x="940" y="638"/>
                  </a:lnTo>
                  <a:lnTo>
                    <a:pt x="942" y="650"/>
                  </a:lnTo>
                  <a:lnTo>
                    <a:pt x="946" y="660"/>
                  </a:lnTo>
                  <a:lnTo>
                    <a:pt x="949" y="670"/>
                  </a:lnTo>
                  <a:lnTo>
                    <a:pt x="951" y="675"/>
                  </a:lnTo>
                  <a:lnTo>
                    <a:pt x="951" y="682"/>
                  </a:lnTo>
                  <a:lnTo>
                    <a:pt x="952" y="689"/>
                  </a:lnTo>
                  <a:lnTo>
                    <a:pt x="952" y="694"/>
                  </a:lnTo>
                  <a:lnTo>
                    <a:pt x="954" y="701"/>
                  </a:lnTo>
                  <a:lnTo>
                    <a:pt x="954" y="706"/>
                  </a:lnTo>
                  <a:lnTo>
                    <a:pt x="956" y="713"/>
                  </a:lnTo>
                  <a:lnTo>
                    <a:pt x="956" y="718"/>
                  </a:lnTo>
                  <a:lnTo>
                    <a:pt x="957" y="723"/>
                  </a:lnTo>
                  <a:lnTo>
                    <a:pt x="959" y="730"/>
                  </a:lnTo>
                  <a:lnTo>
                    <a:pt x="959" y="735"/>
                  </a:lnTo>
                  <a:lnTo>
                    <a:pt x="961" y="741"/>
                  </a:lnTo>
                  <a:lnTo>
                    <a:pt x="961" y="747"/>
                  </a:lnTo>
                  <a:lnTo>
                    <a:pt x="962" y="753"/>
                  </a:lnTo>
                  <a:lnTo>
                    <a:pt x="964" y="758"/>
                  </a:lnTo>
                  <a:lnTo>
                    <a:pt x="964" y="765"/>
                  </a:lnTo>
                  <a:lnTo>
                    <a:pt x="964" y="774"/>
                  </a:lnTo>
                  <a:lnTo>
                    <a:pt x="964" y="782"/>
                  </a:lnTo>
                  <a:lnTo>
                    <a:pt x="961" y="791"/>
                  </a:lnTo>
                  <a:lnTo>
                    <a:pt x="959" y="799"/>
                  </a:lnTo>
                  <a:lnTo>
                    <a:pt x="954" y="807"/>
                  </a:lnTo>
                  <a:lnTo>
                    <a:pt x="949" y="814"/>
                  </a:lnTo>
                  <a:lnTo>
                    <a:pt x="944" y="821"/>
                  </a:lnTo>
                  <a:lnTo>
                    <a:pt x="937" y="826"/>
                  </a:lnTo>
                  <a:lnTo>
                    <a:pt x="930" y="833"/>
                  </a:lnTo>
                  <a:lnTo>
                    <a:pt x="923" y="838"/>
                  </a:lnTo>
                  <a:lnTo>
                    <a:pt x="917" y="843"/>
                  </a:lnTo>
                  <a:lnTo>
                    <a:pt x="908" y="848"/>
                  </a:lnTo>
                  <a:lnTo>
                    <a:pt x="901" y="853"/>
                  </a:lnTo>
                  <a:lnTo>
                    <a:pt x="893" y="857"/>
                  </a:lnTo>
                  <a:lnTo>
                    <a:pt x="886" y="862"/>
                  </a:lnTo>
                  <a:lnTo>
                    <a:pt x="879" y="865"/>
                  </a:lnTo>
                  <a:lnTo>
                    <a:pt x="868" y="870"/>
                  </a:lnTo>
                  <a:lnTo>
                    <a:pt x="857" y="875"/>
                  </a:lnTo>
                  <a:lnTo>
                    <a:pt x="846" y="879"/>
                  </a:lnTo>
                  <a:lnTo>
                    <a:pt x="834" y="882"/>
                  </a:lnTo>
                  <a:lnTo>
                    <a:pt x="822" y="884"/>
                  </a:lnTo>
                  <a:lnTo>
                    <a:pt x="810" y="885"/>
                  </a:lnTo>
                  <a:lnTo>
                    <a:pt x="796" y="887"/>
                  </a:lnTo>
                  <a:lnTo>
                    <a:pt x="785" y="887"/>
                  </a:lnTo>
                  <a:lnTo>
                    <a:pt x="771" y="887"/>
                  </a:lnTo>
                  <a:lnTo>
                    <a:pt x="759" y="887"/>
                  </a:lnTo>
                  <a:lnTo>
                    <a:pt x="746" y="887"/>
                  </a:lnTo>
                  <a:lnTo>
                    <a:pt x="734" y="887"/>
                  </a:lnTo>
                  <a:lnTo>
                    <a:pt x="720" y="885"/>
                  </a:lnTo>
                  <a:lnTo>
                    <a:pt x="708" y="885"/>
                  </a:lnTo>
                  <a:lnTo>
                    <a:pt x="695" y="884"/>
                  </a:lnTo>
                  <a:lnTo>
                    <a:pt x="683" y="884"/>
                  </a:lnTo>
                  <a:lnTo>
                    <a:pt x="673" y="882"/>
                  </a:lnTo>
                  <a:lnTo>
                    <a:pt x="662" y="880"/>
                  </a:lnTo>
                  <a:lnTo>
                    <a:pt x="652" y="877"/>
                  </a:lnTo>
                  <a:lnTo>
                    <a:pt x="642" y="875"/>
                  </a:lnTo>
                  <a:lnTo>
                    <a:pt x="632" y="872"/>
                  </a:lnTo>
                  <a:lnTo>
                    <a:pt x="630" y="870"/>
                  </a:lnTo>
                  <a:lnTo>
                    <a:pt x="601" y="858"/>
                  </a:lnTo>
                  <a:lnTo>
                    <a:pt x="574" y="846"/>
                  </a:lnTo>
                  <a:lnTo>
                    <a:pt x="547" y="835"/>
                  </a:lnTo>
                  <a:lnTo>
                    <a:pt x="518" y="823"/>
                  </a:lnTo>
                  <a:lnTo>
                    <a:pt x="491" y="809"/>
                  </a:lnTo>
                  <a:lnTo>
                    <a:pt x="483" y="804"/>
                  </a:lnTo>
                  <a:lnTo>
                    <a:pt x="461" y="789"/>
                  </a:lnTo>
                  <a:lnTo>
                    <a:pt x="437" y="775"/>
                  </a:lnTo>
                  <a:lnTo>
                    <a:pt x="413" y="760"/>
                  </a:lnTo>
                  <a:lnTo>
                    <a:pt x="391" y="745"/>
                  </a:lnTo>
                  <a:lnTo>
                    <a:pt x="368" y="730"/>
                  </a:lnTo>
                  <a:lnTo>
                    <a:pt x="359" y="725"/>
                  </a:lnTo>
                  <a:lnTo>
                    <a:pt x="349" y="716"/>
                  </a:lnTo>
                  <a:lnTo>
                    <a:pt x="339" y="708"/>
                  </a:lnTo>
                  <a:lnTo>
                    <a:pt x="327" y="697"/>
                  </a:lnTo>
                  <a:lnTo>
                    <a:pt x="317" y="689"/>
                  </a:lnTo>
                  <a:lnTo>
                    <a:pt x="307" y="681"/>
                  </a:lnTo>
                  <a:lnTo>
                    <a:pt x="303" y="677"/>
                  </a:lnTo>
                  <a:lnTo>
                    <a:pt x="300" y="675"/>
                  </a:lnTo>
                  <a:lnTo>
                    <a:pt x="298" y="674"/>
                  </a:lnTo>
                  <a:lnTo>
                    <a:pt x="295" y="672"/>
                  </a:lnTo>
                  <a:lnTo>
                    <a:pt x="293" y="670"/>
                  </a:lnTo>
                  <a:lnTo>
                    <a:pt x="290" y="669"/>
                  </a:lnTo>
                  <a:lnTo>
                    <a:pt x="263" y="645"/>
                  </a:lnTo>
                  <a:lnTo>
                    <a:pt x="237" y="620"/>
                  </a:lnTo>
                  <a:lnTo>
                    <a:pt x="212" y="594"/>
                  </a:lnTo>
                  <a:lnTo>
                    <a:pt x="188" y="569"/>
                  </a:lnTo>
                  <a:lnTo>
                    <a:pt x="163" y="544"/>
                  </a:lnTo>
                  <a:lnTo>
                    <a:pt x="156" y="535"/>
                  </a:lnTo>
                  <a:lnTo>
                    <a:pt x="147" y="527"/>
                  </a:lnTo>
                  <a:lnTo>
                    <a:pt x="141" y="520"/>
                  </a:lnTo>
                  <a:lnTo>
                    <a:pt x="134" y="511"/>
                  </a:lnTo>
                  <a:lnTo>
                    <a:pt x="125" y="501"/>
                  </a:lnTo>
                  <a:lnTo>
                    <a:pt x="118" y="493"/>
                  </a:lnTo>
                  <a:lnTo>
                    <a:pt x="117" y="491"/>
                  </a:lnTo>
                  <a:lnTo>
                    <a:pt x="115" y="486"/>
                  </a:lnTo>
                  <a:lnTo>
                    <a:pt x="112" y="483"/>
                  </a:lnTo>
                  <a:lnTo>
                    <a:pt x="108" y="479"/>
                  </a:lnTo>
                  <a:lnTo>
                    <a:pt x="105" y="478"/>
                  </a:lnTo>
                  <a:lnTo>
                    <a:pt x="103" y="474"/>
                  </a:lnTo>
                  <a:lnTo>
                    <a:pt x="102" y="472"/>
                  </a:lnTo>
                  <a:lnTo>
                    <a:pt x="88" y="456"/>
                  </a:lnTo>
                  <a:lnTo>
                    <a:pt x="76" y="440"/>
                  </a:lnTo>
                  <a:lnTo>
                    <a:pt x="64" y="423"/>
                  </a:lnTo>
                  <a:lnTo>
                    <a:pt x="51" y="408"/>
                  </a:lnTo>
                  <a:lnTo>
                    <a:pt x="39" y="391"/>
                  </a:lnTo>
                  <a:lnTo>
                    <a:pt x="35" y="386"/>
                  </a:lnTo>
                  <a:lnTo>
                    <a:pt x="27" y="371"/>
                  </a:lnTo>
                  <a:lnTo>
                    <a:pt x="20" y="356"/>
                  </a:lnTo>
                  <a:lnTo>
                    <a:pt x="13" y="341"/>
                  </a:lnTo>
                  <a:lnTo>
                    <a:pt x="7" y="324"/>
                  </a:lnTo>
                  <a:lnTo>
                    <a:pt x="3" y="307"/>
                  </a:lnTo>
                  <a:lnTo>
                    <a:pt x="2" y="300"/>
                  </a:lnTo>
                  <a:lnTo>
                    <a:pt x="0" y="271"/>
                  </a:lnTo>
                  <a:lnTo>
                    <a:pt x="0" y="242"/>
                  </a:lnTo>
                  <a:lnTo>
                    <a:pt x="2" y="214"/>
                  </a:lnTo>
                  <a:lnTo>
                    <a:pt x="5" y="185"/>
                  </a:lnTo>
                  <a:lnTo>
                    <a:pt x="12" y="158"/>
                  </a:lnTo>
                  <a:lnTo>
                    <a:pt x="13" y="148"/>
                  </a:lnTo>
                  <a:lnTo>
                    <a:pt x="20" y="126"/>
                  </a:lnTo>
                  <a:lnTo>
                    <a:pt x="30" y="104"/>
                  </a:lnTo>
                  <a:lnTo>
                    <a:pt x="44" y="83"/>
                  </a:lnTo>
                  <a:lnTo>
                    <a:pt x="59" y="65"/>
                  </a:lnTo>
                  <a:lnTo>
                    <a:pt x="78" y="48"/>
                  </a:lnTo>
                  <a:lnTo>
                    <a:pt x="83" y="43"/>
                  </a:lnTo>
                  <a:lnTo>
                    <a:pt x="90" y="38"/>
                  </a:lnTo>
                  <a:lnTo>
                    <a:pt x="96" y="34"/>
                  </a:lnTo>
                  <a:lnTo>
                    <a:pt x="103" y="29"/>
                  </a:lnTo>
                  <a:lnTo>
                    <a:pt x="110" y="26"/>
                  </a:lnTo>
                  <a:lnTo>
                    <a:pt x="117" y="22"/>
                  </a:lnTo>
                  <a:lnTo>
                    <a:pt x="120" y="21"/>
                  </a:lnTo>
                  <a:lnTo>
                    <a:pt x="130" y="17"/>
                  </a:lnTo>
                  <a:lnTo>
                    <a:pt x="141" y="14"/>
                  </a:lnTo>
                  <a:lnTo>
                    <a:pt x="151" y="11"/>
                  </a:lnTo>
                  <a:lnTo>
                    <a:pt x="161" y="7"/>
                  </a:lnTo>
                  <a:lnTo>
                    <a:pt x="173" y="7"/>
                  </a:lnTo>
                  <a:lnTo>
                    <a:pt x="176" y="6"/>
                  </a:lnTo>
                  <a:lnTo>
                    <a:pt x="193" y="2"/>
                  </a:lnTo>
                  <a:lnTo>
                    <a:pt x="212" y="0"/>
                  </a:lnTo>
                  <a:lnTo>
                    <a:pt x="232" y="0"/>
                  </a:lnTo>
                  <a:lnTo>
                    <a:pt x="251" y="2"/>
                  </a:lnTo>
                  <a:lnTo>
                    <a:pt x="269" y="6"/>
                  </a:lnTo>
                  <a:lnTo>
                    <a:pt x="276" y="6"/>
                  </a:lnTo>
                  <a:lnTo>
                    <a:pt x="290" y="9"/>
                  </a:lnTo>
                  <a:lnTo>
                    <a:pt x="303" y="12"/>
                  </a:lnTo>
                  <a:lnTo>
                    <a:pt x="317" y="17"/>
                  </a:lnTo>
                  <a:lnTo>
                    <a:pt x="329" y="22"/>
                  </a:lnTo>
                  <a:lnTo>
                    <a:pt x="342" y="27"/>
                  </a:lnTo>
                  <a:lnTo>
                    <a:pt x="347" y="31"/>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4032" name="Freeform 64"/>
            <p:cNvSpPr>
              <a:spLocks/>
            </p:cNvSpPr>
            <p:nvPr/>
          </p:nvSpPr>
          <p:spPr bwMode="auto">
            <a:xfrm>
              <a:off x="4464" y="171"/>
              <a:ext cx="16" cy="13"/>
            </a:xfrm>
            <a:custGeom>
              <a:avLst/>
              <a:gdLst>
                <a:gd name="T0" fmla="*/ 0 w 16"/>
                <a:gd name="T1" fmla="*/ 0 h 13"/>
                <a:gd name="T2" fmla="*/ 0 w 16"/>
                <a:gd name="T3" fmla="*/ 0 h 13"/>
                <a:gd name="T4" fmla="*/ 2 w 16"/>
                <a:gd name="T5" fmla="*/ 2 h 13"/>
                <a:gd name="T6" fmla="*/ 2 w 16"/>
                <a:gd name="T7" fmla="*/ 2 h 13"/>
                <a:gd name="T8" fmla="*/ 4 w 16"/>
                <a:gd name="T9" fmla="*/ 3 h 13"/>
                <a:gd name="T10" fmla="*/ 5 w 16"/>
                <a:gd name="T11" fmla="*/ 3 h 13"/>
                <a:gd name="T12" fmla="*/ 5 w 16"/>
                <a:gd name="T13" fmla="*/ 5 h 13"/>
                <a:gd name="T14" fmla="*/ 7 w 16"/>
                <a:gd name="T15" fmla="*/ 5 h 13"/>
                <a:gd name="T16" fmla="*/ 9 w 16"/>
                <a:gd name="T17" fmla="*/ 7 h 13"/>
                <a:gd name="T18" fmla="*/ 9 w 16"/>
                <a:gd name="T19" fmla="*/ 7 h 13"/>
                <a:gd name="T20" fmla="*/ 10 w 16"/>
                <a:gd name="T21" fmla="*/ 8 h 13"/>
                <a:gd name="T22" fmla="*/ 12 w 16"/>
                <a:gd name="T23" fmla="*/ 8 h 13"/>
                <a:gd name="T24" fmla="*/ 12 w 16"/>
                <a:gd name="T25" fmla="*/ 10 h 13"/>
                <a:gd name="T26" fmla="*/ 14 w 16"/>
                <a:gd name="T27" fmla="*/ 10 h 13"/>
                <a:gd name="T28" fmla="*/ 14 w 16"/>
                <a:gd name="T29" fmla="*/ 12 h 13"/>
                <a:gd name="T30" fmla="*/ 16 w 16"/>
                <a:gd name="T31" fmla="*/ 13 h 13"/>
                <a:gd name="T32" fmla="*/ 16 w 16"/>
                <a:gd name="T33" fmla="*/ 1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3"/>
                <a:gd name="T53" fmla="*/ 16 w 16"/>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3">
                  <a:moveTo>
                    <a:pt x="0" y="0"/>
                  </a:moveTo>
                  <a:lnTo>
                    <a:pt x="0" y="0"/>
                  </a:lnTo>
                  <a:lnTo>
                    <a:pt x="2" y="2"/>
                  </a:lnTo>
                  <a:lnTo>
                    <a:pt x="4" y="3"/>
                  </a:lnTo>
                  <a:lnTo>
                    <a:pt x="5" y="3"/>
                  </a:lnTo>
                  <a:lnTo>
                    <a:pt x="5" y="5"/>
                  </a:lnTo>
                  <a:lnTo>
                    <a:pt x="7" y="5"/>
                  </a:lnTo>
                  <a:lnTo>
                    <a:pt x="9" y="7"/>
                  </a:lnTo>
                  <a:lnTo>
                    <a:pt x="10" y="8"/>
                  </a:lnTo>
                  <a:lnTo>
                    <a:pt x="12" y="8"/>
                  </a:lnTo>
                  <a:lnTo>
                    <a:pt x="12" y="10"/>
                  </a:lnTo>
                  <a:lnTo>
                    <a:pt x="14" y="10"/>
                  </a:lnTo>
                  <a:lnTo>
                    <a:pt x="14" y="12"/>
                  </a:lnTo>
                  <a:lnTo>
                    <a:pt x="16" y="1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3" name="Line 65"/>
            <p:cNvSpPr>
              <a:spLocks noChangeShapeType="1"/>
            </p:cNvSpPr>
            <p:nvPr/>
          </p:nvSpPr>
          <p:spPr bwMode="auto">
            <a:xfrm flipH="1">
              <a:off x="4452" y="184"/>
              <a:ext cx="28" cy="3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034" name="Freeform 66"/>
            <p:cNvSpPr>
              <a:spLocks/>
            </p:cNvSpPr>
            <p:nvPr/>
          </p:nvSpPr>
          <p:spPr bwMode="auto">
            <a:xfrm>
              <a:off x="4429" y="218"/>
              <a:ext cx="23" cy="19"/>
            </a:xfrm>
            <a:custGeom>
              <a:avLst/>
              <a:gdLst>
                <a:gd name="T0" fmla="*/ 23 w 23"/>
                <a:gd name="T1" fmla="*/ 0 h 19"/>
                <a:gd name="T2" fmla="*/ 22 w 23"/>
                <a:gd name="T3" fmla="*/ 0 h 19"/>
                <a:gd name="T4" fmla="*/ 20 w 23"/>
                <a:gd name="T5" fmla="*/ 2 h 19"/>
                <a:gd name="T6" fmla="*/ 18 w 23"/>
                <a:gd name="T7" fmla="*/ 2 h 19"/>
                <a:gd name="T8" fmla="*/ 17 w 23"/>
                <a:gd name="T9" fmla="*/ 4 h 19"/>
                <a:gd name="T10" fmla="*/ 15 w 23"/>
                <a:gd name="T11" fmla="*/ 5 h 19"/>
                <a:gd name="T12" fmla="*/ 15 w 23"/>
                <a:gd name="T13" fmla="*/ 5 h 19"/>
                <a:gd name="T14" fmla="*/ 13 w 23"/>
                <a:gd name="T15" fmla="*/ 7 h 19"/>
                <a:gd name="T16" fmla="*/ 12 w 23"/>
                <a:gd name="T17" fmla="*/ 9 h 19"/>
                <a:gd name="T18" fmla="*/ 10 w 23"/>
                <a:gd name="T19" fmla="*/ 10 h 19"/>
                <a:gd name="T20" fmla="*/ 8 w 23"/>
                <a:gd name="T21" fmla="*/ 12 h 19"/>
                <a:gd name="T22" fmla="*/ 6 w 23"/>
                <a:gd name="T23" fmla="*/ 14 h 19"/>
                <a:gd name="T24" fmla="*/ 6 w 23"/>
                <a:gd name="T25" fmla="*/ 14 h 19"/>
                <a:gd name="T26" fmla="*/ 5 w 23"/>
                <a:gd name="T27" fmla="*/ 15 h 19"/>
                <a:gd name="T28" fmla="*/ 3 w 23"/>
                <a:gd name="T29" fmla="*/ 17 h 19"/>
                <a:gd name="T30" fmla="*/ 1 w 23"/>
                <a:gd name="T31" fmla="*/ 19 h 19"/>
                <a:gd name="T32" fmla="*/ 0 w 23"/>
                <a:gd name="T33" fmla="*/ 19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19"/>
                <a:gd name="T53" fmla="*/ 23 w 23"/>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19">
                  <a:moveTo>
                    <a:pt x="23" y="0"/>
                  </a:moveTo>
                  <a:lnTo>
                    <a:pt x="22" y="0"/>
                  </a:lnTo>
                  <a:lnTo>
                    <a:pt x="20" y="2"/>
                  </a:lnTo>
                  <a:lnTo>
                    <a:pt x="18" y="2"/>
                  </a:lnTo>
                  <a:lnTo>
                    <a:pt x="17" y="4"/>
                  </a:lnTo>
                  <a:lnTo>
                    <a:pt x="15" y="5"/>
                  </a:lnTo>
                  <a:lnTo>
                    <a:pt x="13" y="7"/>
                  </a:lnTo>
                  <a:lnTo>
                    <a:pt x="12" y="9"/>
                  </a:lnTo>
                  <a:lnTo>
                    <a:pt x="10" y="10"/>
                  </a:lnTo>
                  <a:lnTo>
                    <a:pt x="8" y="12"/>
                  </a:lnTo>
                  <a:lnTo>
                    <a:pt x="6" y="14"/>
                  </a:lnTo>
                  <a:lnTo>
                    <a:pt x="5" y="15"/>
                  </a:lnTo>
                  <a:lnTo>
                    <a:pt x="3" y="17"/>
                  </a:lnTo>
                  <a:lnTo>
                    <a:pt x="1" y="19"/>
                  </a:lnTo>
                  <a:lnTo>
                    <a:pt x="0" y="1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5" name="Freeform 67"/>
            <p:cNvSpPr>
              <a:spLocks/>
            </p:cNvSpPr>
            <p:nvPr/>
          </p:nvSpPr>
          <p:spPr bwMode="auto">
            <a:xfrm>
              <a:off x="4385" y="237"/>
              <a:ext cx="44" cy="46"/>
            </a:xfrm>
            <a:custGeom>
              <a:avLst/>
              <a:gdLst>
                <a:gd name="T0" fmla="*/ 44 w 44"/>
                <a:gd name="T1" fmla="*/ 0 h 46"/>
                <a:gd name="T2" fmla="*/ 40 w 44"/>
                <a:gd name="T3" fmla="*/ 2 h 46"/>
                <a:gd name="T4" fmla="*/ 37 w 44"/>
                <a:gd name="T5" fmla="*/ 3 h 46"/>
                <a:gd name="T6" fmla="*/ 34 w 44"/>
                <a:gd name="T7" fmla="*/ 7 h 46"/>
                <a:gd name="T8" fmla="*/ 30 w 44"/>
                <a:gd name="T9" fmla="*/ 8 h 46"/>
                <a:gd name="T10" fmla="*/ 27 w 44"/>
                <a:gd name="T11" fmla="*/ 12 h 46"/>
                <a:gd name="T12" fmla="*/ 23 w 44"/>
                <a:gd name="T13" fmla="*/ 13 h 46"/>
                <a:gd name="T14" fmla="*/ 22 w 44"/>
                <a:gd name="T15" fmla="*/ 17 h 46"/>
                <a:gd name="T16" fmla="*/ 18 w 44"/>
                <a:gd name="T17" fmla="*/ 18 h 46"/>
                <a:gd name="T18" fmla="*/ 15 w 44"/>
                <a:gd name="T19" fmla="*/ 22 h 46"/>
                <a:gd name="T20" fmla="*/ 13 w 44"/>
                <a:gd name="T21" fmla="*/ 25 h 46"/>
                <a:gd name="T22" fmla="*/ 10 w 44"/>
                <a:gd name="T23" fmla="*/ 29 h 46"/>
                <a:gd name="T24" fmla="*/ 8 w 44"/>
                <a:gd name="T25" fmla="*/ 32 h 46"/>
                <a:gd name="T26" fmla="*/ 5 w 44"/>
                <a:gd name="T27" fmla="*/ 35 h 46"/>
                <a:gd name="T28" fmla="*/ 3 w 44"/>
                <a:gd name="T29" fmla="*/ 39 h 46"/>
                <a:gd name="T30" fmla="*/ 1 w 44"/>
                <a:gd name="T31" fmla="*/ 42 h 46"/>
                <a:gd name="T32" fmla="*/ 0 w 44"/>
                <a:gd name="T33" fmla="*/ 46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46"/>
                <a:gd name="T53" fmla="*/ 44 w 44"/>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46">
                  <a:moveTo>
                    <a:pt x="44" y="0"/>
                  </a:moveTo>
                  <a:lnTo>
                    <a:pt x="40" y="2"/>
                  </a:lnTo>
                  <a:lnTo>
                    <a:pt x="37" y="3"/>
                  </a:lnTo>
                  <a:lnTo>
                    <a:pt x="34" y="7"/>
                  </a:lnTo>
                  <a:lnTo>
                    <a:pt x="30" y="8"/>
                  </a:lnTo>
                  <a:lnTo>
                    <a:pt x="27" y="12"/>
                  </a:lnTo>
                  <a:lnTo>
                    <a:pt x="23" y="13"/>
                  </a:lnTo>
                  <a:lnTo>
                    <a:pt x="22" y="17"/>
                  </a:lnTo>
                  <a:lnTo>
                    <a:pt x="18" y="18"/>
                  </a:lnTo>
                  <a:lnTo>
                    <a:pt x="15" y="22"/>
                  </a:lnTo>
                  <a:lnTo>
                    <a:pt x="13" y="25"/>
                  </a:lnTo>
                  <a:lnTo>
                    <a:pt x="10" y="29"/>
                  </a:lnTo>
                  <a:lnTo>
                    <a:pt x="8" y="32"/>
                  </a:lnTo>
                  <a:lnTo>
                    <a:pt x="5" y="35"/>
                  </a:lnTo>
                  <a:lnTo>
                    <a:pt x="3" y="39"/>
                  </a:lnTo>
                  <a:lnTo>
                    <a:pt x="1" y="42"/>
                  </a:lnTo>
                  <a:lnTo>
                    <a:pt x="0" y="4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6" name="Freeform 68"/>
            <p:cNvSpPr>
              <a:spLocks/>
            </p:cNvSpPr>
            <p:nvPr/>
          </p:nvSpPr>
          <p:spPr bwMode="auto">
            <a:xfrm>
              <a:off x="4380" y="283"/>
              <a:ext cx="5" cy="37"/>
            </a:xfrm>
            <a:custGeom>
              <a:avLst/>
              <a:gdLst>
                <a:gd name="T0" fmla="*/ 5 w 5"/>
                <a:gd name="T1" fmla="*/ 0 h 37"/>
                <a:gd name="T2" fmla="*/ 3 w 5"/>
                <a:gd name="T3" fmla="*/ 1 h 37"/>
                <a:gd name="T4" fmla="*/ 3 w 5"/>
                <a:gd name="T5" fmla="*/ 5 h 37"/>
                <a:gd name="T6" fmla="*/ 3 w 5"/>
                <a:gd name="T7" fmla="*/ 6 h 37"/>
                <a:gd name="T8" fmla="*/ 1 w 5"/>
                <a:gd name="T9" fmla="*/ 8 h 37"/>
                <a:gd name="T10" fmla="*/ 1 w 5"/>
                <a:gd name="T11" fmla="*/ 11 h 37"/>
                <a:gd name="T12" fmla="*/ 1 w 5"/>
                <a:gd name="T13" fmla="*/ 13 h 37"/>
                <a:gd name="T14" fmla="*/ 1 w 5"/>
                <a:gd name="T15" fmla="*/ 15 h 37"/>
                <a:gd name="T16" fmla="*/ 0 w 5"/>
                <a:gd name="T17" fmla="*/ 18 h 37"/>
                <a:gd name="T18" fmla="*/ 0 w 5"/>
                <a:gd name="T19" fmla="*/ 20 h 37"/>
                <a:gd name="T20" fmla="*/ 0 w 5"/>
                <a:gd name="T21" fmla="*/ 23 h 37"/>
                <a:gd name="T22" fmla="*/ 0 w 5"/>
                <a:gd name="T23" fmla="*/ 25 h 37"/>
                <a:gd name="T24" fmla="*/ 0 w 5"/>
                <a:gd name="T25" fmla="*/ 27 h 37"/>
                <a:gd name="T26" fmla="*/ 0 w 5"/>
                <a:gd name="T27" fmla="*/ 30 h 37"/>
                <a:gd name="T28" fmla="*/ 0 w 5"/>
                <a:gd name="T29" fmla="*/ 32 h 37"/>
                <a:gd name="T30" fmla="*/ 0 w 5"/>
                <a:gd name="T31" fmla="*/ 35 h 37"/>
                <a:gd name="T32" fmla="*/ 0 w 5"/>
                <a:gd name="T33" fmla="*/ 37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37"/>
                <a:gd name="T53" fmla="*/ 5 w 5"/>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37">
                  <a:moveTo>
                    <a:pt x="5" y="0"/>
                  </a:moveTo>
                  <a:lnTo>
                    <a:pt x="3" y="1"/>
                  </a:lnTo>
                  <a:lnTo>
                    <a:pt x="3" y="5"/>
                  </a:lnTo>
                  <a:lnTo>
                    <a:pt x="3" y="6"/>
                  </a:lnTo>
                  <a:lnTo>
                    <a:pt x="1" y="8"/>
                  </a:lnTo>
                  <a:lnTo>
                    <a:pt x="1" y="11"/>
                  </a:lnTo>
                  <a:lnTo>
                    <a:pt x="1" y="13"/>
                  </a:lnTo>
                  <a:lnTo>
                    <a:pt x="1" y="15"/>
                  </a:lnTo>
                  <a:lnTo>
                    <a:pt x="0" y="18"/>
                  </a:lnTo>
                  <a:lnTo>
                    <a:pt x="0" y="20"/>
                  </a:lnTo>
                  <a:lnTo>
                    <a:pt x="0" y="23"/>
                  </a:lnTo>
                  <a:lnTo>
                    <a:pt x="0" y="25"/>
                  </a:lnTo>
                  <a:lnTo>
                    <a:pt x="0" y="27"/>
                  </a:lnTo>
                  <a:lnTo>
                    <a:pt x="0" y="30"/>
                  </a:lnTo>
                  <a:lnTo>
                    <a:pt x="0" y="32"/>
                  </a:lnTo>
                  <a:lnTo>
                    <a:pt x="0" y="35"/>
                  </a:lnTo>
                  <a:lnTo>
                    <a:pt x="0" y="3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7" name="Freeform 69"/>
            <p:cNvSpPr>
              <a:spLocks/>
            </p:cNvSpPr>
            <p:nvPr/>
          </p:nvSpPr>
          <p:spPr bwMode="auto">
            <a:xfrm>
              <a:off x="4380" y="320"/>
              <a:ext cx="76" cy="149"/>
            </a:xfrm>
            <a:custGeom>
              <a:avLst/>
              <a:gdLst>
                <a:gd name="T0" fmla="*/ 0 w 76"/>
                <a:gd name="T1" fmla="*/ 0 h 149"/>
                <a:gd name="T2" fmla="*/ 5 w 76"/>
                <a:gd name="T3" fmla="*/ 10 h 149"/>
                <a:gd name="T4" fmla="*/ 8 w 76"/>
                <a:gd name="T5" fmla="*/ 20 h 149"/>
                <a:gd name="T6" fmla="*/ 11 w 76"/>
                <a:gd name="T7" fmla="*/ 29 h 149"/>
                <a:gd name="T8" fmla="*/ 16 w 76"/>
                <a:gd name="T9" fmla="*/ 39 h 149"/>
                <a:gd name="T10" fmla="*/ 20 w 76"/>
                <a:gd name="T11" fmla="*/ 49 h 149"/>
                <a:gd name="T12" fmla="*/ 25 w 76"/>
                <a:gd name="T13" fmla="*/ 59 h 149"/>
                <a:gd name="T14" fmla="*/ 28 w 76"/>
                <a:gd name="T15" fmla="*/ 67 h 149"/>
                <a:gd name="T16" fmla="*/ 33 w 76"/>
                <a:gd name="T17" fmla="*/ 78 h 149"/>
                <a:gd name="T18" fmla="*/ 37 w 76"/>
                <a:gd name="T19" fmla="*/ 86 h 149"/>
                <a:gd name="T20" fmla="*/ 42 w 76"/>
                <a:gd name="T21" fmla="*/ 96 h 149"/>
                <a:gd name="T22" fmla="*/ 47 w 76"/>
                <a:gd name="T23" fmla="*/ 105 h 149"/>
                <a:gd name="T24" fmla="*/ 52 w 76"/>
                <a:gd name="T25" fmla="*/ 115 h 149"/>
                <a:gd name="T26" fmla="*/ 59 w 76"/>
                <a:gd name="T27" fmla="*/ 123 h 149"/>
                <a:gd name="T28" fmla="*/ 64 w 76"/>
                <a:gd name="T29" fmla="*/ 132 h 149"/>
                <a:gd name="T30" fmla="*/ 71 w 76"/>
                <a:gd name="T31" fmla="*/ 140 h 149"/>
                <a:gd name="T32" fmla="*/ 76 w 76"/>
                <a:gd name="T33" fmla="*/ 149 h 1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149"/>
                <a:gd name="T53" fmla="*/ 76 w 76"/>
                <a:gd name="T54" fmla="*/ 149 h 1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149">
                  <a:moveTo>
                    <a:pt x="0" y="0"/>
                  </a:moveTo>
                  <a:lnTo>
                    <a:pt x="5" y="10"/>
                  </a:lnTo>
                  <a:lnTo>
                    <a:pt x="8" y="20"/>
                  </a:lnTo>
                  <a:lnTo>
                    <a:pt x="11" y="29"/>
                  </a:lnTo>
                  <a:lnTo>
                    <a:pt x="16" y="39"/>
                  </a:lnTo>
                  <a:lnTo>
                    <a:pt x="20" y="49"/>
                  </a:lnTo>
                  <a:lnTo>
                    <a:pt x="25" y="59"/>
                  </a:lnTo>
                  <a:lnTo>
                    <a:pt x="28" y="67"/>
                  </a:lnTo>
                  <a:lnTo>
                    <a:pt x="33" y="78"/>
                  </a:lnTo>
                  <a:lnTo>
                    <a:pt x="37" y="86"/>
                  </a:lnTo>
                  <a:lnTo>
                    <a:pt x="42" y="96"/>
                  </a:lnTo>
                  <a:lnTo>
                    <a:pt x="47" y="105"/>
                  </a:lnTo>
                  <a:lnTo>
                    <a:pt x="52" y="115"/>
                  </a:lnTo>
                  <a:lnTo>
                    <a:pt x="59" y="123"/>
                  </a:lnTo>
                  <a:lnTo>
                    <a:pt x="64" y="132"/>
                  </a:lnTo>
                  <a:lnTo>
                    <a:pt x="71" y="140"/>
                  </a:lnTo>
                  <a:lnTo>
                    <a:pt x="76" y="14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8" name="Freeform 70"/>
            <p:cNvSpPr>
              <a:spLocks/>
            </p:cNvSpPr>
            <p:nvPr/>
          </p:nvSpPr>
          <p:spPr bwMode="auto">
            <a:xfrm>
              <a:off x="4456" y="469"/>
              <a:ext cx="130" cy="152"/>
            </a:xfrm>
            <a:custGeom>
              <a:avLst/>
              <a:gdLst>
                <a:gd name="T0" fmla="*/ 0 w 130"/>
                <a:gd name="T1" fmla="*/ 0 h 152"/>
                <a:gd name="T2" fmla="*/ 8 w 130"/>
                <a:gd name="T3" fmla="*/ 10 h 152"/>
                <a:gd name="T4" fmla="*/ 15 w 130"/>
                <a:gd name="T5" fmla="*/ 20 h 152"/>
                <a:gd name="T6" fmla="*/ 22 w 130"/>
                <a:gd name="T7" fmla="*/ 30 h 152"/>
                <a:gd name="T8" fmla="*/ 29 w 130"/>
                <a:gd name="T9" fmla="*/ 40 h 152"/>
                <a:gd name="T10" fmla="*/ 35 w 130"/>
                <a:gd name="T11" fmla="*/ 50 h 152"/>
                <a:gd name="T12" fmla="*/ 42 w 130"/>
                <a:gd name="T13" fmla="*/ 61 h 152"/>
                <a:gd name="T14" fmla="*/ 51 w 130"/>
                <a:gd name="T15" fmla="*/ 71 h 152"/>
                <a:gd name="T16" fmla="*/ 57 w 130"/>
                <a:gd name="T17" fmla="*/ 81 h 152"/>
                <a:gd name="T18" fmla="*/ 66 w 130"/>
                <a:gd name="T19" fmla="*/ 91 h 152"/>
                <a:gd name="T20" fmla="*/ 74 w 130"/>
                <a:gd name="T21" fmla="*/ 99 h 152"/>
                <a:gd name="T22" fmla="*/ 83 w 130"/>
                <a:gd name="T23" fmla="*/ 110 h 152"/>
                <a:gd name="T24" fmla="*/ 91 w 130"/>
                <a:gd name="T25" fmla="*/ 118 h 152"/>
                <a:gd name="T26" fmla="*/ 100 w 130"/>
                <a:gd name="T27" fmla="*/ 127 h 152"/>
                <a:gd name="T28" fmla="*/ 110 w 130"/>
                <a:gd name="T29" fmla="*/ 137 h 152"/>
                <a:gd name="T30" fmla="*/ 120 w 130"/>
                <a:gd name="T31" fmla="*/ 145 h 152"/>
                <a:gd name="T32" fmla="*/ 130 w 130"/>
                <a:gd name="T33" fmla="*/ 152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0"/>
                <a:gd name="T52" fmla="*/ 0 h 152"/>
                <a:gd name="T53" fmla="*/ 130 w 130"/>
                <a:gd name="T54" fmla="*/ 152 h 1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0" h="152">
                  <a:moveTo>
                    <a:pt x="0" y="0"/>
                  </a:moveTo>
                  <a:lnTo>
                    <a:pt x="8" y="10"/>
                  </a:lnTo>
                  <a:lnTo>
                    <a:pt x="15" y="20"/>
                  </a:lnTo>
                  <a:lnTo>
                    <a:pt x="22" y="30"/>
                  </a:lnTo>
                  <a:lnTo>
                    <a:pt x="29" y="40"/>
                  </a:lnTo>
                  <a:lnTo>
                    <a:pt x="35" y="50"/>
                  </a:lnTo>
                  <a:lnTo>
                    <a:pt x="42" y="61"/>
                  </a:lnTo>
                  <a:lnTo>
                    <a:pt x="51" y="71"/>
                  </a:lnTo>
                  <a:lnTo>
                    <a:pt x="57" y="81"/>
                  </a:lnTo>
                  <a:lnTo>
                    <a:pt x="66" y="91"/>
                  </a:lnTo>
                  <a:lnTo>
                    <a:pt x="74" y="99"/>
                  </a:lnTo>
                  <a:lnTo>
                    <a:pt x="83" y="110"/>
                  </a:lnTo>
                  <a:lnTo>
                    <a:pt x="91" y="118"/>
                  </a:lnTo>
                  <a:lnTo>
                    <a:pt x="100" y="127"/>
                  </a:lnTo>
                  <a:lnTo>
                    <a:pt x="110" y="137"/>
                  </a:lnTo>
                  <a:lnTo>
                    <a:pt x="120" y="145"/>
                  </a:lnTo>
                  <a:lnTo>
                    <a:pt x="130" y="15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39" name="Freeform 71"/>
            <p:cNvSpPr>
              <a:spLocks/>
            </p:cNvSpPr>
            <p:nvPr/>
          </p:nvSpPr>
          <p:spPr bwMode="auto">
            <a:xfrm>
              <a:off x="4586" y="621"/>
              <a:ext cx="171" cy="110"/>
            </a:xfrm>
            <a:custGeom>
              <a:avLst/>
              <a:gdLst>
                <a:gd name="T0" fmla="*/ 0 w 171"/>
                <a:gd name="T1" fmla="*/ 0 h 110"/>
                <a:gd name="T2" fmla="*/ 9 w 171"/>
                <a:gd name="T3" fmla="*/ 10 h 110"/>
                <a:gd name="T4" fmla="*/ 19 w 171"/>
                <a:gd name="T5" fmla="*/ 19 h 110"/>
                <a:gd name="T6" fmla="*/ 29 w 171"/>
                <a:gd name="T7" fmla="*/ 27 h 110"/>
                <a:gd name="T8" fmla="*/ 39 w 171"/>
                <a:gd name="T9" fmla="*/ 35 h 110"/>
                <a:gd name="T10" fmla="*/ 49 w 171"/>
                <a:gd name="T11" fmla="*/ 44 h 110"/>
                <a:gd name="T12" fmla="*/ 60 w 171"/>
                <a:gd name="T13" fmla="*/ 51 h 110"/>
                <a:gd name="T14" fmla="*/ 71 w 171"/>
                <a:gd name="T15" fmla="*/ 57 h 110"/>
                <a:gd name="T16" fmla="*/ 82 w 171"/>
                <a:gd name="T17" fmla="*/ 64 h 110"/>
                <a:gd name="T18" fmla="*/ 92 w 171"/>
                <a:gd name="T19" fmla="*/ 71 h 110"/>
                <a:gd name="T20" fmla="*/ 104 w 171"/>
                <a:gd name="T21" fmla="*/ 78 h 110"/>
                <a:gd name="T22" fmla="*/ 114 w 171"/>
                <a:gd name="T23" fmla="*/ 85 h 110"/>
                <a:gd name="T24" fmla="*/ 126 w 171"/>
                <a:gd name="T25" fmla="*/ 90 h 110"/>
                <a:gd name="T26" fmla="*/ 136 w 171"/>
                <a:gd name="T27" fmla="*/ 95 h 110"/>
                <a:gd name="T28" fmla="*/ 148 w 171"/>
                <a:gd name="T29" fmla="*/ 100 h 110"/>
                <a:gd name="T30" fmla="*/ 160 w 171"/>
                <a:gd name="T31" fmla="*/ 105 h 110"/>
                <a:gd name="T32" fmla="*/ 171 w 171"/>
                <a:gd name="T33" fmla="*/ 110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1"/>
                <a:gd name="T52" fmla="*/ 0 h 110"/>
                <a:gd name="T53" fmla="*/ 171 w 171"/>
                <a:gd name="T54" fmla="*/ 110 h 1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1" h="110">
                  <a:moveTo>
                    <a:pt x="0" y="0"/>
                  </a:moveTo>
                  <a:lnTo>
                    <a:pt x="9" y="10"/>
                  </a:lnTo>
                  <a:lnTo>
                    <a:pt x="19" y="19"/>
                  </a:lnTo>
                  <a:lnTo>
                    <a:pt x="29" y="27"/>
                  </a:lnTo>
                  <a:lnTo>
                    <a:pt x="39" y="35"/>
                  </a:lnTo>
                  <a:lnTo>
                    <a:pt x="49" y="44"/>
                  </a:lnTo>
                  <a:lnTo>
                    <a:pt x="60" y="51"/>
                  </a:lnTo>
                  <a:lnTo>
                    <a:pt x="71" y="57"/>
                  </a:lnTo>
                  <a:lnTo>
                    <a:pt x="82" y="64"/>
                  </a:lnTo>
                  <a:lnTo>
                    <a:pt x="92" y="71"/>
                  </a:lnTo>
                  <a:lnTo>
                    <a:pt x="104" y="78"/>
                  </a:lnTo>
                  <a:lnTo>
                    <a:pt x="114" y="85"/>
                  </a:lnTo>
                  <a:lnTo>
                    <a:pt x="126" y="90"/>
                  </a:lnTo>
                  <a:lnTo>
                    <a:pt x="136" y="95"/>
                  </a:lnTo>
                  <a:lnTo>
                    <a:pt x="148" y="100"/>
                  </a:lnTo>
                  <a:lnTo>
                    <a:pt x="160" y="105"/>
                  </a:lnTo>
                  <a:lnTo>
                    <a:pt x="171" y="1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0" name="Freeform 72"/>
            <p:cNvSpPr>
              <a:spLocks/>
            </p:cNvSpPr>
            <p:nvPr/>
          </p:nvSpPr>
          <p:spPr bwMode="auto">
            <a:xfrm>
              <a:off x="4757" y="731"/>
              <a:ext cx="202" cy="41"/>
            </a:xfrm>
            <a:custGeom>
              <a:avLst/>
              <a:gdLst>
                <a:gd name="T0" fmla="*/ 0 w 202"/>
                <a:gd name="T1" fmla="*/ 0 h 41"/>
                <a:gd name="T2" fmla="*/ 12 w 202"/>
                <a:gd name="T3" fmla="*/ 3 h 41"/>
                <a:gd name="T4" fmla="*/ 24 w 202"/>
                <a:gd name="T5" fmla="*/ 8 h 41"/>
                <a:gd name="T6" fmla="*/ 36 w 202"/>
                <a:gd name="T7" fmla="*/ 12 h 41"/>
                <a:gd name="T8" fmla="*/ 50 w 202"/>
                <a:gd name="T9" fmla="*/ 17 h 41"/>
                <a:gd name="T10" fmla="*/ 61 w 202"/>
                <a:gd name="T11" fmla="*/ 20 h 41"/>
                <a:gd name="T12" fmla="*/ 73 w 202"/>
                <a:gd name="T13" fmla="*/ 24 h 41"/>
                <a:gd name="T14" fmla="*/ 87 w 202"/>
                <a:gd name="T15" fmla="*/ 27 h 41"/>
                <a:gd name="T16" fmla="*/ 99 w 202"/>
                <a:gd name="T17" fmla="*/ 30 h 41"/>
                <a:gd name="T18" fmla="*/ 112 w 202"/>
                <a:gd name="T19" fmla="*/ 32 h 41"/>
                <a:gd name="T20" fmla="*/ 124 w 202"/>
                <a:gd name="T21" fmla="*/ 35 h 41"/>
                <a:gd name="T22" fmla="*/ 138 w 202"/>
                <a:gd name="T23" fmla="*/ 37 h 41"/>
                <a:gd name="T24" fmla="*/ 151 w 202"/>
                <a:gd name="T25" fmla="*/ 39 h 41"/>
                <a:gd name="T26" fmla="*/ 163 w 202"/>
                <a:gd name="T27" fmla="*/ 41 h 41"/>
                <a:gd name="T28" fmla="*/ 177 w 202"/>
                <a:gd name="T29" fmla="*/ 41 h 41"/>
                <a:gd name="T30" fmla="*/ 190 w 202"/>
                <a:gd name="T31" fmla="*/ 41 h 41"/>
                <a:gd name="T32" fmla="*/ 202 w 202"/>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2"/>
                <a:gd name="T52" fmla="*/ 0 h 41"/>
                <a:gd name="T53" fmla="*/ 202 w 202"/>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2" h="41">
                  <a:moveTo>
                    <a:pt x="0" y="0"/>
                  </a:moveTo>
                  <a:lnTo>
                    <a:pt x="12" y="3"/>
                  </a:lnTo>
                  <a:lnTo>
                    <a:pt x="24" y="8"/>
                  </a:lnTo>
                  <a:lnTo>
                    <a:pt x="36" y="12"/>
                  </a:lnTo>
                  <a:lnTo>
                    <a:pt x="50" y="17"/>
                  </a:lnTo>
                  <a:lnTo>
                    <a:pt x="61" y="20"/>
                  </a:lnTo>
                  <a:lnTo>
                    <a:pt x="73" y="24"/>
                  </a:lnTo>
                  <a:lnTo>
                    <a:pt x="87" y="27"/>
                  </a:lnTo>
                  <a:lnTo>
                    <a:pt x="99" y="30"/>
                  </a:lnTo>
                  <a:lnTo>
                    <a:pt x="112" y="32"/>
                  </a:lnTo>
                  <a:lnTo>
                    <a:pt x="124" y="35"/>
                  </a:lnTo>
                  <a:lnTo>
                    <a:pt x="138" y="37"/>
                  </a:lnTo>
                  <a:lnTo>
                    <a:pt x="151" y="39"/>
                  </a:lnTo>
                  <a:lnTo>
                    <a:pt x="163" y="41"/>
                  </a:lnTo>
                  <a:lnTo>
                    <a:pt x="177" y="41"/>
                  </a:lnTo>
                  <a:lnTo>
                    <a:pt x="190" y="41"/>
                  </a:lnTo>
                  <a:lnTo>
                    <a:pt x="202" y="4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1" name="Freeform 73"/>
            <p:cNvSpPr>
              <a:spLocks/>
            </p:cNvSpPr>
            <p:nvPr/>
          </p:nvSpPr>
          <p:spPr bwMode="auto">
            <a:xfrm>
              <a:off x="4959" y="706"/>
              <a:ext cx="36" cy="66"/>
            </a:xfrm>
            <a:custGeom>
              <a:avLst/>
              <a:gdLst>
                <a:gd name="T0" fmla="*/ 0 w 36"/>
                <a:gd name="T1" fmla="*/ 66 h 66"/>
                <a:gd name="T2" fmla="*/ 4 w 36"/>
                <a:gd name="T3" fmla="*/ 62 h 66"/>
                <a:gd name="T4" fmla="*/ 7 w 36"/>
                <a:gd name="T5" fmla="*/ 57 h 66"/>
                <a:gd name="T6" fmla="*/ 10 w 36"/>
                <a:gd name="T7" fmla="*/ 54 h 66"/>
                <a:gd name="T8" fmla="*/ 12 w 36"/>
                <a:gd name="T9" fmla="*/ 50 h 66"/>
                <a:gd name="T10" fmla="*/ 15 w 36"/>
                <a:gd name="T11" fmla="*/ 45 h 66"/>
                <a:gd name="T12" fmla="*/ 17 w 36"/>
                <a:gd name="T13" fmla="*/ 42 h 66"/>
                <a:gd name="T14" fmla="*/ 19 w 36"/>
                <a:gd name="T15" fmla="*/ 37 h 66"/>
                <a:gd name="T16" fmla="*/ 20 w 36"/>
                <a:gd name="T17" fmla="*/ 33 h 66"/>
                <a:gd name="T18" fmla="*/ 22 w 36"/>
                <a:gd name="T19" fmla="*/ 28 h 66"/>
                <a:gd name="T20" fmla="*/ 24 w 36"/>
                <a:gd name="T21" fmla="*/ 25 h 66"/>
                <a:gd name="T22" fmla="*/ 26 w 36"/>
                <a:gd name="T23" fmla="*/ 20 h 66"/>
                <a:gd name="T24" fmla="*/ 27 w 36"/>
                <a:gd name="T25" fmla="*/ 15 h 66"/>
                <a:gd name="T26" fmla="*/ 29 w 36"/>
                <a:gd name="T27" fmla="*/ 11 h 66"/>
                <a:gd name="T28" fmla="*/ 31 w 36"/>
                <a:gd name="T29" fmla="*/ 6 h 66"/>
                <a:gd name="T30" fmla="*/ 32 w 36"/>
                <a:gd name="T31" fmla="*/ 3 h 66"/>
                <a:gd name="T32" fmla="*/ 36 w 36"/>
                <a:gd name="T33" fmla="*/ 0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66"/>
                <a:gd name="T53" fmla="*/ 36 w 36"/>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66">
                  <a:moveTo>
                    <a:pt x="0" y="66"/>
                  </a:moveTo>
                  <a:lnTo>
                    <a:pt x="4" y="62"/>
                  </a:lnTo>
                  <a:lnTo>
                    <a:pt x="7" y="57"/>
                  </a:lnTo>
                  <a:lnTo>
                    <a:pt x="10" y="54"/>
                  </a:lnTo>
                  <a:lnTo>
                    <a:pt x="12" y="50"/>
                  </a:lnTo>
                  <a:lnTo>
                    <a:pt x="15" y="45"/>
                  </a:lnTo>
                  <a:lnTo>
                    <a:pt x="17" y="42"/>
                  </a:lnTo>
                  <a:lnTo>
                    <a:pt x="19" y="37"/>
                  </a:lnTo>
                  <a:lnTo>
                    <a:pt x="20" y="33"/>
                  </a:lnTo>
                  <a:lnTo>
                    <a:pt x="22" y="28"/>
                  </a:lnTo>
                  <a:lnTo>
                    <a:pt x="24" y="25"/>
                  </a:lnTo>
                  <a:lnTo>
                    <a:pt x="26" y="20"/>
                  </a:lnTo>
                  <a:lnTo>
                    <a:pt x="27" y="15"/>
                  </a:lnTo>
                  <a:lnTo>
                    <a:pt x="29" y="11"/>
                  </a:lnTo>
                  <a:lnTo>
                    <a:pt x="31" y="6"/>
                  </a:lnTo>
                  <a:lnTo>
                    <a:pt x="32" y="3"/>
                  </a:lnTo>
                  <a:lnTo>
                    <a:pt x="36"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2" name="Freeform 74"/>
            <p:cNvSpPr>
              <a:spLocks/>
            </p:cNvSpPr>
            <p:nvPr/>
          </p:nvSpPr>
          <p:spPr bwMode="auto">
            <a:xfrm>
              <a:off x="4995" y="673"/>
              <a:ext cx="3" cy="33"/>
            </a:xfrm>
            <a:custGeom>
              <a:avLst/>
              <a:gdLst>
                <a:gd name="T0" fmla="*/ 0 w 3"/>
                <a:gd name="T1" fmla="*/ 33 h 33"/>
                <a:gd name="T2" fmla="*/ 0 w 3"/>
                <a:gd name="T3" fmla="*/ 29 h 33"/>
                <a:gd name="T4" fmla="*/ 0 w 3"/>
                <a:gd name="T5" fmla="*/ 27 h 33"/>
                <a:gd name="T6" fmla="*/ 0 w 3"/>
                <a:gd name="T7" fmla="*/ 26 h 33"/>
                <a:gd name="T8" fmla="*/ 1 w 3"/>
                <a:gd name="T9" fmla="*/ 24 h 33"/>
                <a:gd name="T10" fmla="*/ 1 w 3"/>
                <a:gd name="T11" fmla="*/ 22 h 33"/>
                <a:gd name="T12" fmla="*/ 1 w 3"/>
                <a:gd name="T13" fmla="*/ 19 h 33"/>
                <a:gd name="T14" fmla="*/ 1 w 3"/>
                <a:gd name="T15" fmla="*/ 17 h 33"/>
                <a:gd name="T16" fmla="*/ 1 w 3"/>
                <a:gd name="T17" fmla="*/ 16 h 33"/>
                <a:gd name="T18" fmla="*/ 3 w 3"/>
                <a:gd name="T19" fmla="*/ 14 h 33"/>
                <a:gd name="T20" fmla="*/ 3 w 3"/>
                <a:gd name="T21" fmla="*/ 12 h 33"/>
                <a:gd name="T22" fmla="*/ 3 w 3"/>
                <a:gd name="T23" fmla="*/ 11 h 33"/>
                <a:gd name="T24" fmla="*/ 3 w 3"/>
                <a:gd name="T25" fmla="*/ 9 h 33"/>
                <a:gd name="T26" fmla="*/ 3 w 3"/>
                <a:gd name="T27" fmla="*/ 5 h 33"/>
                <a:gd name="T28" fmla="*/ 3 w 3"/>
                <a:gd name="T29" fmla="*/ 4 h 33"/>
                <a:gd name="T30" fmla="*/ 3 w 3"/>
                <a:gd name="T31" fmla="*/ 2 h 33"/>
                <a:gd name="T32" fmla="*/ 3 w 3"/>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33"/>
                <a:gd name="T53" fmla="*/ 3 w 3"/>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33">
                  <a:moveTo>
                    <a:pt x="0" y="33"/>
                  </a:moveTo>
                  <a:lnTo>
                    <a:pt x="0" y="29"/>
                  </a:lnTo>
                  <a:lnTo>
                    <a:pt x="0" y="27"/>
                  </a:lnTo>
                  <a:lnTo>
                    <a:pt x="0" y="26"/>
                  </a:lnTo>
                  <a:lnTo>
                    <a:pt x="1" y="24"/>
                  </a:lnTo>
                  <a:lnTo>
                    <a:pt x="1" y="22"/>
                  </a:lnTo>
                  <a:lnTo>
                    <a:pt x="1" y="19"/>
                  </a:lnTo>
                  <a:lnTo>
                    <a:pt x="1" y="17"/>
                  </a:lnTo>
                  <a:lnTo>
                    <a:pt x="1" y="16"/>
                  </a:lnTo>
                  <a:lnTo>
                    <a:pt x="3" y="14"/>
                  </a:lnTo>
                  <a:lnTo>
                    <a:pt x="3" y="12"/>
                  </a:lnTo>
                  <a:lnTo>
                    <a:pt x="3" y="11"/>
                  </a:lnTo>
                  <a:lnTo>
                    <a:pt x="3" y="9"/>
                  </a:lnTo>
                  <a:lnTo>
                    <a:pt x="3" y="5"/>
                  </a:lnTo>
                  <a:lnTo>
                    <a:pt x="3" y="4"/>
                  </a:lnTo>
                  <a:lnTo>
                    <a:pt x="3" y="2"/>
                  </a:lnTo>
                  <a:lnTo>
                    <a:pt x="3"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3" name="Freeform 75"/>
            <p:cNvSpPr>
              <a:spLocks/>
            </p:cNvSpPr>
            <p:nvPr/>
          </p:nvSpPr>
          <p:spPr bwMode="auto">
            <a:xfrm>
              <a:off x="4998" y="640"/>
              <a:ext cx="26" cy="33"/>
            </a:xfrm>
            <a:custGeom>
              <a:avLst/>
              <a:gdLst>
                <a:gd name="T0" fmla="*/ 0 w 26"/>
                <a:gd name="T1" fmla="*/ 33 h 33"/>
                <a:gd name="T2" fmla="*/ 2 w 26"/>
                <a:gd name="T3" fmla="*/ 32 h 33"/>
                <a:gd name="T4" fmla="*/ 4 w 26"/>
                <a:gd name="T5" fmla="*/ 28 h 33"/>
                <a:gd name="T6" fmla="*/ 5 w 26"/>
                <a:gd name="T7" fmla="*/ 27 h 33"/>
                <a:gd name="T8" fmla="*/ 7 w 26"/>
                <a:gd name="T9" fmla="*/ 25 h 33"/>
                <a:gd name="T10" fmla="*/ 9 w 26"/>
                <a:gd name="T11" fmla="*/ 23 h 33"/>
                <a:gd name="T12" fmla="*/ 10 w 26"/>
                <a:gd name="T13" fmla="*/ 20 h 33"/>
                <a:gd name="T14" fmla="*/ 10 w 26"/>
                <a:gd name="T15" fmla="*/ 18 h 33"/>
                <a:gd name="T16" fmla="*/ 14 w 26"/>
                <a:gd name="T17" fmla="*/ 16 h 33"/>
                <a:gd name="T18" fmla="*/ 14 w 26"/>
                <a:gd name="T19" fmla="*/ 15 h 33"/>
                <a:gd name="T20" fmla="*/ 15 w 26"/>
                <a:gd name="T21" fmla="*/ 11 h 33"/>
                <a:gd name="T22" fmla="*/ 17 w 26"/>
                <a:gd name="T23" fmla="*/ 10 h 33"/>
                <a:gd name="T24" fmla="*/ 19 w 26"/>
                <a:gd name="T25" fmla="*/ 8 h 33"/>
                <a:gd name="T26" fmla="*/ 20 w 26"/>
                <a:gd name="T27" fmla="*/ 6 h 33"/>
                <a:gd name="T28" fmla="*/ 22 w 26"/>
                <a:gd name="T29" fmla="*/ 3 h 33"/>
                <a:gd name="T30" fmla="*/ 24 w 26"/>
                <a:gd name="T31" fmla="*/ 1 h 33"/>
                <a:gd name="T32" fmla="*/ 26 w 26"/>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33"/>
                <a:gd name="T53" fmla="*/ 26 w 26"/>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33">
                  <a:moveTo>
                    <a:pt x="0" y="33"/>
                  </a:moveTo>
                  <a:lnTo>
                    <a:pt x="2" y="32"/>
                  </a:lnTo>
                  <a:lnTo>
                    <a:pt x="4" y="28"/>
                  </a:lnTo>
                  <a:lnTo>
                    <a:pt x="5" y="27"/>
                  </a:lnTo>
                  <a:lnTo>
                    <a:pt x="7" y="25"/>
                  </a:lnTo>
                  <a:lnTo>
                    <a:pt x="9" y="23"/>
                  </a:lnTo>
                  <a:lnTo>
                    <a:pt x="10" y="20"/>
                  </a:lnTo>
                  <a:lnTo>
                    <a:pt x="10" y="18"/>
                  </a:lnTo>
                  <a:lnTo>
                    <a:pt x="14" y="16"/>
                  </a:lnTo>
                  <a:lnTo>
                    <a:pt x="14" y="15"/>
                  </a:lnTo>
                  <a:lnTo>
                    <a:pt x="15" y="11"/>
                  </a:lnTo>
                  <a:lnTo>
                    <a:pt x="17" y="10"/>
                  </a:lnTo>
                  <a:lnTo>
                    <a:pt x="19" y="8"/>
                  </a:lnTo>
                  <a:lnTo>
                    <a:pt x="20" y="6"/>
                  </a:lnTo>
                  <a:lnTo>
                    <a:pt x="22" y="3"/>
                  </a:lnTo>
                  <a:lnTo>
                    <a:pt x="24" y="1"/>
                  </a:lnTo>
                  <a:lnTo>
                    <a:pt x="26"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4" name="Freeform 76"/>
            <p:cNvSpPr>
              <a:spLocks/>
            </p:cNvSpPr>
            <p:nvPr/>
          </p:nvSpPr>
          <p:spPr bwMode="auto">
            <a:xfrm>
              <a:off x="5024" y="640"/>
              <a:ext cx="42" cy="170"/>
            </a:xfrm>
            <a:custGeom>
              <a:avLst/>
              <a:gdLst>
                <a:gd name="T0" fmla="*/ 0 w 42"/>
                <a:gd name="T1" fmla="*/ 0 h 170"/>
                <a:gd name="T2" fmla="*/ 3 w 42"/>
                <a:gd name="T3" fmla="*/ 10 h 170"/>
                <a:gd name="T4" fmla="*/ 5 w 42"/>
                <a:gd name="T5" fmla="*/ 20 h 170"/>
                <a:gd name="T6" fmla="*/ 8 w 42"/>
                <a:gd name="T7" fmla="*/ 30 h 170"/>
                <a:gd name="T8" fmla="*/ 11 w 42"/>
                <a:gd name="T9" fmla="*/ 42 h 170"/>
                <a:gd name="T10" fmla="*/ 13 w 42"/>
                <a:gd name="T11" fmla="*/ 52 h 170"/>
                <a:gd name="T12" fmla="*/ 16 w 42"/>
                <a:gd name="T13" fmla="*/ 62 h 170"/>
                <a:gd name="T14" fmla="*/ 18 w 42"/>
                <a:gd name="T15" fmla="*/ 74 h 170"/>
                <a:gd name="T16" fmla="*/ 20 w 42"/>
                <a:gd name="T17" fmla="*/ 84 h 170"/>
                <a:gd name="T18" fmla="*/ 23 w 42"/>
                <a:gd name="T19" fmla="*/ 96 h 170"/>
                <a:gd name="T20" fmla="*/ 25 w 42"/>
                <a:gd name="T21" fmla="*/ 106 h 170"/>
                <a:gd name="T22" fmla="*/ 28 w 42"/>
                <a:gd name="T23" fmla="*/ 116 h 170"/>
                <a:gd name="T24" fmla="*/ 30 w 42"/>
                <a:gd name="T25" fmla="*/ 128 h 170"/>
                <a:gd name="T26" fmla="*/ 33 w 42"/>
                <a:gd name="T27" fmla="*/ 138 h 170"/>
                <a:gd name="T28" fmla="*/ 35 w 42"/>
                <a:gd name="T29" fmla="*/ 150 h 170"/>
                <a:gd name="T30" fmla="*/ 39 w 42"/>
                <a:gd name="T31" fmla="*/ 160 h 170"/>
                <a:gd name="T32" fmla="*/ 42 w 42"/>
                <a:gd name="T33" fmla="*/ 170 h 1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170"/>
                <a:gd name="T53" fmla="*/ 42 w 42"/>
                <a:gd name="T54" fmla="*/ 170 h 1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170">
                  <a:moveTo>
                    <a:pt x="0" y="0"/>
                  </a:moveTo>
                  <a:lnTo>
                    <a:pt x="3" y="10"/>
                  </a:lnTo>
                  <a:lnTo>
                    <a:pt x="5" y="20"/>
                  </a:lnTo>
                  <a:lnTo>
                    <a:pt x="8" y="30"/>
                  </a:lnTo>
                  <a:lnTo>
                    <a:pt x="11" y="42"/>
                  </a:lnTo>
                  <a:lnTo>
                    <a:pt x="13" y="52"/>
                  </a:lnTo>
                  <a:lnTo>
                    <a:pt x="16" y="62"/>
                  </a:lnTo>
                  <a:lnTo>
                    <a:pt x="18" y="74"/>
                  </a:lnTo>
                  <a:lnTo>
                    <a:pt x="20" y="84"/>
                  </a:lnTo>
                  <a:lnTo>
                    <a:pt x="23" y="96"/>
                  </a:lnTo>
                  <a:lnTo>
                    <a:pt x="25" y="106"/>
                  </a:lnTo>
                  <a:lnTo>
                    <a:pt x="28" y="116"/>
                  </a:lnTo>
                  <a:lnTo>
                    <a:pt x="30" y="128"/>
                  </a:lnTo>
                  <a:lnTo>
                    <a:pt x="33" y="138"/>
                  </a:lnTo>
                  <a:lnTo>
                    <a:pt x="35" y="150"/>
                  </a:lnTo>
                  <a:lnTo>
                    <a:pt x="39" y="160"/>
                  </a:lnTo>
                  <a:lnTo>
                    <a:pt x="42" y="17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5" name="Freeform 77"/>
            <p:cNvSpPr>
              <a:spLocks/>
            </p:cNvSpPr>
            <p:nvPr/>
          </p:nvSpPr>
          <p:spPr bwMode="auto">
            <a:xfrm>
              <a:off x="5066" y="810"/>
              <a:ext cx="15" cy="95"/>
            </a:xfrm>
            <a:custGeom>
              <a:avLst/>
              <a:gdLst>
                <a:gd name="T0" fmla="*/ 0 w 15"/>
                <a:gd name="T1" fmla="*/ 0 h 95"/>
                <a:gd name="T2" fmla="*/ 2 w 15"/>
                <a:gd name="T3" fmla="*/ 5 h 95"/>
                <a:gd name="T4" fmla="*/ 2 w 15"/>
                <a:gd name="T5" fmla="*/ 12 h 95"/>
                <a:gd name="T6" fmla="*/ 3 w 15"/>
                <a:gd name="T7" fmla="*/ 19 h 95"/>
                <a:gd name="T8" fmla="*/ 3 w 15"/>
                <a:gd name="T9" fmla="*/ 24 h 95"/>
                <a:gd name="T10" fmla="*/ 5 w 15"/>
                <a:gd name="T11" fmla="*/ 31 h 95"/>
                <a:gd name="T12" fmla="*/ 5 w 15"/>
                <a:gd name="T13" fmla="*/ 36 h 95"/>
                <a:gd name="T14" fmla="*/ 7 w 15"/>
                <a:gd name="T15" fmla="*/ 43 h 95"/>
                <a:gd name="T16" fmla="*/ 7 w 15"/>
                <a:gd name="T17" fmla="*/ 48 h 95"/>
                <a:gd name="T18" fmla="*/ 8 w 15"/>
                <a:gd name="T19" fmla="*/ 53 h 95"/>
                <a:gd name="T20" fmla="*/ 10 w 15"/>
                <a:gd name="T21" fmla="*/ 60 h 95"/>
                <a:gd name="T22" fmla="*/ 10 w 15"/>
                <a:gd name="T23" fmla="*/ 65 h 95"/>
                <a:gd name="T24" fmla="*/ 12 w 15"/>
                <a:gd name="T25" fmla="*/ 71 h 95"/>
                <a:gd name="T26" fmla="*/ 12 w 15"/>
                <a:gd name="T27" fmla="*/ 77 h 95"/>
                <a:gd name="T28" fmla="*/ 13 w 15"/>
                <a:gd name="T29" fmla="*/ 83 h 95"/>
                <a:gd name="T30" fmla="*/ 15 w 15"/>
                <a:gd name="T31" fmla="*/ 88 h 95"/>
                <a:gd name="T32" fmla="*/ 15 w 15"/>
                <a:gd name="T33" fmla="*/ 95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95"/>
                <a:gd name="T53" fmla="*/ 15 w 15"/>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95">
                  <a:moveTo>
                    <a:pt x="0" y="0"/>
                  </a:moveTo>
                  <a:lnTo>
                    <a:pt x="2" y="5"/>
                  </a:lnTo>
                  <a:lnTo>
                    <a:pt x="2" y="12"/>
                  </a:lnTo>
                  <a:lnTo>
                    <a:pt x="3" y="19"/>
                  </a:lnTo>
                  <a:lnTo>
                    <a:pt x="3" y="24"/>
                  </a:lnTo>
                  <a:lnTo>
                    <a:pt x="5" y="31"/>
                  </a:lnTo>
                  <a:lnTo>
                    <a:pt x="5" y="36"/>
                  </a:lnTo>
                  <a:lnTo>
                    <a:pt x="7" y="43"/>
                  </a:lnTo>
                  <a:lnTo>
                    <a:pt x="7" y="48"/>
                  </a:lnTo>
                  <a:lnTo>
                    <a:pt x="8" y="53"/>
                  </a:lnTo>
                  <a:lnTo>
                    <a:pt x="10" y="60"/>
                  </a:lnTo>
                  <a:lnTo>
                    <a:pt x="10" y="65"/>
                  </a:lnTo>
                  <a:lnTo>
                    <a:pt x="12" y="71"/>
                  </a:lnTo>
                  <a:lnTo>
                    <a:pt x="12" y="77"/>
                  </a:lnTo>
                  <a:lnTo>
                    <a:pt x="13" y="83"/>
                  </a:lnTo>
                  <a:lnTo>
                    <a:pt x="15" y="88"/>
                  </a:lnTo>
                  <a:lnTo>
                    <a:pt x="15" y="9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6" name="Freeform 78"/>
            <p:cNvSpPr>
              <a:spLocks/>
            </p:cNvSpPr>
            <p:nvPr/>
          </p:nvSpPr>
          <p:spPr bwMode="auto">
            <a:xfrm>
              <a:off x="4996" y="905"/>
              <a:ext cx="85" cy="100"/>
            </a:xfrm>
            <a:custGeom>
              <a:avLst/>
              <a:gdLst>
                <a:gd name="T0" fmla="*/ 85 w 85"/>
                <a:gd name="T1" fmla="*/ 0 h 100"/>
                <a:gd name="T2" fmla="*/ 85 w 85"/>
                <a:gd name="T3" fmla="*/ 9 h 100"/>
                <a:gd name="T4" fmla="*/ 85 w 85"/>
                <a:gd name="T5" fmla="*/ 17 h 100"/>
                <a:gd name="T6" fmla="*/ 82 w 85"/>
                <a:gd name="T7" fmla="*/ 26 h 100"/>
                <a:gd name="T8" fmla="*/ 80 w 85"/>
                <a:gd name="T9" fmla="*/ 34 h 100"/>
                <a:gd name="T10" fmla="*/ 75 w 85"/>
                <a:gd name="T11" fmla="*/ 42 h 100"/>
                <a:gd name="T12" fmla="*/ 70 w 85"/>
                <a:gd name="T13" fmla="*/ 49 h 100"/>
                <a:gd name="T14" fmla="*/ 65 w 85"/>
                <a:gd name="T15" fmla="*/ 56 h 100"/>
                <a:gd name="T16" fmla="*/ 58 w 85"/>
                <a:gd name="T17" fmla="*/ 61 h 100"/>
                <a:gd name="T18" fmla="*/ 51 w 85"/>
                <a:gd name="T19" fmla="*/ 68 h 100"/>
                <a:gd name="T20" fmla="*/ 44 w 85"/>
                <a:gd name="T21" fmla="*/ 73 h 100"/>
                <a:gd name="T22" fmla="*/ 38 w 85"/>
                <a:gd name="T23" fmla="*/ 78 h 100"/>
                <a:gd name="T24" fmla="*/ 29 w 85"/>
                <a:gd name="T25" fmla="*/ 83 h 100"/>
                <a:gd name="T26" fmla="*/ 22 w 85"/>
                <a:gd name="T27" fmla="*/ 88 h 100"/>
                <a:gd name="T28" fmla="*/ 14 w 85"/>
                <a:gd name="T29" fmla="*/ 92 h 100"/>
                <a:gd name="T30" fmla="*/ 7 w 85"/>
                <a:gd name="T31" fmla="*/ 97 h 100"/>
                <a:gd name="T32" fmla="*/ 0 w 85"/>
                <a:gd name="T33" fmla="*/ 10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100"/>
                <a:gd name="T53" fmla="*/ 85 w 85"/>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100">
                  <a:moveTo>
                    <a:pt x="85" y="0"/>
                  </a:moveTo>
                  <a:lnTo>
                    <a:pt x="85" y="9"/>
                  </a:lnTo>
                  <a:lnTo>
                    <a:pt x="85" y="17"/>
                  </a:lnTo>
                  <a:lnTo>
                    <a:pt x="82" y="26"/>
                  </a:lnTo>
                  <a:lnTo>
                    <a:pt x="80" y="34"/>
                  </a:lnTo>
                  <a:lnTo>
                    <a:pt x="75" y="42"/>
                  </a:lnTo>
                  <a:lnTo>
                    <a:pt x="70" y="49"/>
                  </a:lnTo>
                  <a:lnTo>
                    <a:pt x="65" y="56"/>
                  </a:lnTo>
                  <a:lnTo>
                    <a:pt x="58" y="61"/>
                  </a:lnTo>
                  <a:lnTo>
                    <a:pt x="51" y="68"/>
                  </a:lnTo>
                  <a:lnTo>
                    <a:pt x="44" y="73"/>
                  </a:lnTo>
                  <a:lnTo>
                    <a:pt x="38" y="78"/>
                  </a:lnTo>
                  <a:lnTo>
                    <a:pt x="29" y="83"/>
                  </a:lnTo>
                  <a:lnTo>
                    <a:pt x="22" y="88"/>
                  </a:lnTo>
                  <a:lnTo>
                    <a:pt x="14" y="92"/>
                  </a:lnTo>
                  <a:lnTo>
                    <a:pt x="7" y="97"/>
                  </a:lnTo>
                  <a:lnTo>
                    <a:pt x="0" y="10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7" name="Freeform 79"/>
            <p:cNvSpPr>
              <a:spLocks/>
            </p:cNvSpPr>
            <p:nvPr/>
          </p:nvSpPr>
          <p:spPr bwMode="auto">
            <a:xfrm>
              <a:off x="4800" y="1005"/>
              <a:ext cx="196" cy="22"/>
            </a:xfrm>
            <a:custGeom>
              <a:avLst/>
              <a:gdLst>
                <a:gd name="T0" fmla="*/ 196 w 196"/>
                <a:gd name="T1" fmla="*/ 0 h 22"/>
                <a:gd name="T2" fmla="*/ 185 w 196"/>
                <a:gd name="T3" fmla="*/ 5 h 22"/>
                <a:gd name="T4" fmla="*/ 174 w 196"/>
                <a:gd name="T5" fmla="*/ 10 h 22"/>
                <a:gd name="T6" fmla="*/ 163 w 196"/>
                <a:gd name="T7" fmla="*/ 14 h 22"/>
                <a:gd name="T8" fmla="*/ 151 w 196"/>
                <a:gd name="T9" fmla="*/ 17 h 22"/>
                <a:gd name="T10" fmla="*/ 139 w 196"/>
                <a:gd name="T11" fmla="*/ 19 h 22"/>
                <a:gd name="T12" fmla="*/ 127 w 196"/>
                <a:gd name="T13" fmla="*/ 20 h 22"/>
                <a:gd name="T14" fmla="*/ 113 w 196"/>
                <a:gd name="T15" fmla="*/ 22 h 22"/>
                <a:gd name="T16" fmla="*/ 102 w 196"/>
                <a:gd name="T17" fmla="*/ 22 h 22"/>
                <a:gd name="T18" fmla="*/ 88 w 196"/>
                <a:gd name="T19" fmla="*/ 22 h 22"/>
                <a:gd name="T20" fmla="*/ 76 w 196"/>
                <a:gd name="T21" fmla="*/ 22 h 22"/>
                <a:gd name="T22" fmla="*/ 63 w 196"/>
                <a:gd name="T23" fmla="*/ 22 h 22"/>
                <a:gd name="T24" fmla="*/ 51 w 196"/>
                <a:gd name="T25" fmla="*/ 22 h 22"/>
                <a:gd name="T26" fmla="*/ 37 w 196"/>
                <a:gd name="T27" fmla="*/ 20 h 22"/>
                <a:gd name="T28" fmla="*/ 25 w 196"/>
                <a:gd name="T29" fmla="*/ 20 h 22"/>
                <a:gd name="T30" fmla="*/ 12 w 196"/>
                <a:gd name="T31" fmla="*/ 19 h 22"/>
                <a:gd name="T32" fmla="*/ 0 w 196"/>
                <a:gd name="T33" fmla="*/ 19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22"/>
                <a:gd name="T53" fmla="*/ 196 w 196"/>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22">
                  <a:moveTo>
                    <a:pt x="196" y="0"/>
                  </a:moveTo>
                  <a:lnTo>
                    <a:pt x="185" y="5"/>
                  </a:lnTo>
                  <a:lnTo>
                    <a:pt x="174" y="10"/>
                  </a:lnTo>
                  <a:lnTo>
                    <a:pt x="163" y="14"/>
                  </a:lnTo>
                  <a:lnTo>
                    <a:pt x="151" y="17"/>
                  </a:lnTo>
                  <a:lnTo>
                    <a:pt x="139" y="19"/>
                  </a:lnTo>
                  <a:lnTo>
                    <a:pt x="127" y="20"/>
                  </a:lnTo>
                  <a:lnTo>
                    <a:pt x="113" y="22"/>
                  </a:lnTo>
                  <a:lnTo>
                    <a:pt x="102" y="22"/>
                  </a:lnTo>
                  <a:lnTo>
                    <a:pt x="88" y="22"/>
                  </a:lnTo>
                  <a:lnTo>
                    <a:pt x="76" y="22"/>
                  </a:lnTo>
                  <a:lnTo>
                    <a:pt x="63" y="22"/>
                  </a:lnTo>
                  <a:lnTo>
                    <a:pt x="51" y="22"/>
                  </a:lnTo>
                  <a:lnTo>
                    <a:pt x="37" y="20"/>
                  </a:lnTo>
                  <a:lnTo>
                    <a:pt x="25" y="20"/>
                  </a:lnTo>
                  <a:lnTo>
                    <a:pt x="12" y="19"/>
                  </a:lnTo>
                  <a:lnTo>
                    <a:pt x="0" y="1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8" name="Freeform 80"/>
            <p:cNvSpPr>
              <a:spLocks/>
            </p:cNvSpPr>
            <p:nvPr/>
          </p:nvSpPr>
          <p:spPr bwMode="auto">
            <a:xfrm>
              <a:off x="4747" y="1010"/>
              <a:ext cx="53" cy="14"/>
            </a:xfrm>
            <a:custGeom>
              <a:avLst/>
              <a:gdLst>
                <a:gd name="T0" fmla="*/ 53 w 53"/>
                <a:gd name="T1" fmla="*/ 14 h 14"/>
                <a:gd name="T2" fmla="*/ 49 w 53"/>
                <a:gd name="T3" fmla="*/ 12 h 14"/>
                <a:gd name="T4" fmla="*/ 46 w 53"/>
                <a:gd name="T5" fmla="*/ 12 h 14"/>
                <a:gd name="T6" fmla="*/ 43 w 53"/>
                <a:gd name="T7" fmla="*/ 12 h 14"/>
                <a:gd name="T8" fmla="*/ 39 w 53"/>
                <a:gd name="T9" fmla="*/ 10 h 14"/>
                <a:gd name="T10" fmla="*/ 36 w 53"/>
                <a:gd name="T11" fmla="*/ 10 h 14"/>
                <a:gd name="T12" fmla="*/ 32 w 53"/>
                <a:gd name="T13" fmla="*/ 10 h 14"/>
                <a:gd name="T14" fmla="*/ 29 w 53"/>
                <a:gd name="T15" fmla="*/ 9 h 14"/>
                <a:gd name="T16" fmla="*/ 26 w 53"/>
                <a:gd name="T17" fmla="*/ 9 h 14"/>
                <a:gd name="T18" fmla="*/ 22 w 53"/>
                <a:gd name="T19" fmla="*/ 7 h 14"/>
                <a:gd name="T20" fmla="*/ 19 w 53"/>
                <a:gd name="T21" fmla="*/ 7 h 14"/>
                <a:gd name="T22" fmla="*/ 16 w 53"/>
                <a:gd name="T23" fmla="*/ 5 h 14"/>
                <a:gd name="T24" fmla="*/ 12 w 53"/>
                <a:gd name="T25" fmla="*/ 5 h 14"/>
                <a:gd name="T26" fmla="*/ 9 w 53"/>
                <a:gd name="T27" fmla="*/ 3 h 14"/>
                <a:gd name="T28" fmla="*/ 5 w 53"/>
                <a:gd name="T29" fmla="*/ 2 h 14"/>
                <a:gd name="T30" fmla="*/ 2 w 53"/>
                <a:gd name="T31" fmla="*/ 2 h 14"/>
                <a:gd name="T32" fmla="*/ 0 w 5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14"/>
                <a:gd name="T53" fmla="*/ 53 w 5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14">
                  <a:moveTo>
                    <a:pt x="53" y="14"/>
                  </a:moveTo>
                  <a:lnTo>
                    <a:pt x="49" y="12"/>
                  </a:lnTo>
                  <a:lnTo>
                    <a:pt x="46" y="12"/>
                  </a:lnTo>
                  <a:lnTo>
                    <a:pt x="43" y="12"/>
                  </a:lnTo>
                  <a:lnTo>
                    <a:pt x="39" y="10"/>
                  </a:lnTo>
                  <a:lnTo>
                    <a:pt x="36" y="10"/>
                  </a:lnTo>
                  <a:lnTo>
                    <a:pt x="32" y="10"/>
                  </a:lnTo>
                  <a:lnTo>
                    <a:pt x="29" y="9"/>
                  </a:lnTo>
                  <a:lnTo>
                    <a:pt x="26" y="9"/>
                  </a:lnTo>
                  <a:lnTo>
                    <a:pt x="22" y="7"/>
                  </a:lnTo>
                  <a:lnTo>
                    <a:pt x="19" y="7"/>
                  </a:lnTo>
                  <a:lnTo>
                    <a:pt x="16" y="5"/>
                  </a:lnTo>
                  <a:lnTo>
                    <a:pt x="12" y="5"/>
                  </a:lnTo>
                  <a:lnTo>
                    <a:pt x="9" y="3"/>
                  </a:lnTo>
                  <a:lnTo>
                    <a:pt x="5" y="2"/>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49" name="Freeform 81"/>
            <p:cNvSpPr>
              <a:spLocks/>
            </p:cNvSpPr>
            <p:nvPr/>
          </p:nvSpPr>
          <p:spPr bwMode="auto">
            <a:xfrm>
              <a:off x="4600" y="944"/>
              <a:ext cx="147" cy="66"/>
            </a:xfrm>
            <a:custGeom>
              <a:avLst/>
              <a:gdLst>
                <a:gd name="T0" fmla="*/ 147 w 147"/>
                <a:gd name="T1" fmla="*/ 66 h 66"/>
                <a:gd name="T2" fmla="*/ 137 w 147"/>
                <a:gd name="T3" fmla="*/ 63 h 66"/>
                <a:gd name="T4" fmla="*/ 129 w 147"/>
                <a:gd name="T5" fmla="*/ 58 h 66"/>
                <a:gd name="T6" fmla="*/ 118 w 147"/>
                <a:gd name="T7" fmla="*/ 54 h 66"/>
                <a:gd name="T8" fmla="*/ 110 w 147"/>
                <a:gd name="T9" fmla="*/ 51 h 66"/>
                <a:gd name="T10" fmla="*/ 100 w 147"/>
                <a:gd name="T11" fmla="*/ 46 h 66"/>
                <a:gd name="T12" fmla="*/ 91 w 147"/>
                <a:gd name="T13" fmla="*/ 42 h 66"/>
                <a:gd name="T14" fmla="*/ 81 w 147"/>
                <a:gd name="T15" fmla="*/ 39 h 66"/>
                <a:gd name="T16" fmla="*/ 73 w 147"/>
                <a:gd name="T17" fmla="*/ 36 h 66"/>
                <a:gd name="T18" fmla="*/ 64 w 147"/>
                <a:gd name="T19" fmla="*/ 31 h 66"/>
                <a:gd name="T20" fmla="*/ 54 w 147"/>
                <a:gd name="T21" fmla="*/ 27 h 66"/>
                <a:gd name="T22" fmla="*/ 46 w 147"/>
                <a:gd name="T23" fmla="*/ 24 h 66"/>
                <a:gd name="T24" fmla="*/ 35 w 147"/>
                <a:gd name="T25" fmla="*/ 19 h 66"/>
                <a:gd name="T26" fmla="*/ 27 w 147"/>
                <a:gd name="T27" fmla="*/ 15 h 66"/>
                <a:gd name="T28" fmla="*/ 19 w 147"/>
                <a:gd name="T29" fmla="*/ 10 h 66"/>
                <a:gd name="T30" fmla="*/ 8 w 147"/>
                <a:gd name="T31" fmla="*/ 5 h 66"/>
                <a:gd name="T32" fmla="*/ 0 w 147"/>
                <a:gd name="T33" fmla="*/ 0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7"/>
                <a:gd name="T52" fmla="*/ 0 h 66"/>
                <a:gd name="T53" fmla="*/ 147 w 147"/>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7" h="66">
                  <a:moveTo>
                    <a:pt x="147" y="66"/>
                  </a:moveTo>
                  <a:lnTo>
                    <a:pt x="137" y="63"/>
                  </a:lnTo>
                  <a:lnTo>
                    <a:pt x="129" y="58"/>
                  </a:lnTo>
                  <a:lnTo>
                    <a:pt x="118" y="54"/>
                  </a:lnTo>
                  <a:lnTo>
                    <a:pt x="110" y="51"/>
                  </a:lnTo>
                  <a:lnTo>
                    <a:pt x="100" y="46"/>
                  </a:lnTo>
                  <a:lnTo>
                    <a:pt x="91" y="42"/>
                  </a:lnTo>
                  <a:lnTo>
                    <a:pt x="81" y="39"/>
                  </a:lnTo>
                  <a:lnTo>
                    <a:pt x="73" y="36"/>
                  </a:lnTo>
                  <a:lnTo>
                    <a:pt x="64" y="31"/>
                  </a:lnTo>
                  <a:lnTo>
                    <a:pt x="54" y="27"/>
                  </a:lnTo>
                  <a:lnTo>
                    <a:pt x="46" y="24"/>
                  </a:lnTo>
                  <a:lnTo>
                    <a:pt x="35" y="19"/>
                  </a:lnTo>
                  <a:lnTo>
                    <a:pt x="27" y="15"/>
                  </a:lnTo>
                  <a:lnTo>
                    <a:pt x="19" y="10"/>
                  </a:lnTo>
                  <a:lnTo>
                    <a:pt x="8"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0" name="Freeform 82"/>
            <p:cNvSpPr>
              <a:spLocks/>
            </p:cNvSpPr>
            <p:nvPr/>
          </p:nvSpPr>
          <p:spPr bwMode="auto">
            <a:xfrm>
              <a:off x="4476" y="865"/>
              <a:ext cx="124" cy="79"/>
            </a:xfrm>
            <a:custGeom>
              <a:avLst/>
              <a:gdLst>
                <a:gd name="T0" fmla="*/ 124 w 124"/>
                <a:gd name="T1" fmla="*/ 79 h 79"/>
                <a:gd name="T2" fmla="*/ 117 w 124"/>
                <a:gd name="T3" fmla="*/ 74 h 79"/>
                <a:gd name="T4" fmla="*/ 109 w 124"/>
                <a:gd name="T5" fmla="*/ 69 h 79"/>
                <a:gd name="T6" fmla="*/ 102 w 124"/>
                <a:gd name="T7" fmla="*/ 64 h 79"/>
                <a:gd name="T8" fmla="*/ 93 w 124"/>
                <a:gd name="T9" fmla="*/ 59 h 79"/>
                <a:gd name="T10" fmla="*/ 85 w 124"/>
                <a:gd name="T11" fmla="*/ 55 h 79"/>
                <a:gd name="T12" fmla="*/ 78 w 124"/>
                <a:gd name="T13" fmla="*/ 50 h 79"/>
                <a:gd name="T14" fmla="*/ 70 w 124"/>
                <a:gd name="T15" fmla="*/ 44 h 79"/>
                <a:gd name="T16" fmla="*/ 63 w 124"/>
                <a:gd name="T17" fmla="*/ 40 h 79"/>
                <a:gd name="T18" fmla="*/ 54 w 124"/>
                <a:gd name="T19" fmla="*/ 35 h 79"/>
                <a:gd name="T20" fmla="*/ 48 w 124"/>
                <a:gd name="T21" fmla="*/ 30 h 79"/>
                <a:gd name="T22" fmla="*/ 39 w 124"/>
                <a:gd name="T23" fmla="*/ 25 h 79"/>
                <a:gd name="T24" fmla="*/ 32 w 124"/>
                <a:gd name="T25" fmla="*/ 20 h 79"/>
                <a:gd name="T26" fmla="*/ 24 w 124"/>
                <a:gd name="T27" fmla="*/ 15 h 79"/>
                <a:gd name="T28" fmla="*/ 15 w 124"/>
                <a:gd name="T29" fmla="*/ 10 h 79"/>
                <a:gd name="T30" fmla="*/ 9 w 124"/>
                <a:gd name="T31" fmla="*/ 5 h 79"/>
                <a:gd name="T32" fmla="*/ 0 w 124"/>
                <a:gd name="T33" fmla="*/ 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79"/>
                <a:gd name="T53" fmla="*/ 124 w 124"/>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79">
                  <a:moveTo>
                    <a:pt x="124" y="79"/>
                  </a:moveTo>
                  <a:lnTo>
                    <a:pt x="117" y="74"/>
                  </a:lnTo>
                  <a:lnTo>
                    <a:pt x="109" y="69"/>
                  </a:lnTo>
                  <a:lnTo>
                    <a:pt x="102" y="64"/>
                  </a:lnTo>
                  <a:lnTo>
                    <a:pt x="93" y="59"/>
                  </a:lnTo>
                  <a:lnTo>
                    <a:pt x="85" y="55"/>
                  </a:lnTo>
                  <a:lnTo>
                    <a:pt x="78" y="50"/>
                  </a:lnTo>
                  <a:lnTo>
                    <a:pt x="70" y="44"/>
                  </a:lnTo>
                  <a:lnTo>
                    <a:pt x="63" y="40"/>
                  </a:lnTo>
                  <a:lnTo>
                    <a:pt x="54" y="35"/>
                  </a:lnTo>
                  <a:lnTo>
                    <a:pt x="48" y="30"/>
                  </a:lnTo>
                  <a:lnTo>
                    <a:pt x="39" y="25"/>
                  </a:lnTo>
                  <a:lnTo>
                    <a:pt x="32" y="20"/>
                  </a:lnTo>
                  <a:lnTo>
                    <a:pt x="24" y="15"/>
                  </a:lnTo>
                  <a:lnTo>
                    <a:pt x="15" y="10"/>
                  </a:lnTo>
                  <a:lnTo>
                    <a:pt x="9"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1" name="Freeform 83"/>
            <p:cNvSpPr>
              <a:spLocks/>
            </p:cNvSpPr>
            <p:nvPr/>
          </p:nvSpPr>
          <p:spPr bwMode="auto">
            <a:xfrm>
              <a:off x="4420" y="817"/>
              <a:ext cx="56" cy="48"/>
            </a:xfrm>
            <a:custGeom>
              <a:avLst/>
              <a:gdLst>
                <a:gd name="T0" fmla="*/ 56 w 56"/>
                <a:gd name="T1" fmla="*/ 48 h 48"/>
                <a:gd name="T2" fmla="*/ 53 w 56"/>
                <a:gd name="T3" fmla="*/ 44 h 48"/>
                <a:gd name="T4" fmla="*/ 49 w 56"/>
                <a:gd name="T5" fmla="*/ 42 h 48"/>
                <a:gd name="T6" fmla="*/ 46 w 56"/>
                <a:gd name="T7" fmla="*/ 39 h 48"/>
                <a:gd name="T8" fmla="*/ 43 w 56"/>
                <a:gd name="T9" fmla="*/ 36 h 48"/>
                <a:gd name="T10" fmla="*/ 39 w 56"/>
                <a:gd name="T11" fmla="*/ 32 h 48"/>
                <a:gd name="T12" fmla="*/ 36 w 56"/>
                <a:gd name="T13" fmla="*/ 31 h 48"/>
                <a:gd name="T14" fmla="*/ 32 w 56"/>
                <a:gd name="T15" fmla="*/ 27 h 48"/>
                <a:gd name="T16" fmla="*/ 29 w 56"/>
                <a:gd name="T17" fmla="*/ 24 h 48"/>
                <a:gd name="T18" fmla="*/ 24 w 56"/>
                <a:gd name="T19" fmla="*/ 20 h 48"/>
                <a:gd name="T20" fmla="*/ 21 w 56"/>
                <a:gd name="T21" fmla="*/ 19 h 48"/>
                <a:gd name="T22" fmla="*/ 17 w 56"/>
                <a:gd name="T23" fmla="*/ 15 h 48"/>
                <a:gd name="T24" fmla="*/ 14 w 56"/>
                <a:gd name="T25" fmla="*/ 12 h 48"/>
                <a:gd name="T26" fmla="*/ 10 w 56"/>
                <a:gd name="T27" fmla="*/ 9 h 48"/>
                <a:gd name="T28" fmla="*/ 7 w 56"/>
                <a:gd name="T29" fmla="*/ 7 h 48"/>
                <a:gd name="T30" fmla="*/ 4 w 56"/>
                <a:gd name="T31" fmla="*/ 4 h 48"/>
                <a:gd name="T32" fmla="*/ 0 w 56"/>
                <a:gd name="T33" fmla="*/ 0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48"/>
                <a:gd name="T53" fmla="*/ 56 w 56"/>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48">
                  <a:moveTo>
                    <a:pt x="56" y="48"/>
                  </a:moveTo>
                  <a:lnTo>
                    <a:pt x="53" y="44"/>
                  </a:lnTo>
                  <a:lnTo>
                    <a:pt x="49" y="42"/>
                  </a:lnTo>
                  <a:lnTo>
                    <a:pt x="46" y="39"/>
                  </a:lnTo>
                  <a:lnTo>
                    <a:pt x="43" y="36"/>
                  </a:lnTo>
                  <a:lnTo>
                    <a:pt x="39" y="32"/>
                  </a:lnTo>
                  <a:lnTo>
                    <a:pt x="36" y="31"/>
                  </a:lnTo>
                  <a:lnTo>
                    <a:pt x="32" y="27"/>
                  </a:lnTo>
                  <a:lnTo>
                    <a:pt x="29" y="24"/>
                  </a:lnTo>
                  <a:lnTo>
                    <a:pt x="24" y="20"/>
                  </a:lnTo>
                  <a:lnTo>
                    <a:pt x="21" y="19"/>
                  </a:lnTo>
                  <a:lnTo>
                    <a:pt x="17" y="15"/>
                  </a:lnTo>
                  <a:lnTo>
                    <a:pt x="14" y="12"/>
                  </a:lnTo>
                  <a:lnTo>
                    <a:pt x="10" y="9"/>
                  </a:lnTo>
                  <a:lnTo>
                    <a:pt x="7" y="7"/>
                  </a:lnTo>
                  <a:lnTo>
                    <a:pt x="4"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2" name="Freeform 84"/>
            <p:cNvSpPr>
              <a:spLocks/>
            </p:cNvSpPr>
            <p:nvPr/>
          </p:nvSpPr>
          <p:spPr bwMode="auto">
            <a:xfrm>
              <a:off x="4407" y="809"/>
              <a:ext cx="13" cy="8"/>
            </a:xfrm>
            <a:custGeom>
              <a:avLst/>
              <a:gdLst>
                <a:gd name="T0" fmla="*/ 13 w 13"/>
                <a:gd name="T1" fmla="*/ 8 h 8"/>
                <a:gd name="T2" fmla="*/ 12 w 13"/>
                <a:gd name="T3" fmla="*/ 8 h 8"/>
                <a:gd name="T4" fmla="*/ 12 w 13"/>
                <a:gd name="T5" fmla="*/ 8 h 8"/>
                <a:gd name="T6" fmla="*/ 10 w 13"/>
                <a:gd name="T7" fmla="*/ 6 h 8"/>
                <a:gd name="T8" fmla="*/ 10 w 13"/>
                <a:gd name="T9" fmla="*/ 6 h 8"/>
                <a:gd name="T10" fmla="*/ 8 w 13"/>
                <a:gd name="T11" fmla="*/ 6 h 8"/>
                <a:gd name="T12" fmla="*/ 8 w 13"/>
                <a:gd name="T13" fmla="*/ 5 h 8"/>
                <a:gd name="T14" fmla="*/ 6 w 13"/>
                <a:gd name="T15" fmla="*/ 5 h 8"/>
                <a:gd name="T16" fmla="*/ 6 w 13"/>
                <a:gd name="T17" fmla="*/ 3 h 8"/>
                <a:gd name="T18" fmla="*/ 5 w 13"/>
                <a:gd name="T19" fmla="*/ 3 h 8"/>
                <a:gd name="T20" fmla="*/ 5 w 13"/>
                <a:gd name="T21" fmla="*/ 3 h 8"/>
                <a:gd name="T22" fmla="*/ 3 w 13"/>
                <a:gd name="T23" fmla="*/ 1 h 8"/>
                <a:gd name="T24" fmla="*/ 3 w 13"/>
                <a:gd name="T25" fmla="*/ 1 h 8"/>
                <a:gd name="T26" fmla="*/ 1 w 13"/>
                <a:gd name="T27" fmla="*/ 1 h 8"/>
                <a:gd name="T28" fmla="*/ 1 w 13"/>
                <a:gd name="T29" fmla="*/ 0 h 8"/>
                <a:gd name="T30" fmla="*/ 0 w 13"/>
                <a:gd name="T31" fmla="*/ 0 h 8"/>
                <a:gd name="T32" fmla="*/ 0 w 13"/>
                <a:gd name="T33" fmla="*/ 0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8"/>
                <a:gd name="T53" fmla="*/ 13 w 13"/>
                <a:gd name="T54" fmla="*/ 8 h 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8">
                  <a:moveTo>
                    <a:pt x="13" y="8"/>
                  </a:moveTo>
                  <a:lnTo>
                    <a:pt x="12" y="8"/>
                  </a:lnTo>
                  <a:lnTo>
                    <a:pt x="10" y="6"/>
                  </a:lnTo>
                  <a:lnTo>
                    <a:pt x="8" y="6"/>
                  </a:lnTo>
                  <a:lnTo>
                    <a:pt x="8" y="5"/>
                  </a:lnTo>
                  <a:lnTo>
                    <a:pt x="6" y="5"/>
                  </a:lnTo>
                  <a:lnTo>
                    <a:pt x="6" y="3"/>
                  </a:lnTo>
                  <a:lnTo>
                    <a:pt x="5" y="3"/>
                  </a:lnTo>
                  <a:lnTo>
                    <a:pt x="3" y="1"/>
                  </a:lnTo>
                  <a:lnTo>
                    <a:pt x="1" y="1"/>
                  </a:lnTo>
                  <a:lnTo>
                    <a:pt x="1"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3" name="Freeform 85"/>
            <p:cNvSpPr>
              <a:spLocks/>
            </p:cNvSpPr>
            <p:nvPr/>
          </p:nvSpPr>
          <p:spPr bwMode="auto">
            <a:xfrm>
              <a:off x="4273" y="675"/>
              <a:ext cx="134" cy="134"/>
            </a:xfrm>
            <a:custGeom>
              <a:avLst/>
              <a:gdLst>
                <a:gd name="T0" fmla="*/ 134 w 134"/>
                <a:gd name="T1" fmla="*/ 134 h 134"/>
                <a:gd name="T2" fmla="*/ 123 w 134"/>
                <a:gd name="T3" fmla="*/ 125 h 134"/>
                <a:gd name="T4" fmla="*/ 115 w 134"/>
                <a:gd name="T5" fmla="*/ 117 h 134"/>
                <a:gd name="T6" fmla="*/ 107 w 134"/>
                <a:gd name="T7" fmla="*/ 110 h 134"/>
                <a:gd name="T8" fmla="*/ 98 w 134"/>
                <a:gd name="T9" fmla="*/ 102 h 134"/>
                <a:gd name="T10" fmla="*/ 90 w 134"/>
                <a:gd name="T11" fmla="*/ 93 h 134"/>
                <a:gd name="T12" fmla="*/ 81 w 134"/>
                <a:gd name="T13" fmla="*/ 85 h 134"/>
                <a:gd name="T14" fmla="*/ 73 w 134"/>
                <a:gd name="T15" fmla="*/ 76 h 134"/>
                <a:gd name="T16" fmla="*/ 64 w 134"/>
                <a:gd name="T17" fmla="*/ 68 h 134"/>
                <a:gd name="T18" fmla="*/ 56 w 134"/>
                <a:gd name="T19" fmla="*/ 59 h 134"/>
                <a:gd name="T20" fmla="*/ 47 w 134"/>
                <a:gd name="T21" fmla="*/ 51 h 134"/>
                <a:gd name="T22" fmla="*/ 39 w 134"/>
                <a:gd name="T23" fmla="*/ 42 h 134"/>
                <a:gd name="T24" fmla="*/ 32 w 134"/>
                <a:gd name="T25" fmla="*/ 34 h 134"/>
                <a:gd name="T26" fmla="*/ 24 w 134"/>
                <a:gd name="T27" fmla="*/ 25 h 134"/>
                <a:gd name="T28" fmla="*/ 15 w 134"/>
                <a:gd name="T29" fmla="*/ 17 h 134"/>
                <a:gd name="T30" fmla="*/ 7 w 134"/>
                <a:gd name="T31" fmla="*/ 9 h 134"/>
                <a:gd name="T32" fmla="*/ 0 w 134"/>
                <a:gd name="T33" fmla="*/ 0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4"/>
                <a:gd name="T52" fmla="*/ 0 h 134"/>
                <a:gd name="T53" fmla="*/ 134 w 134"/>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4" h="134">
                  <a:moveTo>
                    <a:pt x="134" y="134"/>
                  </a:moveTo>
                  <a:lnTo>
                    <a:pt x="123" y="125"/>
                  </a:lnTo>
                  <a:lnTo>
                    <a:pt x="115" y="117"/>
                  </a:lnTo>
                  <a:lnTo>
                    <a:pt x="107" y="110"/>
                  </a:lnTo>
                  <a:lnTo>
                    <a:pt x="98" y="102"/>
                  </a:lnTo>
                  <a:lnTo>
                    <a:pt x="90" y="93"/>
                  </a:lnTo>
                  <a:lnTo>
                    <a:pt x="81" y="85"/>
                  </a:lnTo>
                  <a:lnTo>
                    <a:pt x="73" y="76"/>
                  </a:lnTo>
                  <a:lnTo>
                    <a:pt x="64" y="68"/>
                  </a:lnTo>
                  <a:lnTo>
                    <a:pt x="56" y="59"/>
                  </a:lnTo>
                  <a:lnTo>
                    <a:pt x="47" y="51"/>
                  </a:lnTo>
                  <a:lnTo>
                    <a:pt x="39" y="42"/>
                  </a:lnTo>
                  <a:lnTo>
                    <a:pt x="32" y="34"/>
                  </a:lnTo>
                  <a:lnTo>
                    <a:pt x="24" y="25"/>
                  </a:lnTo>
                  <a:lnTo>
                    <a:pt x="15" y="17"/>
                  </a:lnTo>
                  <a:lnTo>
                    <a:pt x="7" y="9"/>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4" name="Freeform 86"/>
            <p:cNvSpPr>
              <a:spLocks/>
            </p:cNvSpPr>
            <p:nvPr/>
          </p:nvSpPr>
          <p:spPr bwMode="auto">
            <a:xfrm>
              <a:off x="4234" y="631"/>
              <a:ext cx="39" cy="44"/>
            </a:xfrm>
            <a:custGeom>
              <a:avLst/>
              <a:gdLst>
                <a:gd name="T0" fmla="*/ 39 w 39"/>
                <a:gd name="T1" fmla="*/ 44 h 44"/>
                <a:gd name="T2" fmla="*/ 35 w 39"/>
                <a:gd name="T3" fmla="*/ 42 h 44"/>
                <a:gd name="T4" fmla="*/ 34 w 39"/>
                <a:gd name="T5" fmla="*/ 39 h 44"/>
                <a:gd name="T6" fmla="*/ 30 w 39"/>
                <a:gd name="T7" fmla="*/ 36 h 44"/>
                <a:gd name="T8" fmla="*/ 29 w 39"/>
                <a:gd name="T9" fmla="*/ 34 h 44"/>
                <a:gd name="T10" fmla="*/ 27 w 39"/>
                <a:gd name="T11" fmla="*/ 31 h 44"/>
                <a:gd name="T12" fmla="*/ 24 w 39"/>
                <a:gd name="T13" fmla="*/ 29 h 44"/>
                <a:gd name="T14" fmla="*/ 22 w 39"/>
                <a:gd name="T15" fmla="*/ 25 h 44"/>
                <a:gd name="T16" fmla="*/ 18 w 39"/>
                <a:gd name="T17" fmla="*/ 22 h 44"/>
                <a:gd name="T18" fmla="*/ 17 w 39"/>
                <a:gd name="T19" fmla="*/ 20 h 44"/>
                <a:gd name="T20" fmla="*/ 13 w 39"/>
                <a:gd name="T21" fmla="*/ 17 h 44"/>
                <a:gd name="T22" fmla="*/ 12 w 39"/>
                <a:gd name="T23" fmla="*/ 14 h 44"/>
                <a:gd name="T24" fmla="*/ 8 w 39"/>
                <a:gd name="T25" fmla="*/ 10 h 44"/>
                <a:gd name="T26" fmla="*/ 7 w 39"/>
                <a:gd name="T27" fmla="*/ 9 h 44"/>
                <a:gd name="T28" fmla="*/ 5 w 39"/>
                <a:gd name="T29" fmla="*/ 5 h 44"/>
                <a:gd name="T30" fmla="*/ 1 w 39"/>
                <a:gd name="T31" fmla="*/ 2 h 44"/>
                <a:gd name="T32" fmla="*/ 0 w 39"/>
                <a:gd name="T33" fmla="*/ 0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44"/>
                <a:gd name="T53" fmla="*/ 39 w 39"/>
                <a:gd name="T54" fmla="*/ 44 h 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44">
                  <a:moveTo>
                    <a:pt x="39" y="44"/>
                  </a:moveTo>
                  <a:lnTo>
                    <a:pt x="35" y="42"/>
                  </a:lnTo>
                  <a:lnTo>
                    <a:pt x="34" y="39"/>
                  </a:lnTo>
                  <a:lnTo>
                    <a:pt x="30" y="36"/>
                  </a:lnTo>
                  <a:lnTo>
                    <a:pt x="29" y="34"/>
                  </a:lnTo>
                  <a:lnTo>
                    <a:pt x="27" y="31"/>
                  </a:lnTo>
                  <a:lnTo>
                    <a:pt x="24" y="29"/>
                  </a:lnTo>
                  <a:lnTo>
                    <a:pt x="22" y="25"/>
                  </a:lnTo>
                  <a:lnTo>
                    <a:pt x="18" y="22"/>
                  </a:lnTo>
                  <a:lnTo>
                    <a:pt x="17" y="20"/>
                  </a:lnTo>
                  <a:lnTo>
                    <a:pt x="13" y="17"/>
                  </a:lnTo>
                  <a:lnTo>
                    <a:pt x="12" y="14"/>
                  </a:lnTo>
                  <a:lnTo>
                    <a:pt x="8" y="10"/>
                  </a:lnTo>
                  <a:lnTo>
                    <a:pt x="7" y="9"/>
                  </a:lnTo>
                  <a:lnTo>
                    <a:pt x="5" y="5"/>
                  </a:lnTo>
                  <a:lnTo>
                    <a:pt x="1"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5" name="Freeform 87"/>
            <p:cNvSpPr>
              <a:spLocks/>
            </p:cNvSpPr>
            <p:nvPr/>
          </p:nvSpPr>
          <p:spPr bwMode="auto">
            <a:xfrm>
              <a:off x="4219" y="612"/>
              <a:ext cx="15" cy="19"/>
            </a:xfrm>
            <a:custGeom>
              <a:avLst/>
              <a:gdLst>
                <a:gd name="T0" fmla="*/ 15 w 15"/>
                <a:gd name="T1" fmla="*/ 19 h 19"/>
                <a:gd name="T2" fmla="*/ 15 w 15"/>
                <a:gd name="T3" fmla="*/ 17 h 19"/>
                <a:gd name="T4" fmla="*/ 15 w 15"/>
                <a:gd name="T5" fmla="*/ 16 h 19"/>
                <a:gd name="T6" fmla="*/ 13 w 15"/>
                <a:gd name="T7" fmla="*/ 14 h 19"/>
                <a:gd name="T8" fmla="*/ 13 w 15"/>
                <a:gd name="T9" fmla="*/ 12 h 19"/>
                <a:gd name="T10" fmla="*/ 11 w 15"/>
                <a:gd name="T11" fmla="*/ 12 h 19"/>
                <a:gd name="T12" fmla="*/ 10 w 15"/>
                <a:gd name="T13" fmla="*/ 11 h 19"/>
                <a:gd name="T14" fmla="*/ 10 w 15"/>
                <a:gd name="T15" fmla="*/ 11 h 19"/>
                <a:gd name="T16" fmla="*/ 8 w 15"/>
                <a:gd name="T17" fmla="*/ 9 h 19"/>
                <a:gd name="T18" fmla="*/ 6 w 15"/>
                <a:gd name="T19" fmla="*/ 7 h 19"/>
                <a:gd name="T20" fmla="*/ 6 w 15"/>
                <a:gd name="T21" fmla="*/ 7 h 19"/>
                <a:gd name="T22" fmla="*/ 5 w 15"/>
                <a:gd name="T23" fmla="*/ 6 h 19"/>
                <a:gd name="T24" fmla="*/ 3 w 15"/>
                <a:gd name="T25" fmla="*/ 6 h 19"/>
                <a:gd name="T26" fmla="*/ 3 w 15"/>
                <a:gd name="T27" fmla="*/ 4 h 19"/>
                <a:gd name="T28" fmla="*/ 1 w 15"/>
                <a:gd name="T29" fmla="*/ 2 h 19"/>
                <a:gd name="T30" fmla="*/ 1 w 15"/>
                <a:gd name="T31" fmla="*/ 2 h 19"/>
                <a:gd name="T32" fmla="*/ 0 w 15"/>
                <a:gd name="T33" fmla="*/ 0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9"/>
                <a:gd name="T53" fmla="*/ 15 w 15"/>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9">
                  <a:moveTo>
                    <a:pt x="15" y="19"/>
                  </a:moveTo>
                  <a:lnTo>
                    <a:pt x="15" y="17"/>
                  </a:lnTo>
                  <a:lnTo>
                    <a:pt x="15" y="16"/>
                  </a:lnTo>
                  <a:lnTo>
                    <a:pt x="13" y="14"/>
                  </a:lnTo>
                  <a:lnTo>
                    <a:pt x="13" y="12"/>
                  </a:lnTo>
                  <a:lnTo>
                    <a:pt x="11" y="12"/>
                  </a:lnTo>
                  <a:lnTo>
                    <a:pt x="10" y="11"/>
                  </a:lnTo>
                  <a:lnTo>
                    <a:pt x="8" y="9"/>
                  </a:lnTo>
                  <a:lnTo>
                    <a:pt x="6" y="7"/>
                  </a:lnTo>
                  <a:lnTo>
                    <a:pt x="5" y="6"/>
                  </a:lnTo>
                  <a:lnTo>
                    <a:pt x="3" y="6"/>
                  </a:lnTo>
                  <a:lnTo>
                    <a:pt x="3" y="4"/>
                  </a:lnTo>
                  <a:lnTo>
                    <a:pt x="1"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6" name="Freeform 88"/>
            <p:cNvSpPr>
              <a:spLocks/>
            </p:cNvSpPr>
            <p:nvPr/>
          </p:nvSpPr>
          <p:spPr bwMode="auto">
            <a:xfrm>
              <a:off x="4152" y="526"/>
              <a:ext cx="67" cy="86"/>
            </a:xfrm>
            <a:custGeom>
              <a:avLst/>
              <a:gdLst>
                <a:gd name="T0" fmla="*/ 67 w 67"/>
                <a:gd name="T1" fmla="*/ 86 h 86"/>
                <a:gd name="T2" fmla="*/ 61 w 67"/>
                <a:gd name="T3" fmla="*/ 81 h 86"/>
                <a:gd name="T4" fmla="*/ 58 w 67"/>
                <a:gd name="T5" fmla="*/ 75 h 86"/>
                <a:gd name="T6" fmla="*/ 53 w 67"/>
                <a:gd name="T7" fmla="*/ 70 h 86"/>
                <a:gd name="T8" fmla="*/ 50 w 67"/>
                <a:gd name="T9" fmla="*/ 64 h 86"/>
                <a:gd name="T10" fmla="*/ 45 w 67"/>
                <a:gd name="T11" fmla="*/ 59 h 86"/>
                <a:gd name="T12" fmla="*/ 41 w 67"/>
                <a:gd name="T13" fmla="*/ 54 h 86"/>
                <a:gd name="T14" fmla="*/ 36 w 67"/>
                <a:gd name="T15" fmla="*/ 49 h 86"/>
                <a:gd name="T16" fmla="*/ 33 w 67"/>
                <a:gd name="T17" fmla="*/ 44 h 86"/>
                <a:gd name="T18" fmla="*/ 29 w 67"/>
                <a:gd name="T19" fmla="*/ 37 h 86"/>
                <a:gd name="T20" fmla="*/ 24 w 67"/>
                <a:gd name="T21" fmla="*/ 32 h 86"/>
                <a:gd name="T22" fmla="*/ 21 w 67"/>
                <a:gd name="T23" fmla="*/ 27 h 86"/>
                <a:gd name="T24" fmla="*/ 16 w 67"/>
                <a:gd name="T25" fmla="*/ 22 h 86"/>
                <a:gd name="T26" fmla="*/ 12 w 67"/>
                <a:gd name="T27" fmla="*/ 17 h 86"/>
                <a:gd name="T28" fmla="*/ 9 w 67"/>
                <a:gd name="T29" fmla="*/ 12 h 86"/>
                <a:gd name="T30" fmla="*/ 4 w 67"/>
                <a:gd name="T31" fmla="*/ 5 h 86"/>
                <a:gd name="T32" fmla="*/ 0 w 67"/>
                <a:gd name="T33" fmla="*/ 0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86"/>
                <a:gd name="T53" fmla="*/ 67 w 67"/>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86">
                  <a:moveTo>
                    <a:pt x="67" y="86"/>
                  </a:moveTo>
                  <a:lnTo>
                    <a:pt x="61" y="81"/>
                  </a:lnTo>
                  <a:lnTo>
                    <a:pt x="58" y="75"/>
                  </a:lnTo>
                  <a:lnTo>
                    <a:pt x="53" y="70"/>
                  </a:lnTo>
                  <a:lnTo>
                    <a:pt x="50" y="64"/>
                  </a:lnTo>
                  <a:lnTo>
                    <a:pt x="45" y="59"/>
                  </a:lnTo>
                  <a:lnTo>
                    <a:pt x="41" y="54"/>
                  </a:lnTo>
                  <a:lnTo>
                    <a:pt x="36" y="49"/>
                  </a:lnTo>
                  <a:lnTo>
                    <a:pt x="33" y="44"/>
                  </a:lnTo>
                  <a:lnTo>
                    <a:pt x="29" y="37"/>
                  </a:lnTo>
                  <a:lnTo>
                    <a:pt x="24" y="32"/>
                  </a:lnTo>
                  <a:lnTo>
                    <a:pt x="21" y="27"/>
                  </a:lnTo>
                  <a:lnTo>
                    <a:pt x="16" y="22"/>
                  </a:lnTo>
                  <a:lnTo>
                    <a:pt x="12" y="17"/>
                  </a:lnTo>
                  <a:lnTo>
                    <a:pt x="9" y="12"/>
                  </a:lnTo>
                  <a:lnTo>
                    <a:pt x="4"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7" name="Freeform 89"/>
            <p:cNvSpPr>
              <a:spLocks/>
            </p:cNvSpPr>
            <p:nvPr/>
          </p:nvSpPr>
          <p:spPr bwMode="auto">
            <a:xfrm>
              <a:off x="4119" y="440"/>
              <a:ext cx="33" cy="86"/>
            </a:xfrm>
            <a:custGeom>
              <a:avLst/>
              <a:gdLst>
                <a:gd name="T0" fmla="*/ 33 w 33"/>
                <a:gd name="T1" fmla="*/ 86 h 86"/>
                <a:gd name="T2" fmla="*/ 30 w 33"/>
                <a:gd name="T3" fmla="*/ 81 h 86"/>
                <a:gd name="T4" fmla="*/ 28 w 33"/>
                <a:gd name="T5" fmla="*/ 76 h 86"/>
                <a:gd name="T6" fmla="*/ 25 w 33"/>
                <a:gd name="T7" fmla="*/ 71 h 86"/>
                <a:gd name="T8" fmla="*/ 23 w 33"/>
                <a:gd name="T9" fmla="*/ 66 h 86"/>
                <a:gd name="T10" fmla="*/ 20 w 33"/>
                <a:gd name="T11" fmla="*/ 61 h 86"/>
                <a:gd name="T12" fmla="*/ 18 w 33"/>
                <a:gd name="T13" fmla="*/ 56 h 86"/>
                <a:gd name="T14" fmla="*/ 15 w 33"/>
                <a:gd name="T15" fmla="*/ 51 h 86"/>
                <a:gd name="T16" fmla="*/ 13 w 33"/>
                <a:gd name="T17" fmla="*/ 46 h 86"/>
                <a:gd name="T18" fmla="*/ 11 w 33"/>
                <a:gd name="T19" fmla="*/ 41 h 86"/>
                <a:gd name="T20" fmla="*/ 10 w 33"/>
                <a:gd name="T21" fmla="*/ 34 h 86"/>
                <a:gd name="T22" fmla="*/ 6 w 33"/>
                <a:gd name="T23" fmla="*/ 29 h 86"/>
                <a:gd name="T24" fmla="*/ 5 w 33"/>
                <a:gd name="T25" fmla="*/ 24 h 86"/>
                <a:gd name="T26" fmla="*/ 3 w 33"/>
                <a:gd name="T27" fmla="*/ 17 h 86"/>
                <a:gd name="T28" fmla="*/ 3 w 33"/>
                <a:gd name="T29" fmla="*/ 12 h 86"/>
                <a:gd name="T30" fmla="*/ 1 w 33"/>
                <a:gd name="T31" fmla="*/ 7 h 86"/>
                <a:gd name="T32" fmla="*/ 0 w 33"/>
                <a:gd name="T33" fmla="*/ 0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
                <a:gd name="T52" fmla="*/ 0 h 86"/>
                <a:gd name="T53" fmla="*/ 33 w 33"/>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 h="86">
                  <a:moveTo>
                    <a:pt x="33" y="86"/>
                  </a:moveTo>
                  <a:lnTo>
                    <a:pt x="30" y="81"/>
                  </a:lnTo>
                  <a:lnTo>
                    <a:pt x="28" y="76"/>
                  </a:lnTo>
                  <a:lnTo>
                    <a:pt x="25" y="71"/>
                  </a:lnTo>
                  <a:lnTo>
                    <a:pt x="23" y="66"/>
                  </a:lnTo>
                  <a:lnTo>
                    <a:pt x="20" y="61"/>
                  </a:lnTo>
                  <a:lnTo>
                    <a:pt x="18" y="56"/>
                  </a:lnTo>
                  <a:lnTo>
                    <a:pt x="15" y="51"/>
                  </a:lnTo>
                  <a:lnTo>
                    <a:pt x="13" y="46"/>
                  </a:lnTo>
                  <a:lnTo>
                    <a:pt x="11" y="41"/>
                  </a:lnTo>
                  <a:lnTo>
                    <a:pt x="10" y="34"/>
                  </a:lnTo>
                  <a:lnTo>
                    <a:pt x="6" y="29"/>
                  </a:lnTo>
                  <a:lnTo>
                    <a:pt x="5" y="24"/>
                  </a:lnTo>
                  <a:lnTo>
                    <a:pt x="3" y="17"/>
                  </a:lnTo>
                  <a:lnTo>
                    <a:pt x="3" y="12"/>
                  </a:lnTo>
                  <a:lnTo>
                    <a:pt x="1"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8" name="Freeform 90"/>
            <p:cNvSpPr>
              <a:spLocks/>
            </p:cNvSpPr>
            <p:nvPr/>
          </p:nvSpPr>
          <p:spPr bwMode="auto">
            <a:xfrm>
              <a:off x="4115" y="288"/>
              <a:ext cx="15" cy="152"/>
            </a:xfrm>
            <a:custGeom>
              <a:avLst/>
              <a:gdLst>
                <a:gd name="T0" fmla="*/ 4 w 15"/>
                <a:gd name="T1" fmla="*/ 152 h 152"/>
                <a:gd name="T2" fmla="*/ 2 w 15"/>
                <a:gd name="T3" fmla="*/ 143 h 152"/>
                <a:gd name="T4" fmla="*/ 2 w 15"/>
                <a:gd name="T5" fmla="*/ 133 h 152"/>
                <a:gd name="T6" fmla="*/ 2 w 15"/>
                <a:gd name="T7" fmla="*/ 123 h 152"/>
                <a:gd name="T8" fmla="*/ 0 w 15"/>
                <a:gd name="T9" fmla="*/ 115 h 152"/>
                <a:gd name="T10" fmla="*/ 0 w 15"/>
                <a:gd name="T11" fmla="*/ 105 h 152"/>
                <a:gd name="T12" fmla="*/ 2 w 15"/>
                <a:gd name="T13" fmla="*/ 94 h 152"/>
                <a:gd name="T14" fmla="*/ 2 w 15"/>
                <a:gd name="T15" fmla="*/ 84 h 152"/>
                <a:gd name="T16" fmla="*/ 2 w 15"/>
                <a:gd name="T17" fmla="*/ 76 h 152"/>
                <a:gd name="T18" fmla="*/ 4 w 15"/>
                <a:gd name="T19" fmla="*/ 66 h 152"/>
                <a:gd name="T20" fmla="*/ 5 w 15"/>
                <a:gd name="T21" fmla="*/ 55 h 152"/>
                <a:gd name="T22" fmla="*/ 5 w 15"/>
                <a:gd name="T23" fmla="*/ 47 h 152"/>
                <a:gd name="T24" fmla="*/ 7 w 15"/>
                <a:gd name="T25" fmla="*/ 37 h 152"/>
                <a:gd name="T26" fmla="*/ 9 w 15"/>
                <a:gd name="T27" fmla="*/ 27 h 152"/>
                <a:gd name="T28" fmla="*/ 10 w 15"/>
                <a:gd name="T29" fmla="*/ 18 h 152"/>
                <a:gd name="T30" fmla="*/ 14 w 15"/>
                <a:gd name="T31" fmla="*/ 10 h 152"/>
                <a:gd name="T32" fmla="*/ 15 w 15"/>
                <a:gd name="T33" fmla="*/ 0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52"/>
                <a:gd name="T53" fmla="*/ 15 w 15"/>
                <a:gd name="T54" fmla="*/ 152 h 1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52">
                  <a:moveTo>
                    <a:pt x="4" y="152"/>
                  </a:moveTo>
                  <a:lnTo>
                    <a:pt x="2" y="143"/>
                  </a:lnTo>
                  <a:lnTo>
                    <a:pt x="2" y="133"/>
                  </a:lnTo>
                  <a:lnTo>
                    <a:pt x="2" y="123"/>
                  </a:lnTo>
                  <a:lnTo>
                    <a:pt x="0" y="115"/>
                  </a:lnTo>
                  <a:lnTo>
                    <a:pt x="0" y="105"/>
                  </a:lnTo>
                  <a:lnTo>
                    <a:pt x="2" y="94"/>
                  </a:lnTo>
                  <a:lnTo>
                    <a:pt x="2" y="84"/>
                  </a:lnTo>
                  <a:lnTo>
                    <a:pt x="2" y="76"/>
                  </a:lnTo>
                  <a:lnTo>
                    <a:pt x="4" y="66"/>
                  </a:lnTo>
                  <a:lnTo>
                    <a:pt x="5" y="55"/>
                  </a:lnTo>
                  <a:lnTo>
                    <a:pt x="5" y="47"/>
                  </a:lnTo>
                  <a:lnTo>
                    <a:pt x="7" y="37"/>
                  </a:lnTo>
                  <a:lnTo>
                    <a:pt x="9" y="27"/>
                  </a:lnTo>
                  <a:lnTo>
                    <a:pt x="10" y="18"/>
                  </a:lnTo>
                  <a:lnTo>
                    <a:pt x="14" y="10"/>
                  </a:lnTo>
                  <a:lnTo>
                    <a:pt x="1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59" name="Freeform 91"/>
            <p:cNvSpPr>
              <a:spLocks/>
            </p:cNvSpPr>
            <p:nvPr/>
          </p:nvSpPr>
          <p:spPr bwMode="auto">
            <a:xfrm>
              <a:off x="4130" y="183"/>
              <a:ext cx="70" cy="105"/>
            </a:xfrm>
            <a:custGeom>
              <a:avLst/>
              <a:gdLst>
                <a:gd name="T0" fmla="*/ 0 w 70"/>
                <a:gd name="T1" fmla="*/ 105 h 105"/>
                <a:gd name="T2" fmla="*/ 2 w 70"/>
                <a:gd name="T3" fmla="*/ 98 h 105"/>
                <a:gd name="T4" fmla="*/ 4 w 70"/>
                <a:gd name="T5" fmla="*/ 89 h 105"/>
                <a:gd name="T6" fmla="*/ 7 w 70"/>
                <a:gd name="T7" fmla="*/ 83 h 105"/>
                <a:gd name="T8" fmla="*/ 11 w 70"/>
                <a:gd name="T9" fmla="*/ 74 h 105"/>
                <a:gd name="T10" fmla="*/ 14 w 70"/>
                <a:gd name="T11" fmla="*/ 67 h 105"/>
                <a:gd name="T12" fmla="*/ 17 w 70"/>
                <a:gd name="T13" fmla="*/ 61 h 105"/>
                <a:gd name="T14" fmla="*/ 22 w 70"/>
                <a:gd name="T15" fmla="*/ 54 h 105"/>
                <a:gd name="T16" fmla="*/ 26 w 70"/>
                <a:gd name="T17" fmla="*/ 47 h 105"/>
                <a:gd name="T18" fmla="*/ 31 w 70"/>
                <a:gd name="T19" fmla="*/ 40 h 105"/>
                <a:gd name="T20" fmla="*/ 36 w 70"/>
                <a:gd name="T21" fmla="*/ 35 h 105"/>
                <a:gd name="T22" fmla="*/ 41 w 70"/>
                <a:gd name="T23" fmla="*/ 28 h 105"/>
                <a:gd name="T24" fmla="*/ 46 w 70"/>
                <a:gd name="T25" fmla="*/ 22 h 105"/>
                <a:gd name="T26" fmla="*/ 51 w 70"/>
                <a:gd name="T27" fmla="*/ 17 h 105"/>
                <a:gd name="T28" fmla="*/ 58 w 70"/>
                <a:gd name="T29" fmla="*/ 10 h 105"/>
                <a:gd name="T30" fmla="*/ 65 w 70"/>
                <a:gd name="T31" fmla="*/ 5 h 105"/>
                <a:gd name="T32" fmla="*/ 70 w 70"/>
                <a:gd name="T33" fmla="*/ 0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105"/>
                <a:gd name="T53" fmla="*/ 70 w 70"/>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105">
                  <a:moveTo>
                    <a:pt x="0" y="105"/>
                  </a:moveTo>
                  <a:lnTo>
                    <a:pt x="2" y="98"/>
                  </a:lnTo>
                  <a:lnTo>
                    <a:pt x="4" y="89"/>
                  </a:lnTo>
                  <a:lnTo>
                    <a:pt x="7" y="83"/>
                  </a:lnTo>
                  <a:lnTo>
                    <a:pt x="11" y="74"/>
                  </a:lnTo>
                  <a:lnTo>
                    <a:pt x="14" y="67"/>
                  </a:lnTo>
                  <a:lnTo>
                    <a:pt x="17" y="61"/>
                  </a:lnTo>
                  <a:lnTo>
                    <a:pt x="22" y="54"/>
                  </a:lnTo>
                  <a:lnTo>
                    <a:pt x="26" y="47"/>
                  </a:lnTo>
                  <a:lnTo>
                    <a:pt x="31" y="40"/>
                  </a:lnTo>
                  <a:lnTo>
                    <a:pt x="36" y="35"/>
                  </a:lnTo>
                  <a:lnTo>
                    <a:pt x="41" y="28"/>
                  </a:lnTo>
                  <a:lnTo>
                    <a:pt x="46" y="22"/>
                  </a:lnTo>
                  <a:lnTo>
                    <a:pt x="51" y="17"/>
                  </a:lnTo>
                  <a:lnTo>
                    <a:pt x="58" y="10"/>
                  </a:lnTo>
                  <a:lnTo>
                    <a:pt x="65" y="5"/>
                  </a:lnTo>
                  <a:lnTo>
                    <a:pt x="7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0" name="Freeform 92"/>
            <p:cNvSpPr>
              <a:spLocks/>
            </p:cNvSpPr>
            <p:nvPr/>
          </p:nvSpPr>
          <p:spPr bwMode="auto">
            <a:xfrm>
              <a:off x="4200" y="161"/>
              <a:ext cx="37" cy="22"/>
            </a:xfrm>
            <a:custGeom>
              <a:avLst/>
              <a:gdLst>
                <a:gd name="T0" fmla="*/ 0 w 37"/>
                <a:gd name="T1" fmla="*/ 22 h 22"/>
                <a:gd name="T2" fmla="*/ 3 w 37"/>
                <a:gd name="T3" fmla="*/ 20 h 22"/>
                <a:gd name="T4" fmla="*/ 5 w 37"/>
                <a:gd name="T5" fmla="*/ 18 h 22"/>
                <a:gd name="T6" fmla="*/ 7 w 37"/>
                <a:gd name="T7" fmla="*/ 17 h 22"/>
                <a:gd name="T8" fmla="*/ 10 w 37"/>
                <a:gd name="T9" fmla="*/ 15 h 22"/>
                <a:gd name="T10" fmla="*/ 12 w 37"/>
                <a:gd name="T11" fmla="*/ 15 h 22"/>
                <a:gd name="T12" fmla="*/ 13 w 37"/>
                <a:gd name="T13" fmla="*/ 13 h 22"/>
                <a:gd name="T14" fmla="*/ 17 w 37"/>
                <a:gd name="T15" fmla="*/ 12 h 22"/>
                <a:gd name="T16" fmla="*/ 19 w 37"/>
                <a:gd name="T17" fmla="*/ 10 h 22"/>
                <a:gd name="T18" fmla="*/ 20 w 37"/>
                <a:gd name="T19" fmla="*/ 8 h 22"/>
                <a:gd name="T20" fmla="*/ 24 w 37"/>
                <a:gd name="T21" fmla="*/ 8 h 22"/>
                <a:gd name="T22" fmla="*/ 25 w 37"/>
                <a:gd name="T23" fmla="*/ 6 h 22"/>
                <a:gd name="T24" fmla="*/ 27 w 37"/>
                <a:gd name="T25" fmla="*/ 5 h 22"/>
                <a:gd name="T26" fmla="*/ 30 w 37"/>
                <a:gd name="T27" fmla="*/ 3 h 22"/>
                <a:gd name="T28" fmla="*/ 32 w 37"/>
                <a:gd name="T29" fmla="*/ 3 h 22"/>
                <a:gd name="T30" fmla="*/ 34 w 37"/>
                <a:gd name="T31" fmla="*/ 1 h 22"/>
                <a:gd name="T32" fmla="*/ 37 w 37"/>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22"/>
                <a:gd name="T53" fmla="*/ 37 w 37"/>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22">
                  <a:moveTo>
                    <a:pt x="0" y="22"/>
                  </a:moveTo>
                  <a:lnTo>
                    <a:pt x="3" y="20"/>
                  </a:lnTo>
                  <a:lnTo>
                    <a:pt x="5" y="18"/>
                  </a:lnTo>
                  <a:lnTo>
                    <a:pt x="7" y="17"/>
                  </a:lnTo>
                  <a:lnTo>
                    <a:pt x="10" y="15"/>
                  </a:lnTo>
                  <a:lnTo>
                    <a:pt x="12" y="15"/>
                  </a:lnTo>
                  <a:lnTo>
                    <a:pt x="13" y="13"/>
                  </a:lnTo>
                  <a:lnTo>
                    <a:pt x="17" y="12"/>
                  </a:lnTo>
                  <a:lnTo>
                    <a:pt x="19" y="10"/>
                  </a:lnTo>
                  <a:lnTo>
                    <a:pt x="20" y="8"/>
                  </a:lnTo>
                  <a:lnTo>
                    <a:pt x="24" y="8"/>
                  </a:lnTo>
                  <a:lnTo>
                    <a:pt x="25" y="6"/>
                  </a:lnTo>
                  <a:lnTo>
                    <a:pt x="27" y="5"/>
                  </a:lnTo>
                  <a:lnTo>
                    <a:pt x="30" y="3"/>
                  </a:lnTo>
                  <a:lnTo>
                    <a:pt x="32" y="3"/>
                  </a:lnTo>
                  <a:lnTo>
                    <a:pt x="34" y="1"/>
                  </a:lnTo>
                  <a:lnTo>
                    <a:pt x="37"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1" name="Freeform 93"/>
            <p:cNvSpPr>
              <a:spLocks/>
            </p:cNvSpPr>
            <p:nvPr/>
          </p:nvSpPr>
          <p:spPr bwMode="auto">
            <a:xfrm>
              <a:off x="4237" y="146"/>
              <a:ext cx="56" cy="15"/>
            </a:xfrm>
            <a:custGeom>
              <a:avLst/>
              <a:gdLst>
                <a:gd name="T0" fmla="*/ 0 w 56"/>
                <a:gd name="T1" fmla="*/ 15 h 15"/>
                <a:gd name="T2" fmla="*/ 4 w 56"/>
                <a:gd name="T3" fmla="*/ 15 h 15"/>
                <a:gd name="T4" fmla="*/ 7 w 56"/>
                <a:gd name="T5" fmla="*/ 13 h 15"/>
                <a:gd name="T6" fmla="*/ 10 w 56"/>
                <a:gd name="T7" fmla="*/ 11 h 15"/>
                <a:gd name="T8" fmla="*/ 14 w 56"/>
                <a:gd name="T9" fmla="*/ 11 h 15"/>
                <a:gd name="T10" fmla="*/ 17 w 56"/>
                <a:gd name="T11" fmla="*/ 10 h 15"/>
                <a:gd name="T12" fmla="*/ 21 w 56"/>
                <a:gd name="T13" fmla="*/ 8 h 15"/>
                <a:gd name="T14" fmla="*/ 24 w 56"/>
                <a:gd name="T15" fmla="*/ 8 h 15"/>
                <a:gd name="T16" fmla="*/ 27 w 56"/>
                <a:gd name="T17" fmla="*/ 6 h 15"/>
                <a:gd name="T18" fmla="*/ 31 w 56"/>
                <a:gd name="T19" fmla="*/ 5 h 15"/>
                <a:gd name="T20" fmla="*/ 34 w 56"/>
                <a:gd name="T21" fmla="*/ 5 h 15"/>
                <a:gd name="T22" fmla="*/ 37 w 56"/>
                <a:gd name="T23" fmla="*/ 3 h 15"/>
                <a:gd name="T24" fmla="*/ 41 w 56"/>
                <a:gd name="T25" fmla="*/ 1 h 15"/>
                <a:gd name="T26" fmla="*/ 44 w 56"/>
                <a:gd name="T27" fmla="*/ 1 h 15"/>
                <a:gd name="T28" fmla="*/ 48 w 56"/>
                <a:gd name="T29" fmla="*/ 1 h 15"/>
                <a:gd name="T30" fmla="*/ 53 w 56"/>
                <a:gd name="T31" fmla="*/ 1 h 15"/>
                <a:gd name="T32" fmla="*/ 56 w 56"/>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15"/>
                <a:gd name="T53" fmla="*/ 56 w 56"/>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15">
                  <a:moveTo>
                    <a:pt x="0" y="15"/>
                  </a:moveTo>
                  <a:lnTo>
                    <a:pt x="4" y="15"/>
                  </a:lnTo>
                  <a:lnTo>
                    <a:pt x="7" y="13"/>
                  </a:lnTo>
                  <a:lnTo>
                    <a:pt x="10" y="11"/>
                  </a:lnTo>
                  <a:lnTo>
                    <a:pt x="14" y="11"/>
                  </a:lnTo>
                  <a:lnTo>
                    <a:pt x="17" y="10"/>
                  </a:lnTo>
                  <a:lnTo>
                    <a:pt x="21" y="8"/>
                  </a:lnTo>
                  <a:lnTo>
                    <a:pt x="24" y="8"/>
                  </a:lnTo>
                  <a:lnTo>
                    <a:pt x="27" y="6"/>
                  </a:lnTo>
                  <a:lnTo>
                    <a:pt x="31" y="5"/>
                  </a:lnTo>
                  <a:lnTo>
                    <a:pt x="34" y="5"/>
                  </a:lnTo>
                  <a:lnTo>
                    <a:pt x="37" y="3"/>
                  </a:lnTo>
                  <a:lnTo>
                    <a:pt x="41" y="1"/>
                  </a:lnTo>
                  <a:lnTo>
                    <a:pt x="44" y="1"/>
                  </a:lnTo>
                  <a:lnTo>
                    <a:pt x="48" y="1"/>
                  </a:lnTo>
                  <a:lnTo>
                    <a:pt x="53" y="1"/>
                  </a:lnTo>
                  <a:lnTo>
                    <a:pt x="56"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2" name="Freeform 94"/>
            <p:cNvSpPr>
              <a:spLocks/>
            </p:cNvSpPr>
            <p:nvPr/>
          </p:nvSpPr>
          <p:spPr bwMode="auto">
            <a:xfrm>
              <a:off x="4293" y="140"/>
              <a:ext cx="100" cy="6"/>
            </a:xfrm>
            <a:custGeom>
              <a:avLst/>
              <a:gdLst>
                <a:gd name="T0" fmla="*/ 0 w 100"/>
                <a:gd name="T1" fmla="*/ 6 h 6"/>
                <a:gd name="T2" fmla="*/ 5 w 100"/>
                <a:gd name="T3" fmla="*/ 6 h 6"/>
                <a:gd name="T4" fmla="*/ 12 w 100"/>
                <a:gd name="T5" fmla="*/ 4 h 6"/>
                <a:gd name="T6" fmla="*/ 17 w 100"/>
                <a:gd name="T7" fmla="*/ 2 h 6"/>
                <a:gd name="T8" fmla="*/ 24 w 100"/>
                <a:gd name="T9" fmla="*/ 2 h 6"/>
                <a:gd name="T10" fmla="*/ 31 w 100"/>
                <a:gd name="T11" fmla="*/ 0 h 6"/>
                <a:gd name="T12" fmla="*/ 36 w 100"/>
                <a:gd name="T13" fmla="*/ 0 h 6"/>
                <a:gd name="T14" fmla="*/ 42 w 100"/>
                <a:gd name="T15" fmla="*/ 0 h 6"/>
                <a:gd name="T16" fmla="*/ 49 w 100"/>
                <a:gd name="T17" fmla="*/ 0 h 6"/>
                <a:gd name="T18" fmla="*/ 56 w 100"/>
                <a:gd name="T19" fmla="*/ 0 h 6"/>
                <a:gd name="T20" fmla="*/ 61 w 100"/>
                <a:gd name="T21" fmla="*/ 2 h 6"/>
                <a:gd name="T22" fmla="*/ 68 w 100"/>
                <a:gd name="T23" fmla="*/ 2 h 6"/>
                <a:gd name="T24" fmla="*/ 75 w 100"/>
                <a:gd name="T25" fmla="*/ 2 h 6"/>
                <a:gd name="T26" fmla="*/ 81 w 100"/>
                <a:gd name="T27" fmla="*/ 4 h 6"/>
                <a:gd name="T28" fmla="*/ 87 w 100"/>
                <a:gd name="T29" fmla="*/ 4 h 6"/>
                <a:gd name="T30" fmla="*/ 93 w 100"/>
                <a:gd name="T31" fmla="*/ 6 h 6"/>
                <a:gd name="T32" fmla="*/ 100 w 100"/>
                <a:gd name="T33" fmla="*/ 6 h 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6"/>
                <a:gd name="T53" fmla="*/ 100 w 100"/>
                <a:gd name="T54" fmla="*/ 6 h 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6">
                  <a:moveTo>
                    <a:pt x="0" y="6"/>
                  </a:moveTo>
                  <a:lnTo>
                    <a:pt x="5" y="6"/>
                  </a:lnTo>
                  <a:lnTo>
                    <a:pt x="12" y="4"/>
                  </a:lnTo>
                  <a:lnTo>
                    <a:pt x="17" y="2"/>
                  </a:lnTo>
                  <a:lnTo>
                    <a:pt x="24" y="2"/>
                  </a:lnTo>
                  <a:lnTo>
                    <a:pt x="31" y="0"/>
                  </a:lnTo>
                  <a:lnTo>
                    <a:pt x="36" y="0"/>
                  </a:lnTo>
                  <a:lnTo>
                    <a:pt x="42" y="0"/>
                  </a:lnTo>
                  <a:lnTo>
                    <a:pt x="49" y="0"/>
                  </a:lnTo>
                  <a:lnTo>
                    <a:pt x="56" y="0"/>
                  </a:lnTo>
                  <a:lnTo>
                    <a:pt x="61" y="2"/>
                  </a:lnTo>
                  <a:lnTo>
                    <a:pt x="68" y="2"/>
                  </a:lnTo>
                  <a:lnTo>
                    <a:pt x="75" y="2"/>
                  </a:lnTo>
                  <a:lnTo>
                    <a:pt x="81" y="4"/>
                  </a:lnTo>
                  <a:lnTo>
                    <a:pt x="87" y="4"/>
                  </a:lnTo>
                  <a:lnTo>
                    <a:pt x="93" y="6"/>
                  </a:lnTo>
                  <a:lnTo>
                    <a:pt x="100" y="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3" name="Freeform 95"/>
            <p:cNvSpPr>
              <a:spLocks/>
            </p:cNvSpPr>
            <p:nvPr/>
          </p:nvSpPr>
          <p:spPr bwMode="auto">
            <a:xfrm>
              <a:off x="4393" y="146"/>
              <a:ext cx="71" cy="25"/>
            </a:xfrm>
            <a:custGeom>
              <a:avLst/>
              <a:gdLst>
                <a:gd name="T0" fmla="*/ 0 w 71"/>
                <a:gd name="T1" fmla="*/ 0 h 25"/>
                <a:gd name="T2" fmla="*/ 3 w 71"/>
                <a:gd name="T3" fmla="*/ 1 h 25"/>
                <a:gd name="T4" fmla="*/ 9 w 71"/>
                <a:gd name="T5" fmla="*/ 1 h 25"/>
                <a:gd name="T6" fmla="*/ 14 w 71"/>
                <a:gd name="T7" fmla="*/ 3 h 25"/>
                <a:gd name="T8" fmla="*/ 19 w 71"/>
                <a:gd name="T9" fmla="*/ 5 h 25"/>
                <a:gd name="T10" fmla="*/ 22 w 71"/>
                <a:gd name="T11" fmla="*/ 6 h 25"/>
                <a:gd name="T12" fmla="*/ 27 w 71"/>
                <a:gd name="T13" fmla="*/ 6 h 25"/>
                <a:gd name="T14" fmla="*/ 31 w 71"/>
                <a:gd name="T15" fmla="*/ 8 h 25"/>
                <a:gd name="T16" fmla="*/ 36 w 71"/>
                <a:gd name="T17" fmla="*/ 10 h 25"/>
                <a:gd name="T18" fmla="*/ 41 w 71"/>
                <a:gd name="T19" fmla="*/ 11 h 25"/>
                <a:gd name="T20" fmla="*/ 44 w 71"/>
                <a:gd name="T21" fmla="*/ 13 h 25"/>
                <a:gd name="T22" fmla="*/ 49 w 71"/>
                <a:gd name="T23" fmla="*/ 15 h 25"/>
                <a:gd name="T24" fmla="*/ 53 w 71"/>
                <a:gd name="T25" fmla="*/ 16 h 25"/>
                <a:gd name="T26" fmla="*/ 58 w 71"/>
                <a:gd name="T27" fmla="*/ 18 h 25"/>
                <a:gd name="T28" fmla="*/ 63 w 71"/>
                <a:gd name="T29" fmla="*/ 20 h 25"/>
                <a:gd name="T30" fmla="*/ 66 w 71"/>
                <a:gd name="T31" fmla="*/ 21 h 25"/>
                <a:gd name="T32" fmla="*/ 71 w 71"/>
                <a:gd name="T33" fmla="*/ 25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25"/>
                <a:gd name="T53" fmla="*/ 71 w 71"/>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25">
                  <a:moveTo>
                    <a:pt x="0" y="0"/>
                  </a:moveTo>
                  <a:lnTo>
                    <a:pt x="3" y="1"/>
                  </a:lnTo>
                  <a:lnTo>
                    <a:pt x="9" y="1"/>
                  </a:lnTo>
                  <a:lnTo>
                    <a:pt x="14" y="3"/>
                  </a:lnTo>
                  <a:lnTo>
                    <a:pt x="19" y="5"/>
                  </a:lnTo>
                  <a:lnTo>
                    <a:pt x="22" y="6"/>
                  </a:lnTo>
                  <a:lnTo>
                    <a:pt x="27" y="6"/>
                  </a:lnTo>
                  <a:lnTo>
                    <a:pt x="31" y="8"/>
                  </a:lnTo>
                  <a:lnTo>
                    <a:pt x="36" y="10"/>
                  </a:lnTo>
                  <a:lnTo>
                    <a:pt x="41" y="11"/>
                  </a:lnTo>
                  <a:lnTo>
                    <a:pt x="44" y="13"/>
                  </a:lnTo>
                  <a:lnTo>
                    <a:pt x="49" y="15"/>
                  </a:lnTo>
                  <a:lnTo>
                    <a:pt x="53" y="16"/>
                  </a:lnTo>
                  <a:lnTo>
                    <a:pt x="58" y="18"/>
                  </a:lnTo>
                  <a:lnTo>
                    <a:pt x="63" y="20"/>
                  </a:lnTo>
                  <a:lnTo>
                    <a:pt x="66" y="21"/>
                  </a:lnTo>
                  <a:lnTo>
                    <a:pt x="71" y="2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4" name="Freeform 96"/>
            <p:cNvSpPr>
              <a:spLocks/>
            </p:cNvSpPr>
            <p:nvPr/>
          </p:nvSpPr>
          <p:spPr bwMode="auto">
            <a:xfrm>
              <a:off x="4390" y="249"/>
              <a:ext cx="601" cy="514"/>
            </a:xfrm>
            <a:custGeom>
              <a:avLst/>
              <a:gdLst>
                <a:gd name="T0" fmla="*/ 35 w 601"/>
                <a:gd name="T1" fmla="*/ 52 h 514"/>
                <a:gd name="T2" fmla="*/ 45 w 601"/>
                <a:gd name="T3" fmla="*/ 86 h 514"/>
                <a:gd name="T4" fmla="*/ 61 w 601"/>
                <a:gd name="T5" fmla="*/ 118 h 514"/>
                <a:gd name="T6" fmla="*/ 84 w 601"/>
                <a:gd name="T7" fmla="*/ 166 h 514"/>
                <a:gd name="T8" fmla="*/ 123 w 601"/>
                <a:gd name="T9" fmla="*/ 220 h 514"/>
                <a:gd name="T10" fmla="*/ 167 w 601"/>
                <a:gd name="T11" fmla="*/ 270 h 514"/>
                <a:gd name="T12" fmla="*/ 212 w 601"/>
                <a:gd name="T13" fmla="*/ 313 h 514"/>
                <a:gd name="T14" fmla="*/ 254 w 601"/>
                <a:gd name="T15" fmla="*/ 345 h 514"/>
                <a:gd name="T16" fmla="*/ 296 w 601"/>
                <a:gd name="T17" fmla="*/ 374 h 514"/>
                <a:gd name="T18" fmla="*/ 339 w 601"/>
                <a:gd name="T19" fmla="*/ 401 h 514"/>
                <a:gd name="T20" fmla="*/ 383 w 601"/>
                <a:gd name="T21" fmla="*/ 423 h 514"/>
                <a:gd name="T22" fmla="*/ 427 w 601"/>
                <a:gd name="T23" fmla="*/ 441 h 514"/>
                <a:gd name="T24" fmla="*/ 474 w 601"/>
                <a:gd name="T25" fmla="*/ 457 h 514"/>
                <a:gd name="T26" fmla="*/ 493 w 601"/>
                <a:gd name="T27" fmla="*/ 462 h 514"/>
                <a:gd name="T28" fmla="*/ 513 w 601"/>
                <a:gd name="T29" fmla="*/ 463 h 514"/>
                <a:gd name="T30" fmla="*/ 534 w 601"/>
                <a:gd name="T31" fmla="*/ 465 h 514"/>
                <a:gd name="T32" fmla="*/ 545 w 601"/>
                <a:gd name="T33" fmla="*/ 467 h 514"/>
                <a:gd name="T34" fmla="*/ 556 w 601"/>
                <a:gd name="T35" fmla="*/ 467 h 514"/>
                <a:gd name="T36" fmla="*/ 566 w 601"/>
                <a:gd name="T37" fmla="*/ 467 h 514"/>
                <a:gd name="T38" fmla="*/ 576 w 601"/>
                <a:gd name="T39" fmla="*/ 460 h 514"/>
                <a:gd name="T40" fmla="*/ 586 w 601"/>
                <a:gd name="T41" fmla="*/ 450 h 514"/>
                <a:gd name="T42" fmla="*/ 596 w 601"/>
                <a:gd name="T43" fmla="*/ 440 h 514"/>
                <a:gd name="T44" fmla="*/ 601 w 601"/>
                <a:gd name="T45" fmla="*/ 441 h 514"/>
                <a:gd name="T46" fmla="*/ 596 w 601"/>
                <a:gd name="T47" fmla="*/ 460 h 514"/>
                <a:gd name="T48" fmla="*/ 588 w 601"/>
                <a:gd name="T49" fmla="*/ 477 h 514"/>
                <a:gd name="T50" fmla="*/ 581 w 601"/>
                <a:gd name="T51" fmla="*/ 494 h 514"/>
                <a:gd name="T52" fmla="*/ 578 w 601"/>
                <a:gd name="T53" fmla="*/ 501 h 514"/>
                <a:gd name="T54" fmla="*/ 573 w 601"/>
                <a:gd name="T55" fmla="*/ 507 h 514"/>
                <a:gd name="T56" fmla="*/ 566 w 601"/>
                <a:gd name="T57" fmla="*/ 514 h 514"/>
                <a:gd name="T58" fmla="*/ 520 w 601"/>
                <a:gd name="T59" fmla="*/ 512 h 514"/>
                <a:gd name="T60" fmla="*/ 474 w 601"/>
                <a:gd name="T61" fmla="*/ 506 h 514"/>
                <a:gd name="T62" fmla="*/ 430 w 601"/>
                <a:gd name="T63" fmla="*/ 495 h 514"/>
                <a:gd name="T64" fmla="*/ 381 w 601"/>
                <a:gd name="T65" fmla="*/ 479 h 514"/>
                <a:gd name="T66" fmla="*/ 330 w 601"/>
                <a:gd name="T67" fmla="*/ 458 h 514"/>
                <a:gd name="T68" fmla="*/ 283 w 601"/>
                <a:gd name="T69" fmla="*/ 433 h 514"/>
                <a:gd name="T70" fmla="*/ 249 w 601"/>
                <a:gd name="T71" fmla="*/ 409 h 514"/>
                <a:gd name="T72" fmla="*/ 222 w 601"/>
                <a:gd name="T73" fmla="*/ 385 h 514"/>
                <a:gd name="T74" fmla="*/ 196 w 601"/>
                <a:gd name="T75" fmla="*/ 362 h 514"/>
                <a:gd name="T76" fmla="*/ 171 w 601"/>
                <a:gd name="T77" fmla="*/ 340 h 514"/>
                <a:gd name="T78" fmla="*/ 145 w 601"/>
                <a:gd name="T79" fmla="*/ 316 h 514"/>
                <a:gd name="T80" fmla="*/ 125 w 601"/>
                <a:gd name="T81" fmla="*/ 291 h 514"/>
                <a:gd name="T82" fmla="*/ 105 w 601"/>
                <a:gd name="T83" fmla="*/ 264 h 514"/>
                <a:gd name="T84" fmla="*/ 83 w 601"/>
                <a:gd name="T85" fmla="*/ 232 h 514"/>
                <a:gd name="T86" fmla="*/ 62 w 601"/>
                <a:gd name="T87" fmla="*/ 201 h 514"/>
                <a:gd name="T88" fmla="*/ 42 w 601"/>
                <a:gd name="T89" fmla="*/ 169 h 514"/>
                <a:gd name="T90" fmla="*/ 29 w 601"/>
                <a:gd name="T91" fmla="*/ 140 h 514"/>
                <a:gd name="T92" fmla="*/ 15 w 601"/>
                <a:gd name="T93" fmla="*/ 110 h 514"/>
                <a:gd name="T94" fmla="*/ 3 w 601"/>
                <a:gd name="T95" fmla="*/ 79 h 514"/>
                <a:gd name="T96" fmla="*/ 1 w 601"/>
                <a:gd name="T97" fmla="*/ 52 h 514"/>
                <a:gd name="T98" fmla="*/ 8 w 601"/>
                <a:gd name="T99" fmla="*/ 28 h 514"/>
                <a:gd name="T100" fmla="*/ 25 w 601"/>
                <a:gd name="T101" fmla="*/ 8 h 514"/>
                <a:gd name="T102" fmla="*/ 39 w 601"/>
                <a:gd name="T103" fmla="*/ 0 h 514"/>
                <a:gd name="T104" fmla="*/ 29 w 601"/>
                <a:gd name="T105" fmla="*/ 23 h 5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1"/>
                <a:gd name="T160" fmla="*/ 0 h 514"/>
                <a:gd name="T161" fmla="*/ 601 w 601"/>
                <a:gd name="T162" fmla="*/ 514 h 5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1" h="514">
                  <a:moveTo>
                    <a:pt x="29" y="23"/>
                  </a:moveTo>
                  <a:lnTo>
                    <a:pt x="30" y="30"/>
                  </a:lnTo>
                  <a:lnTo>
                    <a:pt x="32" y="37"/>
                  </a:lnTo>
                  <a:lnTo>
                    <a:pt x="34" y="45"/>
                  </a:lnTo>
                  <a:lnTo>
                    <a:pt x="35" y="52"/>
                  </a:lnTo>
                  <a:lnTo>
                    <a:pt x="37" y="59"/>
                  </a:lnTo>
                  <a:lnTo>
                    <a:pt x="39" y="66"/>
                  </a:lnTo>
                  <a:lnTo>
                    <a:pt x="42" y="72"/>
                  </a:lnTo>
                  <a:lnTo>
                    <a:pt x="44" y="79"/>
                  </a:lnTo>
                  <a:lnTo>
                    <a:pt x="45" y="86"/>
                  </a:lnTo>
                  <a:lnTo>
                    <a:pt x="49" y="93"/>
                  </a:lnTo>
                  <a:lnTo>
                    <a:pt x="52" y="100"/>
                  </a:lnTo>
                  <a:lnTo>
                    <a:pt x="54" y="106"/>
                  </a:lnTo>
                  <a:lnTo>
                    <a:pt x="57" y="111"/>
                  </a:lnTo>
                  <a:lnTo>
                    <a:pt x="61" y="118"/>
                  </a:lnTo>
                  <a:lnTo>
                    <a:pt x="62" y="125"/>
                  </a:lnTo>
                  <a:lnTo>
                    <a:pt x="66" y="132"/>
                  </a:lnTo>
                  <a:lnTo>
                    <a:pt x="73" y="144"/>
                  </a:lnTo>
                  <a:lnTo>
                    <a:pt x="78" y="154"/>
                  </a:lnTo>
                  <a:lnTo>
                    <a:pt x="84" y="166"/>
                  </a:lnTo>
                  <a:lnTo>
                    <a:pt x="93" y="176"/>
                  </a:lnTo>
                  <a:lnTo>
                    <a:pt x="100" y="188"/>
                  </a:lnTo>
                  <a:lnTo>
                    <a:pt x="108" y="198"/>
                  </a:lnTo>
                  <a:lnTo>
                    <a:pt x="115" y="208"/>
                  </a:lnTo>
                  <a:lnTo>
                    <a:pt x="123" y="220"/>
                  </a:lnTo>
                  <a:lnTo>
                    <a:pt x="132" y="230"/>
                  </a:lnTo>
                  <a:lnTo>
                    <a:pt x="140" y="240"/>
                  </a:lnTo>
                  <a:lnTo>
                    <a:pt x="151" y="250"/>
                  </a:lnTo>
                  <a:lnTo>
                    <a:pt x="159" y="260"/>
                  </a:lnTo>
                  <a:lnTo>
                    <a:pt x="167" y="270"/>
                  </a:lnTo>
                  <a:lnTo>
                    <a:pt x="178" y="281"/>
                  </a:lnTo>
                  <a:lnTo>
                    <a:pt x="186" y="289"/>
                  </a:lnTo>
                  <a:lnTo>
                    <a:pt x="196" y="299"/>
                  </a:lnTo>
                  <a:lnTo>
                    <a:pt x="205" y="306"/>
                  </a:lnTo>
                  <a:lnTo>
                    <a:pt x="212" y="313"/>
                  </a:lnTo>
                  <a:lnTo>
                    <a:pt x="220" y="319"/>
                  </a:lnTo>
                  <a:lnTo>
                    <a:pt x="229" y="326"/>
                  </a:lnTo>
                  <a:lnTo>
                    <a:pt x="237" y="333"/>
                  </a:lnTo>
                  <a:lnTo>
                    <a:pt x="245" y="340"/>
                  </a:lnTo>
                  <a:lnTo>
                    <a:pt x="254" y="345"/>
                  </a:lnTo>
                  <a:lnTo>
                    <a:pt x="261" y="352"/>
                  </a:lnTo>
                  <a:lnTo>
                    <a:pt x="269" y="357"/>
                  </a:lnTo>
                  <a:lnTo>
                    <a:pt x="278" y="363"/>
                  </a:lnTo>
                  <a:lnTo>
                    <a:pt x="286" y="369"/>
                  </a:lnTo>
                  <a:lnTo>
                    <a:pt x="296" y="374"/>
                  </a:lnTo>
                  <a:lnTo>
                    <a:pt x="305" y="380"/>
                  </a:lnTo>
                  <a:lnTo>
                    <a:pt x="313" y="385"/>
                  </a:lnTo>
                  <a:lnTo>
                    <a:pt x="322" y="391"/>
                  </a:lnTo>
                  <a:lnTo>
                    <a:pt x="330" y="396"/>
                  </a:lnTo>
                  <a:lnTo>
                    <a:pt x="339" y="401"/>
                  </a:lnTo>
                  <a:lnTo>
                    <a:pt x="347" y="404"/>
                  </a:lnTo>
                  <a:lnTo>
                    <a:pt x="356" y="409"/>
                  </a:lnTo>
                  <a:lnTo>
                    <a:pt x="364" y="414"/>
                  </a:lnTo>
                  <a:lnTo>
                    <a:pt x="374" y="418"/>
                  </a:lnTo>
                  <a:lnTo>
                    <a:pt x="383" y="423"/>
                  </a:lnTo>
                  <a:lnTo>
                    <a:pt x="391" y="426"/>
                  </a:lnTo>
                  <a:lnTo>
                    <a:pt x="400" y="431"/>
                  </a:lnTo>
                  <a:lnTo>
                    <a:pt x="410" y="435"/>
                  </a:lnTo>
                  <a:lnTo>
                    <a:pt x="418" y="438"/>
                  </a:lnTo>
                  <a:lnTo>
                    <a:pt x="427" y="441"/>
                  </a:lnTo>
                  <a:lnTo>
                    <a:pt x="437" y="445"/>
                  </a:lnTo>
                  <a:lnTo>
                    <a:pt x="445" y="448"/>
                  </a:lnTo>
                  <a:lnTo>
                    <a:pt x="456" y="451"/>
                  </a:lnTo>
                  <a:lnTo>
                    <a:pt x="464" y="455"/>
                  </a:lnTo>
                  <a:lnTo>
                    <a:pt x="474" y="457"/>
                  </a:lnTo>
                  <a:lnTo>
                    <a:pt x="478" y="458"/>
                  </a:lnTo>
                  <a:lnTo>
                    <a:pt x="481" y="460"/>
                  </a:lnTo>
                  <a:lnTo>
                    <a:pt x="486" y="460"/>
                  </a:lnTo>
                  <a:lnTo>
                    <a:pt x="489" y="460"/>
                  </a:lnTo>
                  <a:lnTo>
                    <a:pt x="493" y="462"/>
                  </a:lnTo>
                  <a:lnTo>
                    <a:pt x="498" y="462"/>
                  </a:lnTo>
                  <a:lnTo>
                    <a:pt x="501" y="463"/>
                  </a:lnTo>
                  <a:lnTo>
                    <a:pt x="505" y="463"/>
                  </a:lnTo>
                  <a:lnTo>
                    <a:pt x="510" y="463"/>
                  </a:lnTo>
                  <a:lnTo>
                    <a:pt x="513" y="463"/>
                  </a:lnTo>
                  <a:lnTo>
                    <a:pt x="517" y="463"/>
                  </a:lnTo>
                  <a:lnTo>
                    <a:pt x="522" y="465"/>
                  </a:lnTo>
                  <a:lnTo>
                    <a:pt x="525" y="465"/>
                  </a:lnTo>
                  <a:lnTo>
                    <a:pt x="528" y="465"/>
                  </a:lnTo>
                  <a:lnTo>
                    <a:pt x="534" y="465"/>
                  </a:lnTo>
                  <a:lnTo>
                    <a:pt x="537" y="467"/>
                  </a:lnTo>
                  <a:lnTo>
                    <a:pt x="539" y="467"/>
                  </a:lnTo>
                  <a:lnTo>
                    <a:pt x="542" y="467"/>
                  </a:lnTo>
                  <a:lnTo>
                    <a:pt x="544" y="467"/>
                  </a:lnTo>
                  <a:lnTo>
                    <a:pt x="545" y="467"/>
                  </a:lnTo>
                  <a:lnTo>
                    <a:pt x="547" y="467"/>
                  </a:lnTo>
                  <a:lnTo>
                    <a:pt x="550" y="467"/>
                  </a:lnTo>
                  <a:lnTo>
                    <a:pt x="552" y="467"/>
                  </a:lnTo>
                  <a:lnTo>
                    <a:pt x="554" y="467"/>
                  </a:lnTo>
                  <a:lnTo>
                    <a:pt x="556" y="467"/>
                  </a:lnTo>
                  <a:lnTo>
                    <a:pt x="557" y="467"/>
                  </a:lnTo>
                  <a:lnTo>
                    <a:pt x="559" y="467"/>
                  </a:lnTo>
                  <a:lnTo>
                    <a:pt x="562" y="467"/>
                  </a:lnTo>
                  <a:lnTo>
                    <a:pt x="564" y="467"/>
                  </a:lnTo>
                  <a:lnTo>
                    <a:pt x="566" y="467"/>
                  </a:lnTo>
                  <a:lnTo>
                    <a:pt x="567" y="465"/>
                  </a:lnTo>
                  <a:lnTo>
                    <a:pt x="569" y="465"/>
                  </a:lnTo>
                  <a:lnTo>
                    <a:pt x="573" y="463"/>
                  </a:lnTo>
                  <a:lnTo>
                    <a:pt x="574" y="462"/>
                  </a:lnTo>
                  <a:lnTo>
                    <a:pt x="576" y="460"/>
                  </a:lnTo>
                  <a:lnTo>
                    <a:pt x="578" y="458"/>
                  </a:lnTo>
                  <a:lnTo>
                    <a:pt x="581" y="457"/>
                  </a:lnTo>
                  <a:lnTo>
                    <a:pt x="583" y="453"/>
                  </a:lnTo>
                  <a:lnTo>
                    <a:pt x="584" y="451"/>
                  </a:lnTo>
                  <a:lnTo>
                    <a:pt x="586" y="450"/>
                  </a:lnTo>
                  <a:lnTo>
                    <a:pt x="589" y="448"/>
                  </a:lnTo>
                  <a:lnTo>
                    <a:pt x="591" y="446"/>
                  </a:lnTo>
                  <a:lnTo>
                    <a:pt x="593" y="445"/>
                  </a:lnTo>
                  <a:lnTo>
                    <a:pt x="595" y="441"/>
                  </a:lnTo>
                  <a:lnTo>
                    <a:pt x="596" y="440"/>
                  </a:lnTo>
                  <a:lnTo>
                    <a:pt x="598" y="438"/>
                  </a:lnTo>
                  <a:lnTo>
                    <a:pt x="600" y="436"/>
                  </a:lnTo>
                  <a:lnTo>
                    <a:pt x="601" y="433"/>
                  </a:lnTo>
                  <a:lnTo>
                    <a:pt x="601" y="438"/>
                  </a:lnTo>
                  <a:lnTo>
                    <a:pt x="601" y="441"/>
                  </a:lnTo>
                  <a:lnTo>
                    <a:pt x="601" y="445"/>
                  </a:lnTo>
                  <a:lnTo>
                    <a:pt x="600" y="450"/>
                  </a:lnTo>
                  <a:lnTo>
                    <a:pt x="598" y="453"/>
                  </a:lnTo>
                  <a:lnTo>
                    <a:pt x="596" y="457"/>
                  </a:lnTo>
                  <a:lnTo>
                    <a:pt x="596" y="460"/>
                  </a:lnTo>
                  <a:lnTo>
                    <a:pt x="595" y="463"/>
                  </a:lnTo>
                  <a:lnTo>
                    <a:pt x="593" y="467"/>
                  </a:lnTo>
                  <a:lnTo>
                    <a:pt x="591" y="470"/>
                  </a:lnTo>
                  <a:lnTo>
                    <a:pt x="589" y="473"/>
                  </a:lnTo>
                  <a:lnTo>
                    <a:pt x="588" y="477"/>
                  </a:lnTo>
                  <a:lnTo>
                    <a:pt x="586" y="482"/>
                  </a:lnTo>
                  <a:lnTo>
                    <a:pt x="584" y="485"/>
                  </a:lnTo>
                  <a:lnTo>
                    <a:pt x="583" y="489"/>
                  </a:lnTo>
                  <a:lnTo>
                    <a:pt x="583" y="492"/>
                  </a:lnTo>
                  <a:lnTo>
                    <a:pt x="581" y="494"/>
                  </a:lnTo>
                  <a:lnTo>
                    <a:pt x="581" y="495"/>
                  </a:lnTo>
                  <a:lnTo>
                    <a:pt x="579" y="497"/>
                  </a:lnTo>
                  <a:lnTo>
                    <a:pt x="579" y="499"/>
                  </a:lnTo>
                  <a:lnTo>
                    <a:pt x="578" y="499"/>
                  </a:lnTo>
                  <a:lnTo>
                    <a:pt x="578" y="501"/>
                  </a:lnTo>
                  <a:lnTo>
                    <a:pt x="576" y="502"/>
                  </a:lnTo>
                  <a:lnTo>
                    <a:pt x="576" y="504"/>
                  </a:lnTo>
                  <a:lnTo>
                    <a:pt x="574" y="506"/>
                  </a:lnTo>
                  <a:lnTo>
                    <a:pt x="573" y="507"/>
                  </a:lnTo>
                  <a:lnTo>
                    <a:pt x="571" y="509"/>
                  </a:lnTo>
                  <a:lnTo>
                    <a:pt x="569" y="511"/>
                  </a:lnTo>
                  <a:lnTo>
                    <a:pt x="569" y="512"/>
                  </a:lnTo>
                  <a:lnTo>
                    <a:pt x="567" y="512"/>
                  </a:lnTo>
                  <a:lnTo>
                    <a:pt x="566" y="514"/>
                  </a:lnTo>
                  <a:lnTo>
                    <a:pt x="557" y="514"/>
                  </a:lnTo>
                  <a:lnTo>
                    <a:pt x="547" y="514"/>
                  </a:lnTo>
                  <a:lnTo>
                    <a:pt x="539" y="514"/>
                  </a:lnTo>
                  <a:lnTo>
                    <a:pt x="528" y="512"/>
                  </a:lnTo>
                  <a:lnTo>
                    <a:pt x="520" y="512"/>
                  </a:lnTo>
                  <a:lnTo>
                    <a:pt x="510" y="511"/>
                  </a:lnTo>
                  <a:lnTo>
                    <a:pt x="501" y="511"/>
                  </a:lnTo>
                  <a:lnTo>
                    <a:pt x="493" y="509"/>
                  </a:lnTo>
                  <a:lnTo>
                    <a:pt x="483" y="507"/>
                  </a:lnTo>
                  <a:lnTo>
                    <a:pt x="474" y="506"/>
                  </a:lnTo>
                  <a:lnTo>
                    <a:pt x="466" y="504"/>
                  </a:lnTo>
                  <a:lnTo>
                    <a:pt x="456" y="502"/>
                  </a:lnTo>
                  <a:lnTo>
                    <a:pt x="447" y="499"/>
                  </a:lnTo>
                  <a:lnTo>
                    <a:pt x="439" y="497"/>
                  </a:lnTo>
                  <a:lnTo>
                    <a:pt x="430" y="495"/>
                  </a:lnTo>
                  <a:lnTo>
                    <a:pt x="422" y="492"/>
                  </a:lnTo>
                  <a:lnTo>
                    <a:pt x="412" y="489"/>
                  </a:lnTo>
                  <a:lnTo>
                    <a:pt x="401" y="485"/>
                  </a:lnTo>
                  <a:lnTo>
                    <a:pt x="391" y="482"/>
                  </a:lnTo>
                  <a:lnTo>
                    <a:pt x="381" y="479"/>
                  </a:lnTo>
                  <a:lnTo>
                    <a:pt x="371" y="475"/>
                  </a:lnTo>
                  <a:lnTo>
                    <a:pt x="361" y="470"/>
                  </a:lnTo>
                  <a:lnTo>
                    <a:pt x="351" y="467"/>
                  </a:lnTo>
                  <a:lnTo>
                    <a:pt x="340" y="463"/>
                  </a:lnTo>
                  <a:lnTo>
                    <a:pt x="330" y="458"/>
                  </a:lnTo>
                  <a:lnTo>
                    <a:pt x="322" y="453"/>
                  </a:lnTo>
                  <a:lnTo>
                    <a:pt x="312" y="450"/>
                  </a:lnTo>
                  <a:lnTo>
                    <a:pt x="301" y="445"/>
                  </a:lnTo>
                  <a:lnTo>
                    <a:pt x="293" y="440"/>
                  </a:lnTo>
                  <a:lnTo>
                    <a:pt x="283" y="433"/>
                  </a:lnTo>
                  <a:lnTo>
                    <a:pt x="274" y="428"/>
                  </a:lnTo>
                  <a:lnTo>
                    <a:pt x="266" y="421"/>
                  </a:lnTo>
                  <a:lnTo>
                    <a:pt x="259" y="418"/>
                  </a:lnTo>
                  <a:lnTo>
                    <a:pt x="254" y="413"/>
                  </a:lnTo>
                  <a:lnTo>
                    <a:pt x="249" y="409"/>
                  </a:lnTo>
                  <a:lnTo>
                    <a:pt x="244" y="404"/>
                  </a:lnTo>
                  <a:lnTo>
                    <a:pt x="237" y="399"/>
                  </a:lnTo>
                  <a:lnTo>
                    <a:pt x="232" y="396"/>
                  </a:lnTo>
                  <a:lnTo>
                    <a:pt x="227" y="391"/>
                  </a:lnTo>
                  <a:lnTo>
                    <a:pt x="222" y="385"/>
                  </a:lnTo>
                  <a:lnTo>
                    <a:pt x="217" y="380"/>
                  </a:lnTo>
                  <a:lnTo>
                    <a:pt x="212" y="377"/>
                  </a:lnTo>
                  <a:lnTo>
                    <a:pt x="206" y="372"/>
                  </a:lnTo>
                  <a:lnTo>
                    <a:pt x="201" y="367"/>
                  </a:lnTo>
                  <a:lnTo>
                    <a:pt x="196" y="362"/>
                  </a:lnTo>
                  <a:lnTo>
                    <a:pt x="191" y="358"/>
                  </a:lnTo>
                  <a:lnTo>
                    <a:pt x="186" y="353"/>
                  </a:lnTo>
                  <a:lnTo>
                    <a:pt x="179" y="348"/>
                  </a:lnTo>
                  <a:lnTo>
                    <a:pt x="174" y="345"/>
                  </a:lnTo>
                  <a:lnTo>
                    <a:pt x="171" y="340"/>
                  </a:lnTo>
                  <a:lnTo>
                    <a:pt x="166" y="336"/>
                  </a:lnTo>
                  <a:lnTo>
                    <a:pt x="161" y="331"/>
                  </a:lnTo>
                  <a:lnTo>
                    <a:pt x="156" y="326"/>
                  </a:lnTo>
                  <a:lnTo>
                    <a:pt x="151" y="321"/>
                  </a:lnTo>
                  <a:lnTo>
                    <a:pt x="145" y="316"/>
                  </a:lnTo>
                  <a:lnTo>
                    <a:pt x="142" y="313"/>
                  </a:lnTo>
                  <a:lnTo>
                    <a:pt x="137" y="306"/>
                  </a:lnTo>
                  <a:lnTo>
                    <a:pt x="134" y="301"/>
                  </a:lnTo>
                  <a:lnTo>
                    <a:pt x="129" y="296"/>
                  </a:lnTo>
                  <a:lnTo>
                    <a:pt x="125" y="291"/>
                  </a:lnTo>
                  <a:lnTo>
                    <a:pt x="120" y="286"/>
                  </a:lnTo>
                  <a:lnTo>
                    <a:pt x="117" y="281"/>
                  </a:lnTo>
                  <a:lnTo>
                    <a:pt x="113" y="275"/>
                  </a:lnTo>
                  <a:lnTo>
                    <a:pt x="110" y="269"/>
                  </a:lnTo>
                  <a:lnTo>
                    <a:pt x="105" y="264"/>
                  </a:lnTo>
                  <a:lnTo>
                    <a:pt x="101" y="257"/>
                  </a:lnTo>
                  <a:lnTo>
                    <a:pt x="96" y="250"/>
                  </a:lnTo>
                  <a:lnTo>
                    <a:pt x="91" y="245"/>
                  </a:lnTo>
                  <a:lnTo>
                    <a:pt x="88" y="238"/>
                  </a:lnTo>
                  <a:lnTo>
                    <a:pt x="83" y="232"/>
                  </a:lnTo>
                  <a:lnTo>
                    <a:pt x="79" y="226"/>
                  </a:lnTo>
                  <a:lnTo>
                    <a:pt x="74" y="220"/>
                  </a:lnTo>
                  <a:lnTo>
                    <a:pt x="71" y="213"/>
                  </a:lnTo>
                  <a:lnTo>
                    <a:pt x="66" y="208"/>
                  </a:lnTo>
                  <a:lnTo>
                    <a:pt x="62" y="201"/>
                  </a:lnTo>
                  <a:lnTo>
                    <a:pt x="59" y="194"/>
                  </a:lnTo>
                  <a:lnTo>
                    <a:pt x="54" y="189"/>
                  </a:lnTo>
                  <a:lnTo>
                    <a:pt x="51" y="182"/>
                  </a:lnTo>
                  <a:lnTo>
                    <a:pt x="47" y="176"/>
                  </a:lnTo>
                  <a:lnTo>
                    <a:pt x="42" y="169"/>
                  </a:lnTo>
                  <a:lnTo>
                    <a:pt x="40" y="164"/>
                  </a:lnTo>
                  <a:lnTo>
                    <a:pt x="37" y="157"/>
                  </a:lnTo>
                  <a:lnTo>
                    <a:pt x="34" y="152"/>
                  </a:lnTo>
                  <a:lnTo>
                    <a:pt x="32" y="145"/>
                  </a:lnTo>
                  <a:lnTo>
                    <a:pt x="29" y="140"/>
                  </a:lnTo>
                  <a:lnTo>
                    <a:pt x="25" y="133"/>
                  </a:lnTo>
                  <a:lnTo>
                    <a:pt x="23" y="128"/>
                  </a:lnTo>
                  <a:lnTo>
                    <a:pt x="20" y="122"/>
                  </a:lnTo>
                  <a:lnTo>
                    <a:pt x="18" y="116"/>
                  </a:lnTo>
                  <a:lnTo>
                    <a:pt x="15" y="110"/>
                  </a:lnTo>
                  <a:lnTo>
                    <a:pt x="12" y="105"/>
                  </a:lnTo>
                  <a:lnTo>
                    <a:pt x="10" y="98"/>
                  </a:lnTo>
                  <a:lnTo>
                    <a:pt x="6" y="93"/>
                  </a:lnTo>
                  <a:lnTo>
                    <a:pt x="5" y="86"/>
                  </a:lnTo>
                  <a:lnTo>
                    <a:pt x="3" y="79"/>
                  </a:lnTo>
                  <a:lnTo>
                    <a:pt x="0" y="74"/>
                  </a:lnTo>
                  <a:lnTo>
                    <a:pt x="0" y="69"/>
                  </a:lnTo>
                  <a:lnTo>
                    <a:pt x="0" y="62"/>
                  </a:lnTo>
                  <a:lnTo>
                    <a:pt x="0" y="57"/>
                  </a:lnTo>
                  <a:lnTo>
                    <a:pt x="1" y="52"/>
                  </a:lnTo>
                  <a:lnTo>
                    <a:pt x="1" y="47"/>
                  </a:lnTo>
                  <a:lnTo>
                    <a:pt x="3" y="42"/>
                  </a:lnTo>
                  <a:lnTo>
                    <a:pt x="5" y="39"/>
                  </a:lnTo>
                  <a:lnTo>
                    <a:pt x="6" y="34"/>
                  </a:lnTo>
                  <a:lnTo>
                    <a:pt x="8" y="28"/>
                  </a:lnTo>
                  <a:lnTo>
                    <a:pt x="12" y="23"/>
                  </a:lnTo>
                  <a:lnTo>
                    <a:pt x="15" y="20"/>
                  </a:lnTo>
                  <a:lnTo>
                    <a:pt x="18" y="17"/>
                  </a:lnTo>
                  <a:lnTo>
                    <a:pt x="22" y="12"/>
                  </a:lnTo>
                  <a:lnTo>
                    <a:pt x="25" y="8"/>
                  </a:lnTo>
                  <a:lnTo>
                    <a:pt x="30" y="5"/>
                  </a:lnTo>
                  <a:lnTo>
                    <a:pt x="34" y="1"/>
                  </a:lnTo>
                  <a:lnTo>
                    <a:pt x="35" y="1"/>
                  </a:lnTo>
                  <a:lnTo>
                    <a:pt x="37" y="1"/>
                  </a:lnTo>
                  <a:lnTo>
                    <a:pt x="39" y="0"/>
                  </a:lnTo>
                  <a:lnTo>
                    <a:pt x="40" y="0"/>
                  </a:lnTo>
                  <a:lnTo>
                    <a:pt x="42" y="0"/>
                  </a:lnTo>
                  <a:lnTo>
                    <a:pt x="29" y="23"/>
                  </a:lnTo>
                  <a:close/>
                </a:path>
              </a:pathLst>
            </a:cu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4065" name="Freeform 97"/>
            <p:cNvSpPr>
              <a:spLocks/>
            </p:cNvSpPr>
            <p:nvPr/>
          </p:nvSpPr>
          <p:spPr bwMode="auto">
            <a:xfrm>
              <a:off x="4419" y="272"/>
              <a:ext cx="37" cy="109"/>
            </a:xfrm>
            <a:custGeom>
              <a:avLst/>
              <a:gdLst>
                <a:gd name="T0" fmla="*/ 0 w 37"/>
                <a:gd name="T1" fmla="*/ 0 h 109"/>
                <a:gd name="T2" fmla="*/ 1 w 37"/>
                <a:gd name="T3" fmla="*/ 7 h 109"/>
                <a:gd name="T4" fmla="*/ 3 w 37"/>
                <a:gd name="T5" fmla="*/ 14 h 109"/>
                <a:gd name="T6" fmla="*/ 5 w 37"/>
                <a:gd name="T7" fmla="*/ 22 h 109"/>
                <a:gd name="T8" fmla="*/ 6 w 37"/>
                <a:gd name="T9" fmla="*/ 29 h 109"/>
                <a:gd name="T10" fmla="*/ 8 w 37"/>
                <a:gd name="T11" fmla="*/ 36 h 109"/>
                <a:gd name="T12" fmla="*/ 10 w 37"/>
                <a:gd name="T13" fmla="*/ 43 h 109"/>
                <a:gd name="T14" fmla="*/ 13 w 37"/>
                <a:gd name="T15" fmla="*/ 49 h 109"/>
                <a:gd name="T16" fmla="*/ 15 w 37"/>
                <a:gd name="T17" fmla="*/ 56 h 109"/>
                <a:gd name="T18" fmla="*/ 16 w 37"/>
                <a:gd name="T19" fmla="*/ 63 h 109"/>
                <a:gd name="T20" fmla="*/ 20 w 37"/>
                <a:gd name="T21" fmla="*/ 70 h 109"/>
                <a:gd name="T22" fmla="*/ 23 w 37"/>
                <a:gd name="T23" fmla="*/ 77 h 109"/>
                <a:gd name="T24" fmla="*/ 25 w 37"/>
                <a:gd name="T25" fmla="*/ 83 h 109"/>
                <a:gd name="T26" fmla="*/ 28 w 37"/>
                <a:gd name="T27" fmla="*/ 88 h 109"/>
                <a:gd name="T28" fmla="*/ 32 w 37"/>
                <a:gd name="T29" fmla="*/ 95 h 109"/>
                <a:gd name="T30" fmla="*/ 33 w 37"/>
                <a:gd name="T31" fmla="*/ 102 h 109"/>
                <a:gd name="T32" fmla="*/ 37 w 37"/>
                <a:gd name="T33" fmla="*/ 109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109"/>
                <a:gd name="T53" fmla="*/ 37 w 37"/>
                <a:gd name="T54" fmla="*/ 109 h 10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109">
                  <a:moveTo>
                    <a:pt x="0" y="0"/>
                  </a:moveTo>
                  <a:lnTo>
                    <a:pt x="1" y="7"/>
                  </a:lnTo>
                  <a:lnTo>
                    <a:pt x="3" y="14"/>
                  </a:lnTo>
                  <a:lnTo>
                    <a:pt x="5" y="22"/>
                  </a:lnTo>
                  <a:lnTo>
                    <a:pt x="6" y="29"/>
                  </a:lnTo>
                  <a:lnTo>
                    <a:pt x="8" y="36"/>
                  </a:lnTo>
                  <a:lnTo>
                    <a:pt x="10" y="43"/>
                  </a:lnTo>
                  <a:lnTo>
                    <a:pt x="13" y="49"/>
                  </a:lnTo>
                  <a:lnTo>
                    <a:pt x="15" y="56"/>
                  </a:lnTo>
                  <a:lnTo>
                    <a:pt x="16" y="63"/>
                  </a:lnTo>
                  <a:lnTo>
                    <a:pt x="20" y="70"/>
                  </a:lnTo>
                  <a:lnTo>
                    <a:pt x="23" y="77"/>
                  </a:lnTo>
                  <a:lnTo>
                    <a:pt x="25" y="83"/>
                  </a:lnTo>
                  <a:lnTo>
                    <a:pt x="28" y="88"/>
                  </a:lnTo>
                  <a:lnTo>
                    <a:pt x="32" y="95"/>
                  </a:lnTo>
                  <a:lnTo>
                    <a:pt x="33" y="102"/>
                  </a:lnTo>
                  <a:lnTo>
                    <a:pt x="37" y="10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6" name="Freeform 98"/>
            <p:cNvSpPr>
              <a:spLocks/>
            </p:cNvSpPr>
            <p:nvPr/>
          </p:nvSpPr>
          <p:spPr bwMode="auto">
            <a:xfrm>
              <a:off x="4456" y="381"/>
              <a:ext cx="130" cy="167"/>
            </a:xfrm>
            <a:custGeom>
              <a:avLst/>
              <a:gdLst>
                <a:gd name="T0" fmla="*/ 0 w 130"/>
                <a:gd name="T1" fmla="*/ 0 h 167"/>
                <a:gd name="T2" fmla="*/ 7 w 130"/>
                <a:gd name="T3" fmla="*/ 12 h 167"/>
                <a:gd name="T4" fmla="*/ 12 w 130"/>
                <a:gd name="T5" fmla="*/ 22 h 167"/>
                <a:gd name="T6" fmla="*/ 18 w 130"/>
                <a:gd name="T7" fmla="*/ 34 h 167"/>
                <a:gd name="T8" fmla="*/ 27 w 130"/>
                <a:gd name="T9" fmla="*/ 44 h 167"/>
                <a:gd name="T10" fmla="*/ 34 w 130"/>
                <a:gd name="T11" fmla="*/ 56 h 167"/>
                <a:gd name="T12" fmla="*/ 42 w 130"/>
                <a:gd name="T13" fmla="*/ 66 h 167"/>
                <a:gd name="T14" fmla="*/ 49 w 130"/>
                <a:gd name="T15" fmla="*/ 76 h 167"/>
                <a:gd name="T16" fmla="*/ 57 w 130"/>
                <a:gd name="T17" fmla="*/ 88 h 167"/>
                <a:gd name="T18" fmla="*/ 66 w 130"/>
                <a:gd name="T19" fmla="*/ 98 h 167"/>
                <a:gd name="T20" fmla="*/ 74 w 130"/>
                <a:gd name="T21" fmla="*/ 108 h 167"/>
                <a:gd name="T22" fmla="*/ 85 w 130"/>
                <a:gd name="T23" fmla="*/ 118 h 167"/>
                <a:gd name="T24" fmla="*/ 93 w 130"/>
                <a:gd name="T25" fmla="*/ 128 h 167"/>
                <a:gd name="T26" fmla="*/ 101 w 130"/>
                <a:gd name="T27" fmla="*/ 138 h 167"/>
                <a:gd name="T28" fmla="*/ 112 w 130"/>
                <a:gd name="T29" fmla="*/ 149 h 167"/>
                <a:gd name="T30" fmla="*/ 120 w 130"/>
                <a:gd name="T31" fmla="*/ 157 h 167"/>
                <a:gd name="T32" fmla="*/ 130 w 130"/>
                <a:gd name="T33" fmla="*/ 167 h 1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0"/>
                <a:gd name="T52" fmla="*/ 0 h 167"/>
                <a:gd name="T53" fmla="*/ 130 w 130"/>
                <a:gd name="T54" fmla="*/ 167 h 1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0" h="167">
                  <a:moveTo>
                    <a:pt x="0" y="0"/>
                  </a:moveTo>
                  <a:lnTo>
                    <a:pt x="7" y="12"/>
                  </a:lnTo>
                  <a:lnTo>
                    <a:pt x="12" y="22"/>
                  </a:lnTo>
                  <a:lnTo>
                    <a:pt x="18" y="34"/>
                  </a:lnTo>
                  <a:lnTo>
                    <a:pt x="27" y="44"/>
                  </a:lnTo>
                  <a:lnTo>
                    <a:pt x="34" y="56"/>
                  </a:lnTo>
                  <a:lnTo>
                    <a:pt x="42" y="66"/>
                  </a:lnTo>
                  <a:lnTo>
                    <a:pt x="49" y="76"/>
                  </a:lnTo>
                  <a:lnTo>
                    <a:pt x="57" y="88"/>
                  </a:lnTo>
                  <a:lnTo>
                    <a:pt x="66" y="98"/>
                  </a:lnTo>
                  <a:lnTo>
                    <a:pt x="74" y="108"/>
                  </a:lnTo>
                  <a:lnTo>
                    <a:pt x="85" y="118"/>
                  </a:lnTo>
                  <a:lnTo>
                    <a:pt x="93" y="128"/>
                  </a:lnTo>
                  <a:lnTo>
                    <a:pt x="101" y="138"/>
                  </a:lnTo>
                  <a:lnTo>
                    <a:pt x="112" y="149"/>
                  </a:lnTo>
                  <a:lnTo>
                    <a:pt x="120" y="157"/>
                  </a:lnTo>
                  <a:lnTo>
                    <a:pt x="130" y="16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7" name="Freeform 99"/>
            <p:cNvSpPr>
              <a:spLocks/>
            </p:cNvSpPr>
            <p:nvPr/>
          </p:nvSpPr>
          <p:spPr bwMode="auto">
            <a:xfrm>
              <a:off x="4586" y="548"/>
              <a:ext cx="134" cy="97"/>
            </a:xfrm>
            <a:custGeom>
              <a:avLst/>
              <a:gdLst>
                <a:gd name="T0" fmla="*/ 0 w 134"/>
                <a:gd name="T1" fmla="*/ 0 h 97"/>
                <a:gd name="T2" fmla="*/ 9 w 134"/>
                <a:gd name="T3" fmla="*/ 7 h 97"/>
                <a:gd name="T4" fmla="*/ 16 w 134"/>
                <a:gd name="T5" fmla="*/ 14 h 97"/>
                <a:gd name="T6" fmla="*/ 24 w 134"/>
                <a:gd name="T7" fmla="*/ 20 h 97"/>
                <a:gd name="T8" fmla="*/ 33 w 134"/>
                <a:gd name="T9" fmla="*/ 27 h 97"/>
                <a:gd name="T10" fmla="*/ 41 w 134"/>
                <a:gd name="T11" fmla="*/ 34 h 97"/>
                <a:gd name="T12" fmla="*/ 49 w 134"/>
                <a:gd name="T13" fmla="*/ 41 h 97"/>
                <a:gd name="T14" fmla="*/ 58 w 134"/>
                <a:gd name="T15" fmla="*/ 46 h 97"/>
                <a:gd name="T16" fmla="*/ 65 w 134"/>
                <a:gd name="T17" fmla="*/ 53 h 97"/>
                <a:gd name="T18" fmla="*/ 73 w 134"/>
                <a:gd name="T19" fmla="*/ 58 h 97"/>
                <a:gd name="T20" fmla="*/ 82 w 134"/>
                <a:gd name="T21" fmla="*/ 64 h 97"/>
                <a:gd name="T22" fmla="*/ 90 w 134"/>
                <a:gd name="T23" fmla="*/ 70 h 97"/>
                <a:gd name="T24" fmla="*/ 100 w 134"/>
                <a:gd name="T25" fmla="*/ 75 h 97"/>
                <a:gd name="T26" fmla="*/ 109 w 134"/>
                <a:gd name="T27" fmla="*/ 81 h 97"/>
                <a:gd name="T28" fmla="*/ 117 w 134"/>
                <a:gd name="T29" fmla="*/ 86 h 97"/>
                <a:gd name="T30" fmla="*/ 126 w 134"/>
                <a:gd name="T31" fmla="*/ 92 h 97"/>
                <a:gd name="T32" fmla="*/ 134 w 134"/>
                <a:gd name="T33" fmla="*/ 97 h 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4"/>
                <a:gd name="T52" fmla="*/ 0 h 97"/>
                <a:gd name="T53" fmla="*/ 134 w 134"/>
                <a:gd name="T54" fmla="*/ 97 h 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4" h="97">
                  <a:moveTo>
                    <a:pt x="0" y="0"/>
                  </a:moveTo>
                  <a:lnTo>
                    <a:pt x="9" y="7"/>
                  </a:lnTo>
                  <a:lnTo>
                    <a:pt x="16" y="14"/>
                  </a:lnTo>
                  <a:lnTo>
                    <a:pt x="24" y="20"/>
                  </a:lnTo>
                  <a:lnTo>
                    <a:pt x="33" y="27"/>
                  </a:lnTo>
                  <a:lnTo>
                    <a:pt x="41" y="34"/>
                  </a:lnTo>
                  <a:lnTo>
                    <a:pt x="49" y="41"/>
                  </a:lnTo>
                  <a:lnTo>
                    <a:pt x="58" y="46"/>
                  </a:lnTo>
                  <a:lnTo>
                    <a:pt x="65" y="53"/>
                  </a:lnTo>
                  <a:lnTo>
                    <a:pt x="73" y="58"/>
                  </a:lnTo>
                  <a:lnTo>
                    <a:pt x="82" y="64"/>
                  </a:lnTo>
                  <a:lnTo>
                    <a:pt x="90" y="70"/>
                  </a:lnTo>
                  <a:lnTo>
                    <a:pt x="100" y="75"/>
                  </a:lnTo>
                  <a:lnTo>
                    <a:pt x="109" y="81"/>
                  </a:lnTo>
                  <a:lnTo>
                    <a:pt x="117" y="86"/>
                  </a:lnTo>
                  <a:lnTo>
                    <a:pt x="126" y="92"/>
                  </a:lnTo>
                  <a:lnTo>
                    <a:pt x="134" y="9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8" name="Freeform 100"/>
            <p:cNvSpPr>
              <a:spLocks/>
            </p:cNvSpPr>
            <p:nvPr/>
          </p:nvSpPr>
          <p:spPr bwMode="auto">
            <a:xfrm>
              <a:off x="4720" y="645"/>
              <a:ext cx="144" cy="61"/>
            </a:xfrm>
            <a:custGeom>
              <a:avLst/>
              <a:gdLst>
                <a:gd name="T0" fmla="*/ 0 w 144"/>
                <a:gd name="T1" fmla="*/ 0 h 61"/>
                <a:gd name="T2" fmla="*/ 9 w 144"/>
                <a:gd name="T3" fmla="*/ 5 h 61"/>
                <a:gd name="T4" fmla="*/ 17 w 144"/>
                <a:gd name="T5" fmla="*/ 8 h 61"/>
                <a:gd name="T6" fmla="*/ 26 w 144"/>
                <a:gd name="T7" fmla="*/ 13 h 61"/>
                <a:gd name="T8" fmla="*/ 34 w 144"/>
                <a:gd name="T9" fmla="*/ 18 h 61"/>
                <a:gd name="T10" fmla="*/ 44 w 144"/>
                <a:gd name="T11" fmla="*/ 22 h 61"/>
                <a:gd name="T12" fmla="*/ 53 w 144"/>
                <a:gd name="T13" fmla="*/ 27 h 61"/>
                <a:gd name="T14" fmla="*/ 61 w 144"/>
                <a:gd name="T15" fmla="*/ 30 h 61"/>
                <a:gd name="T16" fmla="*/ 70 w 144"/>
                <a:gd name="T17" fmla="*/ 35 h 61"/>
                <a:gd name="T18" fmla="*/ 80 w 144"/>
                <a:gd name="T19" fmla="*/ 39 h 61"/>
                <a:gd name="T20" fmla="*/ 88 w 144"/>
                <a:gd name="T21" fmla="*/ 42 h 61"/>
                <a:gd name="T22" fmla="*/ 97 w 144"/>
                <a:gd name="T23" fmla="*/ 45 h 61"/>
                <a:gd name="T24" fmla="*/ 107 w 144"/>
                <a:gd name="T25" fmla="*/ 49 h 61"/>
                <a:gd name="T26" fmla="*/ 115 w 144"/>
                <a:gd name="T27" fmla="*/ 52 h 61"/>
                <a:gd name="T28" fmla="*/ 126 w 144"/>
                <a:gd name="T29" fmla="*/ 55 h 61"/>
                <a:gd name="T30" fmla="*/ 134 w 144"/>
                <a:gd name="T31" fmla="*/ 59 h 61"/>
                <a:gd name="T32" fmla="*/ 144 w 144"/>
                <a:gd name="T33" fmla="*/ 61 h 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61"/>
                <a:gd name="T53" fmla="*/ 144 w 144"/>
                <a:gd name="T54" fmla="*/ 61 h 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61">
                  <a:moveTo>
                    <a:pt x="0" y="0"/>
                  </a:moveTo>
                  <a:lnTo>
                    <a:pt x="9" y="5"/>
                  </a:lnTo>
                  <a:lnTo>
                    <a:pt x="17" y="8"/>
                  </a:lnTo>
                  <a:lnTo>
                    <a:pt x="26" y="13"/>
                  </a:lnTo>
                  <a:lnTo>
                    <a:pt x="34" y="18"/>
                  </a:lnTo>
                  <a:lnTo>
                    <a:pt x="44" y="22"/>
                  </a:lnTo>
                  <a:lnTo>
                    <a:pt x="53" y="27"/>
                  </a:lnTo>
                  <a:lnTo>
                    <a:pt x="61" y="30"/>
                  </a:lnTo>
                  <a:lnTo>
                    <a:pt x="70" y="35"/>
                  </a:lnTo>
                  <a:lnTo>
                    <a:pt x="80" y="39"/>
                  </a:lnTo>
                  <a:lnTo>
                    <a:pt x="88" y="42"/>
                  </a:lnTo>
                  <a:lnTo>
                    <a:pt x="97" y="45"/>
                  </a:lnTo>
                  <a:lnTo>
                    <a:pt x="107" y="49"/>
                  </a:lnTo>
                  <a:lnTo>
                    <a:pt x="115" y="52"/>
                  </a:lnTo>
                  <a:lnTo>
                    <a:pt x="126" y="55"/>
                  </a:lnTo>
                  <a:lnTo>
                    <a:pt x="134" y="59"/>
                  </a:lnTo>
                  <a:lnTo>
                    <a:pt x="144" y="6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69" name="Freeform 101"/>
            <p:cNvSpPr>
              <a:spLocks/>
            </p:cNvSpPr>
            <p:nvPr/>
          </p:nvSpPr>
          <p:spPr bwMode="auto">
            <a:xfrm>
              <a:off x="4864" y="706"/>
              <a:ext cx="63" cy="10"/>
            </a:xfrm>
            <a:custGeom>
              <a:avLst/>
              <a:gdLst>
                <a:gd name="T0" fmla="*/ 0 w 63"/>
                <a:gd name="T1" fmla="*/ 0 h 10"/>
                <a:gd name="T2" fmla="*/ 4 w 63"/>
                <a:gd name="T3" fmla="*/ 1 h 10"/>
                <a:gd name="T4" fmla="*/ 7 w 63"/>
                <a:gd name="T5" fmla="*/ 3 h 10"/>
                <a:gd name="T6" fmla="*/ 12 w 63"/>
                <a:gd name="T7" fmla="*/ 3 h 10"/>
                <a:gd name="T8" fmla="*/ 15 w 63"/>
                <a:gd name="T9" fmla="*/ 3 h 10"/>
                <a:gd name="T10" fmla="*/ 19 w 63"/>
                <a:gd name="T11" fmla="*/ 5 h 10"/>
                <a:gd name="T12" fmla="*/ 24 w 63"/>
                <a:gd name="T13" fmla="*/ 5 h 10"/>
                <a:gd name="T14" fmla="*/ 27 w 63"/>
                <a:gd name="T15" fmla="*/ 6 h 10"/>
                <a:gd name="T16" fmla="*/ 31 w 63"/>
                <a:gd name="T17" fmla="*/ 6 h 10"/>
                <a:gd name="T18" fmla="*/ 36 w 63"/>
                <a:gd name="T19" fmla="*/ 6 h 10"/>
                <a:gd name="T20" fmla="*/ 39 w 63"/>
                <a:gd name="T21" fmla="*/ 6 h 10"/>
                <a:gd name="T22" fmla="*/ 43 w 63"/>
                <a:gd name="T23" fmla="*/ 6 h 10"/>
                <a:gd name="T24" fmla="*/ 48 w 63"/>
                <a:gd name="T25" fmla="*/ 8 h 10"/>
                <a:gd name="T26" fmla="*/ 51 w 63"/>
                <a:gd name="T27" fmla="*/ 8 h 10"/>
                <a:gd name="T28" fmla="*/ 54 w 63"/>
                <a:gd name="T29" fmla="*/ 8 h 10"/>
                <a:gd name="T30" fmla="*/ 60 w 63"/>
                <a:gd name="T31" fmla="*/ 8 h 10"/>
                <a:gd name="T32" fmla="*/ 63 w 63"/>
                <a:gd name="T33" fmla="*/ 1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0"/>
                <a:gd name="T53" fmla="*/ 63 w 63"/>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0">
                  <a:moveTo>
                    <a:pt x="0" y="0"/>
                  </a:moveTo>
                  <a:lnTo>
                    <a:pt x="4" y="1"/>
                  </a:lnTo>
                  <a:lnTo>
                    <a:pt x="7" y="3"/>
                  </a:lnTo>
                  <a:lnTo>
                    <a:pt x="12" y="3"/>
                  </a:lnTo>
                  <a:lnTo>
                    <a:pt x="15" y="3"/>
                  </a:lnTo>
                  <a:lnTo>
                    <a:pt x="19" y="5"/>
                  </a:lnTo>
                  <a:lnTo>
                    <a:pt x="24" y="5"/>
                  </a:lnTo>
                  <a:lnTo>
                    <a:pt x="27" y="6"/>
                  </a:lnTo>
                  <a:lnTo>
                    <a:pt x="31" y="6"/>
                  </a:lnTo>
                  <a:lnTo>
                    <a:pt x="36" y="6"/>
                  </a:lnTo>
                  <a:lnTo>
                    <a:pt x="39" y="6"/>
                  </a:lnTo>
                  <a:lnTo>
                    <a:pt x="43" y="6"/>
                  </a:lnTo>
                  <a:lnTo>
                    <a:pt x="48" y="8"/>
                  </a:lnTo>
                  <a:lnTo>
                    <a:pt x="51" y="8"/>
                  </a:lnTo>
                  <a:lnTo>
                    <a:pt x="54" y="8"/>
                  </a:lnTo>
                  <a:lnTo>
                    <a:pt x="60" y="8"/>
                  </a:lnTo>
                  <a:lnTo>
                    <a:pt x="63"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0" name="Freeform 102"/>
            <p:cNvSpPr>
              <a:spLocks/>
            </p:cNvSpPr>
            <p:nvPr/>
          </p:nvSpPr>
          <p:spPr bwMode="auto">
            <a:xfrm>
              <a:off x="4927" y="714"/>
              <a:ext cx="32" cy="2"/>
            </a:xfrm>
            <a:custGeom>
              <a:avLst/>
              <a:gdLst>
                <a:gd name="T0" fmla="*/ 0 w 32"/>
                <a:gd name="T1" fmla="*/ 2 h 2"/>
                <a:gd name="T2" fmla="*/ 2 w 32"/>
                <a:gd name="T3" fmla="*/ 2 h 2"/>
                <a:gd name="T4" fmla="*/ 5 w 32"/>
                <a:gd name="T5" fmla="*/ 2 h 2"/>
                <a:gd name="T6" fmla="*/ 7 w 32"/>
                <a:gd name="T7" fmla="*/ 2 h 2"/>
                <a:gd name="T8" fmla="*/ 8 w 32"/>
                <a:gd name="T9" fmla="*/ 2 h 2"/>
                <a:gd name="T10" fmla="*/ 10 w 32"/>
                <a:gd name="T11" fmla="*/ 2 h 2"/>
                <a:gd name="T12" fmla="*/ 13 w 32"/>
                <a:gd name="T13" fmla="*/ 2 h 2"/>
                <a:gd name="T14" fmla="*/ 15 w 32"/>
                <a:gd name="T15" fmla="*/ 2 h 2"/>
                <a:gd name="T16" fmla="*/ 17 w 32"/>
                <a:gd name="T17" fmla="*/ 2 h 2"/>
                <a:gd name="T18" fmla="*/ 19 w 32"/>
                <a:gd name="T19" fmla="*/ 2 h 2"/>
                <a:gd name="T20" fmla="*/ 20 w 32"/>
                <a:gd name="T21" fmla="*/ 2 h 2"/>
                <a:gd name="T22" fmla="*/ 22 w 32"/>
                <a:gd name="T23" fmla="*/ 2 h 2"/>
                <a:gd name="T24" fmla="*/ 25 w 32"/>
                <a:gd name="T25" fmla="*/ 2 h 2"/>
                <a:gd name="T26" fmla="*/ 27 w 32"/>
                <a:gd name="T27" fmla="*/ 2 h 2"/>
                <a:gd name="T28" fmla="*/ 29 w 32"/>
                <a:gd name="T29" fmla="*/ 2 h 2"/>
                <a:gd name="T30" fmla="*/ 30 w 32"/>
                <a:gd name="T31" fmla="*/ 0 h 2"/>
                <a:gd name="T32" fmla="*/ 32 w 3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2"/>
                <a:gd name="T53" fmla="*/ 32 w 32"/>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2">
                  <a:moveTo>
                    <a:pt x="0" y="2"/>
                  </a:moveTo>
                  <a:lnTo>
                    <a:pt x="2" y="2"/>
                  </a:lnTo>
                  <a:lnTo>
                    <a:pt x="5" y="2"/>
                  </a:lnTo>
                  <a:lnTo>
                    <a:pt x="7" y="2"/>
                  </a:lnTo>
                  <a:lnTo>
                    <a:pt x="8" y="2"/>
                  </a:lnTo>
                  <a:lnTo>
                    <a:pt x="10" y="2"/>
                  </a:lnTo>
                  <a:lnTo>
                    <a:pt x="13" y="2"/>
                  </a:lnTo>
                  <a:lnTo>
                    <a:pt x="15" y="2"/>
                  </a:lnTo>
                  <a:lnTo>
                    <a:pt x="17" y="2"/>
                  </a:lnTo>
                  <a:lnTo>
                    <a:pt x="19" y="2"/>
                  </a:lnTo>
                  <a:lnTo>
                    <a:pt x="20" y="2"/>
                  </a:lnTo>
                  <a:lnTo>
                    <a:pt x="22" y="2"/>
                  </a:lnTo>
                  <a:lnTo>
                    <a:pt x="25" y="2"/>
                  </a:lnTo>
                  <a:lnTo>
                    <a:pt x="27" y="2"/>
                  </a:lnTo>
                  <a:lnTo>
                    <a:pt x="29" y="2"/>
                  </a:lnTo>
                  <a:lnTo>
                    <a:pt x="30" y="0"/>
                  </a:lnTo>
                  <a:lnTo>
                    <a:pt x="3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1" name="Freeform 103"/>
            <p:cNvSpPr>
              <a:spLocks/>
            </p:cNvSpPr>
            <p:nvPr/>
          </p:nvSpPr>
          <p:spPr bwMode="auto">
            <a:xfrm>
              <a:off x="4959" y="682"/>
              <a:ext cx="32" cy="32"/>
            </a:xfrm>
            <a:custGeom>
              <a:avLst/>
              <a:gdLst>
                <a:gd name="T0" fmla="*/ 0 w 32"/>
                <a:gd name="T1" fmla="*/ 32 h 32"/>
                <a:gd name="T2" fmla="*/ 4 w 32"/>
                <a:gd name="T3" fmla="*/ 30 h 32"/>
                <a:gd name="T4" fmla="*/ 5 w 32"/>
                <a:gd name="T5" fmla="*/ 29 h 32"/>
                <a:gd name="T6" fmla="*/ 7 w 32"/>
                <a:gd name="T7" fmla="*/ 27 h 32"/>
                <a:gd name="T8" fmla="*/ 9 w 32"/>
                <a:gd name="T9" fmla="*/ 25 h 32"/>
                <a:gd name="T10" fmla="*/ 12 w 32"/>
                <a:gd name="T11" fmla="*/ 24 h 32"/>
                <a:gd name="T12" fmla="*/ 14 w 32"/>
                <a:gd name="T13" fmla="*/ 20 h 32"/>
                <a:gd name="T14" fmla="*/ 15 w 32"/>
                <a:gd name="T15" fmla="*/ 18 h 32"/>
                <a:gd name="T16" fmla="*/ 17 w 32"/>
                <a:gd name="T17" fmla="*/ 17 h 32"/>
                <a:gd name="T18" fmla="*/ 20 w 32"/>
                <a:gd name="T19" fmla="*/ 15 h 32"/>
                <a:gd name="T20" fmla="*/ 22 w 32"/>
                <a:gd name="T21" fmla="*/ 13 h 32"/>
                <a:gd name="T22" fmla="*/ 24 w 32"/>
                <a:gd name="T23" fmla="*/ 12 h 32"/>
                <a:gd name="T24" fmla="*/ 26 w 32"/>
                <a:gd name="T25" fmla="*/ 8 h 32"/>
                <a:gd name="T26" fmla="*/ 27 w 32"/>
                <a:gd name="T27" fmla="*/ 7 h 32"/>
                <a:gd name="T28" fmla="*/ 29 w 32"/>
                <a:gd name="T29" fmla="*/ 5 h 32"/>
                <a:gd name="T30" fmla="*/ 31 w 32"/>
                <a:gd name="T31" fmla="*/ 3 h 32"/>
                <a:gd name="T32" fmla="*/ 32 w 32"/>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32"/>
                <a:gd name="T53" fmla="*/ 32 w 32"/>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32">
                  <a:moveTo>
                    <a:pt x="0" y="32"/>
                  </a:moveTo>
                  <a:lnTo>
                    <a:pt x="4" y="30"/>
                  </a:lnTo>
                  <a:lnTo>
                    <a:pt x="5" y="29"/>
                  </a:lnTo>
                  <a:lnTo>
                    <a:pt x="7" y="27"/>
                  </a:lnTo>
                  <a:lnTo>
                    <a:pt x="9" y="25"/>
                  </a:lnTo>
                  <a:lnTo>
                    <a:pt x="12" y="24"/>
                  </a:lnTo>
                  <a:lnTo>
                    <a:pt x="14" y="20"/>
                  </a:lnTo>
                  <a:lnTo>
                    <a:pt x="15" y="18"/>
                  </a:lnTo>
                  <a:lnTo>
                    <a:pt x="17" y="17"/>
                  </a:lnTo>
                  <a:lnTo>
                    <a:pt x="20" y="15"/>
                  </a:lnTo>
                  <a:lnTo>
                    <a:pt x="22" y="13"/>
                  </a:lnTo>
                  <a:lnTo>
                    <a:pt x="24" y="12"/>
                  </a:lnTo>
                  <a:lnTo>
                    <a:pt x="26" y="8"/>
                  </a:lnTo>
                  <a:lnTo>
                    <a:pt x="27" y="7"/>
                  </a:lnTo>
                  <a:lnTo>
                    <a:pt x="29" y="5"/>
                  </a:lnTo>
                  <a:lnTo>
                    <a:pt x="31" y="3"/>
                  </a:lnTo>
                  <a:lnTo>
                    <a:pt x="3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2" name="Freeform 104"/>
            <p:cNvSpPr>
              <a:spLocks/>
            </p:cNvSpPr>
            <p:nvPr/>
          </p:nvSpPr>
          <p:spPr bwMode="auto">
            <a:xfrm>
              <a:off x="4973" y="682"/>
              <a:ext cx="18" cy="59"/>
            </a:xfrm>
            <a:custGeom>
              <a:avLst/>
              <a:gdLst>
                <a:gd name="T0" fmla="*/ 18 w 18"/>
                <a:gd name="T1" fmla="*/ 0 h 59"/>
                <a:gd name="T2" fmla="*/ 18 w 18"/>
                <a:gd name="T3" fmla="*/ 5 h 59"/>
                <a:gd name="T4" fmla="*/ 18 w 18"/>
                <a:gd name="T5" fmla="*/ 8 h 59"/>
                <a:gd name="T6" fmla="*/ 18 w 18"/>
                <a:gd name="T7" fmla="*/ 12 h 59"/>
                <a:gd name="T8" fmla="*/ 17 w 18"/>
                <a:gd name="T9" fmla="*/ 17 h 59"/>
                <a:gd name="T10" fmla="*/ 15 w 18"/>
                <a:gd name="T11" fmla="*/ 20 h 59"/>
                <a:gd name="T12" fmla="*/ 13 w 18"/>
                <a:gd name="T13" fmla="*/ 24 h 59"/>
                <a:gd name="T14" fmla="*/ 13 w 18"/>
                <a:gd name="T15" fmla="*/ 27 h 59"/>
                <a:gd name="T16" fmla="*/ 12 w 18"/>
                <a:gd name="T17" fmla="*/ 30 h 59"/>
                <a:gd name="T18" fmla="*/ 10 w 18"/>
                <a:gd name="T19" fmla="*/ 34 h 59"/>
                <a:gd name="T20" fmla="*/ 8 w 18"/>
                <a:gd name="T21" fmla="*/ 37 h 59"/>
                <a:gd name="T22" fmla="*/ 6 w 18"/>
                <a:gd name="T23" fmla="*/ 40 h 59"/>
                <a:gd name="T24" fmla="*/ 5 w 18"/>
                <a:gd name="T25" fmla="*/ 44 h 59"/>
                <a:gd name="T26" fmla="*/ 3 w 18"/>
                <a:gd name="T27" fmla="*/ 49 h 59"/>
                <a:gd name="T28" fmla="*/ 1 w 18"/>
                <a:gd name="T29" fmla="*/ 52 h 59"/>
                <a:gd name="T30" fmla="*/ 0 w 18"/>
                <a:gd name="T31" fmla="*/ 56 h 59"/>
                <a:gd name="T32" fmla="*/ 0 w 18"/>
                <a:gd name="T33" fmla="*/ 59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59"/>
                <a:gd name="T53" fmla="*/ 18 w 18"/>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59">
                  <a:moveTo>
                    <a:pt x="18" y="0"/>
                  </a:moveTo>
                  <a:lnTo>
                    <a:pt x="18" y="5"/>
                  </a:lnTo>
                  <a:lnTo>
                    <a:pt x="18" y="8"/>
                  </a:lnTo>
                  <a:lnTo>
                    <a:pt x="18" y="12"/>
                  </a:lnTo>
                  <a:lnTo>
                    <a:pt x="17" y="17"/>
                  </a:lnTo>
                  <a:lnTo>
                    <a:pt x="15" y="20"/>
                  </a:lnTo>
                  <a:lnTo>
                    <a:pt x="13" y="24"/>
                  </a:lnTo>
                  <a:lnTo>
                    <a:pt x="13" y="27"/>
                  </a:lnTo>
                  <a:lnTo>
                    <a:pt x="12" y="30"/>
                  </a:lnTo>
                  <a:lnTo>
                    <a:pt x="10" y="34"/>
                  </a:lnTo>
                  <a:lnTo>
                    <a:pt x="8" y="37"/>
                  </a:lnTo>
                  <a:lnTo>
                    <a:pt x="6" y="40"/>
                  </a:lnTo>
                  <a:lnTo>
                    <a:pt x="5" y="44"/>
                  </a:lnTo>
                  <a:lnTo>
                    <a:pt x="3" y="49"/>
                  </a:lnTo>
                  <a:lnTo>
                    <a:pt x="1" y="52"/>
                  </a:lnTo>
                  <a:lnTo>
                    <a:pt x="0" y="56"/>
                  </a:lnTo>
                  <a:lnTo>
                    <a:pt x="0" y="5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3" name="Freeform 105"/>
            <p:cNvSpPr>
              <a:spLocks/>
            </p:cNvSpPr>
            <p:nvPr/>
          </p:nvSpPr>
          <p:spPr bwMode="auto">
            <a:xfrm>
              <a:off x="4956" y="741"/>
              <a:ext cx="17" cy="22"/>
            </a:xfrm>
            <a:custGeom>
              <a:avLst/>
              <a:gdLst>
                <a:gd name="T0" fmla="*/ 17 w 17"/>
                <a:gd name="T1" fmla="*/ 0 h 22"/>
                <a:gd name="T2" fmla="*/ 15 w 17"/>
                <a:gd name="T3" fmla="*/ 2 h 22"/>
                <a:gd name="T4" fmla="*/ 15 w 17"/>
                <a:gd name="T5" fmla="*/ 3 h 22"/>
                <a:gd name="T6" fmla="*/ 13 w 17"/>
                <a:gd name="T7" fmla="*/ 5 h 22"/>
                <a:gd name="T8" fmla="*/ 13 w 17"/>
                <a:gd name="T9" fmla="*/ 7 h 22"/>
                <a:gd name="T10" fmla="*/ 12 w 17"/>
                <a:gd name="T11" fmla="*/ 7 h 22"/>
                <a:gd name="T12" fmla="*/ 12 w 17"/>
                <a:gd name="T13" fmla="*/ 9 h 22"/>
                <a:gd name="T14" fmla="*/ 10 w 17"/>
                <a:gd name="T15" fmla="*/ 10 h 22"/>
                <a:gd name="T16" fmla="*/ 10 w 17"/>
                <a:gd name="T17" fmla="*/ 12 h 22"/>
                <a:gd name="T18" fmla="*/ 8 w 17"/>
                <a:gd name="T19" fmla="*/ 14 h 22"/>
                <a:gd name="T20" fmla="*/ 7 w 17"/>
                <a:gd name="T21" fmla="*/ 15 h 22"/>
                <a:gd name="T22" fmla="*/ 7 w 17"/>
                <a:gd name="T23" fmla="*/ 15 h 22"/>
                <a:gd name="T24" fmla="*/ 5 w 17"/>
                <a:gd name="T25" fmla="*/ 17 h 22"/>
                <a:gd name="T26" fmla="*/ 3 w 17"/>
                <a:gd name="T27" fmla="*/ 19 h 22"/>
                <a:gd name="T28" fmla="*/ 3 w 17"/>
                <a:gd name="T29" fmla="*/ 20 h 22"/>
                <a:gd name="T30" fmla="*/ 1 w 17"/>
                <a:gd name="T31" fmla="*/ 20 h 22"/>
                <a:gd name="T32" fmla="*/ 0 w 17"/>
                <a:gd name="T33" fmla="*/ 22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22"/>
                <a:gd name="T53" fmla="*/ 17 w 17"/>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22">
                  <a:moveTo>
                    <a:pt x="17" y="0"/>
                  </a:moveTo>
                  <a:lnTo>
                    <a:pt x="15" y="2"/>
                  </a:lnTo>
                  <a:lnTo>
                    <a:pt x="15" y="3"/>
                  </a:lnTo>
                  <a:lnTo>
                    <a:pt x="13" y="5"/>
                  </a:lnTo>
                  <a:lnTo>
                    <a:pt x="13" y="7"/>
                  </a:lnTo>
                  <a:lnTo>
                    <a:pt x="12" y="7"/>
                  </a:lnTo>
                  <a:lnTo>
                    <a:pt x="12" y="9"/>
                  </a:lnTo>
                  <a:lnTo>
                    <a:pt x="10" y="10"/>
                  </a:lnTo>
                  <a:lnTo>
                    <a:pt x="10" y="12"/>
                  </a:lnTo>
                  <a:lnTo>
                    <a:pt x="8" y="14"/>
                  </a:lnTo>
                  <a:lnTo>
                    <a:pt x="7" y="15"/>
                  </a:lnTo>
                  <a:lnTo>
                    <a:pt x="5" y="17"/>
                  </a:lnTo>
                  <a:lnTo>
                    <a:pt x="3" y="19"/>
                  </a:lnTo>
                  <a:lnTo>
                    <a:pt x="3" y="20"/>
                  </a:lnTo>
                  <a:lnTo>
                    <a:pt x="1" y="20"/>
                  </a:lnTo>
                  <a:lnTo>
                    <a:pt x="0" y="2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4" name="Freeform 106"/>
            <p:cNvSpPr>
              <a:spLocks/>
            </p:cNvSpPr>
            <p:nvPr/>
          </p:nvSpPr>
          <p:spPr bwMode="auto">
            <a:xfrm>
              <a:off x="4812" y="741"/>
              <a:ext cx="144" cy="22"/>
            </a:xfrm>
            <a:custGeom>
              <a:avLst/>
              <a:gdLst>
                <a:gd name="T0" fmla="*/ 144 w 144"/>
                <a:gd name="T1" fmla="*/ 22 h 22"/>
                <a:gd name="T2" fmla="*/ 135 w 144"/>
                <a:gd name="T3" fmla="*/ 22 h 22"/>
                <a:gd name="T4" fmla="*/ 125 w 144"/>
                <a:gd name="T5" fmla="*/ 22 h 22"/>
                <a:gd name="T6" fmla="*/ 117 w 144"/>
                <a:gd name="T7" fmla="*/ 22 h 22"/>
                <a:gd name="T8" fmla="*/ 106 w 144"/>
                <a:gd name="T9" fmla="*/ 20 h 22"/>
                <a:gd name="T10" fmla="*/ 98 w 144"/>
                <a:gd name="T11" fmla="*/ 20 h 22"/>
                <a:gd name="T12" fmla="*/ 88 w 144"/>
                <a:gd name="T13" fmla="*/ 19 h 22"/>
                <a:gd name="T14" fmla="*/ 79 w 144"/>
                <a:gd name="T15" fmla="*/ 19 h 22"/>
                <a:gd name="T16" fmla="*/ 71 w 144"/>
                <a:gd name="T17" fmla="*/ 17 h 22"/>
                <a:gd name="T18" fmla="*/ 61 w 144"/>
                <a:gd name="T19" fmla="*/ 15 h 22"/>
                <a:gd name="T20" fmla="*/ 52 w 144"/>
                <a:gd name="T21" fmla="*/ 14 h 22"/>
                <a:gd name="T22" fmla="*/ 44 w 144"/>
                <a:gd name="T23" fmla="*/ 12 h 22"/>
                <a:gd name="T24" fmla="*/ 34 w 144"/>
                <a:gd name="T25" fmla="*/ 10 h 22"/>
                <a:gd name="T26" fmla="*/ 25 w 144"/>
                <a:gd name="T27" fmla="*/ 7 h 22"/>
                <a:gd name="T28" fmla="*/ 17 w 144"/>
                <a:gd name="T29" fmla="*/ 5 h 22"/>
                <a:gd name="T30" fmla="*/ 8 w 144"/>
                <a:gd name="T31" fmla="*/ 3 h 22"/>
                <a:gd name="T32" fmla="*/ 0 w 144"/>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2"/>
                <a:gd name="T53" fmla="*/ 144 w 144"/>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2">
                  <a:moveTo>
                    <a:pt x="144" y="22"/>
                  </a:moveTo>
                  <a:lnTo>
                    <a:pt x="135" y="22"/>
                  </a:lnTo>
                  <a:lnTo>
                    <a:pt x="125" y="22"/>
                  </a:lnTo>
                  <a:lnTo>
                    <a:pt x="117" y="22"/>
                  </a:lnTo>
                  <a:lnTo>
                    <a:pt x="106" y="20"/>
                  </a:lnTo>
                  <a:lnTo>
                    <a:pt x="98" y="20"/>
                  </a:lnTo>
                  <a:lnTo>
                    <a:pt x="88" y="19"/>
                  </a:lnTo>
                  <a:lnTo>
                    <a:pt x="79" y="19"/>
                  </a:lnTo>
                  <a:lnTo>
                    <a:pt x="71" y="17"/>
                  </a:lnTo>
                  <a:lnTo>
                    <a:pt x="61" y="15"/>
                  </a:lnTo>
                  <a:lnTo>
                    <a:pt x="52" y="14"/>
                  </a:lnTo>
                  <a:lnTo>
                    <a:pt x="44" y="12"/>
                  </a:lnTo>
                  <a:lnTo>
                    <a:pt x="34" y="10"/>
                  </a:lnTo>
                  <a:lnTo>
                    <a:pt x="25" y="7"/>
                  </a:lnTo>
                  <a:lnTo>
                    <a:pt x="17" y="5"/>
                  </a:lnTo>
                  <a:lnTo>
                    <a:pt x="8" y="3"/>
                  </a:lnTo>
                  <a:lnTo>
                    <a:pt x="0" y="0"/>
                  </a:lnTo>
                </a:path>
              </a:pathLst>
            </a:custGeom>
            <a:noFill/>
            <a:ln w="0">
              <a:solidFill>
                <a:srgbClr val="339966"/>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5" name="Freeform 107"/>
            <p:cNvSpPr>
              <a:spLocks/>
            </p:cNvSpPr>
            <p:nvPr/>
          </p:nvSpPr>
          <p:spPr bwMode="auto">
            <a:xfrm>
              <a:off x="4656" y="670"/>
              <a:ext cx="156" cy="71"/>
            </a:xfrm>
            <a:custGeom>
              <a:avLst/>
              <a:gdLst>
                <a:gd name="T0" fmla="*/ 156 w 156"/>
                <a:gd name="T1" fmla="*/ 71 h 71"/>
                <a:gd name="T2" fmla="*/ 146 w 156"/>
                <a:gd name="T3" fmla="*/ 68 h 71"/>
                <a:gd name="T4" fmla="*/ 135 w 156"/>
                <a:gd name="T5" fmla="*/ 64 h 71"/>
                <a:gd name="T6" fmla="*/ 125 w 156"/>
                <a:gd name="T7" fmla="*/ 61 h 71"/>
                <a:gd name="T8" fmla="*/ 115 w 156"/>
                <a:gd name="T9" fmla="*/ 58 h 71"/>
                <a:gd name="T10" fmla="*/ 105 w 156"/>
                <a:gd name="T11" fmla="*/ 54 h 71"/>
                <a:gd name="T12" fmla="*/ 95 w 156"/>
                <a:gd name="T13" fmla="*/ 49 h 71"/>
                <a:gd name="T14" fmla="*/ 85 w 156"/>
                <a:gd name="T15" fmla="*/ 46 h 71"/>
                <a:gd name="T16" fmla="*/ 74 w 156"/>
                <a:gd name="T17" fmla="*/ 42 h 71"/>
                <a:gd name="T18" fmla="*/ 64 w 156"/>
                <a:gd name="T19" fmla="*/ 37 h 71"/>
                <a:gd name="T20" fmla="*/ 56 w 156"/>
                <a:gd name="T21" fmla="*/ 32 h 71"/>
                <a:gd name="T22" fmla="*/ 46 w 156"/>
                <a:gd name="T23" fmla="*/ 29 h 71"/>
                <a:gd name="T24" fmla="*/ 35 w 156"/>
                <a:gd name="T25" fmla="*/ 24 h 71"/>
                <a:gd name="T26" fmla="*/ 27 w 156"/>
                <a:gd name="T27" fmla="*/ 19 h 71"/>
                <a:gd name="T28" fmla="*/ 17 w 156"/>
                <a:gd name="T29" fmla="*/ 12 h 71"/>
                <a:gd name="T30" fmla="*/ 8 w 156"/>
                <a:gd name="T31" fmla="*/ 7 h 71"/>
                <a:gd name="T32" fmla="*/ 0 w 156"/>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6"/>
                <a:gd name="T52" fmla="*/ 0 h 71"/>
                <a:gd name="T53" fmla="*/ 156 w 156"/>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6" h="71">
                  <a:moveTo>
                    <a:pt x="156" y="71"/>
                  </a:moveTo>
                  <a:lnTo>
                    <a:pt x="146" y="68"/>
                  </a:lnTo>
                  <a:lnTo>
                    <a:pt x="135" y="64"/>
                  </a:lnTo>
                  <a:lnTo>
                    <a:pt x="125" y="61"/>
                  </a:lnTo>
                  <a:lnTo>
                    <a:pt x="115" y="58"/>
                  </a:lnTo>
                  <a:lnTo>
                    <a:pt x="105" y="54"/>
                  </a:lnTo>
                  <a:lnTo>
                    <a:pt x="95" y="49"/>
                  </a:lnTo>
                  <a:lnTo>
                    <a:pt x="85" y="46"/>
                  </a:lnTo>
                  <a:lnTo>
                    <a:pt x="74" y="42"/>
                  </a:lnTo>
                  <a:lnTo>
                    <a:pt x="64" y="37"/>
                  </a:lnTo>
                  <a:lnTo>
                    <a:pt x="56" y="32"/>
                  </a:lnTo>
                  <a:lnTo>
                    <a:pt x="46" y="29"/>
                  </a:lnTo>
                  <a:lnTo>
                    <a:pt x="35" y="24"/>
                  </a:lnTo>
                  <a:lnTo>
                    <a:pt x="27" y="19"/>
                  </a:lnTo>
                  <a:lnTo>
                    <a:pt x="17" y="12"/>
                  </a:lnTo>
                  <a:lnTo>
                    <a:pt x="8"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6" name="Freeform 108"/>
            <p:cNvSpPr>
              <a:spLocks/>
            </p:cNvSpPr>
            <p:nvPr/>
          </p:nvSpPr>
          <p:spPr bwMode="auto">
            <a:xfrm>
              <a:off x="4569" y="597"/>
              <a:ext cx="87" cy="73"/>
            </a:xfrm>
            <a:custGeom>
              <a:avLst/>
              <a:gdLst>
                <a:gd name="T0" fmla="*/ 87 w 87"/>
                <a:gd name="T1" fmla="*/ 73 h 73"/>
                <a:gd name="T2" fmla="*/ 80 w 87"/>
                <a:gd name="T3" fmla="*/ 70 h 73"/>
                <a:gd name="T4" fmla="*/ 75 w 87"/>
                <a:gd name="T5" fmla="*/ 65 h 73"/>
                <a:gd name="T6" fmla="*/ 70 w 87"/>
                <a:gd name="T7" fmla="*/ 61 h 73"/>
                <a:gd name="T8" fmla="*/ 65 w 87"/>
                <a:gd name="T9" fmla="*/ 56 h 73"/>
                <a:gd name="T10" fmla="*/ 58 w 87"/>
                <a:gd name="T11" fmla="*/ 51 h 73"/>
                <a:gd name="T12" fmla="*/ 53 w 87"/>
                <a:gd name="T13" fmla="*/ 48 h 73"/>
                <a:gd name="T14" fmla="*/ 48 w 87"/>
                <a:gd name="T15" fmla="*/ 43 h 73"/>
                <a:gd name="T16" fmla="*/ 43 w 87"/>
                <a:gd name="T17" fmla="*/ 37 h 73"/>
                <a:gd name="T18" fmla="*/ 38 w 87"/>
                <a:gd name="T19" fmla="*/ 32 h 73"/>
                <a:gd name="T20" fmla="*/ 33 w 87"/>
                <a:gd name="T21" fmla="*/ 29 h 73"/>
                <a:gd name="T22" fmla="*/ 27 w 87"/>
                <a:gd name="T23" fmla="*/ 24 h 73"/>
                <a:gd name="T24" fmla="*/ 22 w 87"/>
                <a:gd name="T25" fmla="*/ 19 h 73"/>
                <a:gd name="T26" fmla="*/ 17 w 87"/>
                <a:gd name="T27" fmla="*/ 14 h 73"/>
                <a:gd name="T28" fmla="*/ 12 w 87"/>
                <a:gd name="T29" fmla="*/ 10 h 73"/>
                <a:gd name="T30" fmla="*/ 7 w 87"/>
                <a:gd name="T31" fmla="*/ 5 h 73"/>
                <a:gd name="T32" fmla="*/ 0 w 87"/>
                <a:gd name="T33" fmla="*/ 0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7"/>
                <a:gd name="T52" fmla="*/ 0 h 73"/>
                <a:gd name="T53" fmla="*/ 87 w 87"/>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7" h="73">
                  <a:moveTo>
                    <a:pt x="87" y="73"/>
                  </a:moveTo>
                  <a:lnTo>
                    <a:pt x="80" y="70"/>
                  </a:lnTo>
                  <a:lnTo>
                    <a:pt x="75" y="65"/>
                  </a:lnTo>
                  <a:lnTo>
                    <a:pt x="70" y="61"/>
                  </a:lnTo>
                  <a:lnTo>
                    <a:pt x="65" y="56"/>
                  </a:lnTo>
                  <a:lnTo>
                    <a:pt x="58" y="51"/>
                  </a:lnTo>
                  <a:lnTo>
                    <a:pt x="53" y="48"/>
                  </a:lnTo>
                  <a:lnTo>
                    <a:pt x="48" y="43"/>
                  </a:lnTo>
                  <a:lnTo>
                    <a:pt x="43" y="37"/>
                  </a:lnTo>
                  <a:lnTo>
                    <a:pt x="38" y="32"/>
                  </a:lnTo>
                  <a:lnTo>
                    <a:pt x="33" y="29"/>
                  </a:lnTo>
                  <a:lnTo>
                    <a:pt x="27" y="24"/>
                  </a:lnTo>
                  <a:lnTo>
                    <a:pt x="22" y="19"/>
                  </a:lnTo>
                  <a:lnTo>
                    <a:pt x="17" y="14"/>
                  </a:lnTo>
                  <a:lnTo>
                    <a:pt x="12" y="10"/>
                  </a:lnTo>
                  <a:lnTo>
                    <a:pt x="7"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7" name="Freeform 109"/>
            <p:cNvSpPr>
              <a:spLocks/>
            </p:cNvSpPr>
            <p:nvPr/>
          </p:nvSpPr>
          <p:spPr bwMode="auto">
            <a:xfrm>
              <a:off x="4500" y="518"/>
              <a:ext cx="69" cy="79"/>
            </a:xfrm>
            <a:custGeom>
              <a:avLst/>
              <a:gdLst>
                <a:gd name="T0" fmla="*/ 69 w 69"/>
                <a:gd name="T1" fmla="*/ 79 h 79"/>
                <a:gd name="T2" fmla="*/ 64 w 69"/>
                <a:gd name="T3" fmla="*/ 76 h 79"/>
                <a:gd name="T4" fmla="*/ 61 w 69"/>
                <a:gd name="T5" fmla="*/ 71 h 79"/>
                <a:gd name="T6" fmla="*/ 56 w 69"/>
                <a:gd name="T7" fmla="*/ 67 h 79"/>
                <a:gd name="T8" fmla="*/ 51 w 69"/>
                <a:gd name="T9" fmla="*/ 62 h 79"/>
                <a:gd name="T10" fmla="*/ 46 w 69"/>
                <a:gd name="T11" fmla="*/ 57 h 79"/>
                <a:gd name="T12" fmla="*/ 41 w 69"/>
                <a:gd name="T13" fmla="*/ 52 h 79"/>
                <a:gd name="T14" fmla="*/ 35 w 69"/>
                <a:gd name="T15" fmla="*/ 47 h 79"/>
                <a:gd name="T16" fmla="*/ 32 w 69"/>
                <a:gd name="T17" fmla="*/ 44 h 79"/>
                <a:gd name="T18" fmla="*/ 27 w 69"/>
                <a:gd name="T19" fmla="*/ 37 h 79"/>
                <a:gd name="T20" fmla="*/ 24 w 69"/>
                <a:gd name="T21" fmla="*/ 32 h 79"/>
                <a:gd name="T22" fmla="*/ 19 w 69"/>
                <a:gd name="T23" fmla="*/ 27 h 79"/>
                <a:gd name="T24" fmla="*/ 15 w 69"/>
                <a:gd name="T25" fmla="*/ 22 h 79"/>
                <a:gd name="T26" fmla="*/ 10 w 69"/>
                <a:gd name="T27" fmla="*/ 17 h 79"/>
                <a:gd name="T28" fmla="*/ 7 w 69"/>
                <a:gd name="T29" fmla="*/ 12 h 79"/>
                <a:gd name="T30" fmla="*/ 3 w 69"/>
                <a:gd name="T31" fmla="*/ 6 h 79"/>
                <a:gd name="T32" fmla="*/ 0 w 69"/>
                <a:gd name="T33" fmla="*/ 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79"/>
                <a:gd name="T53" fmla="*/ 69 w 69"/>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79">
                  <a:moveTo>
                    <a:pt x="69" y="79"/>
                  </a:moveTo>
                  <a:lnTo>
                    <a:pt x="64" y="76"/>
                  </a:lnTo>
                  <a:lnTo>
                    <a:pt x="61" y="71"/>
                  </a:lnTo>
                  <a:lnTo>
                    <a:pt x="56" y="67"/>
                  </a:lnTo>
                  <a:lnTo>
                    <a:pt x="51" y="62"/>
                  </a:lnTo>
                  <a:lnTo>
                    <a:pt x="46" y="57"/>
                  </a:lnTo>
                  <a:lnTo>
                    <a:pt x="41" y="52"/>
                  </a:lnTo>
                  <a:lnTo>
                    <a:pt x="35" y="47"/>
                  </a:lnTo>
                  <a:lnTo>
                    <a:pt x="32" y="44"/>
                  </a:lnTo>
                  <a:lnTo>
                    <a:pt x="27" y="37"/>
                  </a:lnTo>
                  <a:lnTo>
                    <a:pt x="24" y="32"/>
                  </a:lnTo>
                  <a:lnTo>
                    <a:pt x="19" y="27"/>
                  </a:lnTo>
                  <a:lnTo>
                    <a:pt x="15" y="22"/>
                  </a:lnTo>
                  <a:lnTo>
                    <a:pt x="10" y="17"/>
                  </a:lnTo>
                  <a:lnTo>
                    <a:pt x="7" y="12"/>
                  </a:lnTo>
                  <a:lnTo>
                    <a:pt x="3" y="6"/>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8" name="Freeform 110"/>
            <p:cNvSpPr>
              <a:spLocks/>
            </p:cNvSpPr>
            <p:nvPr/>
          </p:nvSpPr>
          <p:spPr bwMode="auto">
            <a:xfrm>
              <a:off x="4432" y="418"/>
              <a:ext cx="68" cy="100"/>
            </a:xfrm>
            <a:custGeom>
              <a:avLst/>
              <a:gdLst>
                <a:gd name="T0" fmla="*/ 68 w 68"/>
                <a:gd name="T1" fmla="*/ 100 h 100"/>
                <a:gd name="T2" fmla="*/ 63 w 68"/>
                <a:gd name="T3" fmla="*/ 95 h 100"/>
                <a:gd name="T4" fmla="*/ 59 w 68"/>
                <a:gd name="T5" fmla="*/ 88 h 100"/>
                <a:gd name="T6" fmla="*/ 54 w 68"/>
                <a:gd name="T7" fmla="*/ 81 h 100"/>
                <a:gd name="T8" fmla="*/ 49 w 68"/>
                <a:gd name="T9" fmla="*/ 76 h 100"/>
                <a:gd name="T10" fmla="*/ 46 w 68"/>
                <a:gd name="T11" fmla="*/ 69 h 100"/>
                <a:gd name="T12" fmla="*/ 41 w 68"/>
                <a:gd name="T13" fmla="*/ 63 h 100"/>
                <a:gd name="T14" fmla="*/ 37 w 68"/>
                <a:gd name="T15" fmla="*/ 57 h 100"/>
                <a:gd name="T16" fmla="*/ 32 w 68"/>
                <a:gd name="T17" fmla="*/ 51 h 100"/>
                <a:gd name="T18" fmla="*/ 29 w 68"/>
                <a:gd name="T19" fmla="*/ 44 h 100"/>
                <a:gd name="T20" fmla="*/ 24 w 68"/>
                <a:gd name="T21" fmla="*/ 39 h 100"/>
                <a:gd name="T22" fmla="*/ 20 w 68"/>
                <a:gd name="T23" fmla="*/ 32 h 100"/>
                <a:gd name="T24" fmla="*/ 17 w 68"/>
                <a:gd name="T25" fmla="*/ 25 h 100"/>
                <a:gd name="T26" fmla="*/ 12 w 68"/>
                <a:gd name="T27" fmla="*/ 20 h 100"/>
                <a:gd name="T28" fmla="*/ 9 w 68"/>
                <a:gd name="T29" fmla="*/ 13 h 100"/>
                <a:gd name="T30" fmla="*/ 5 w 68"/>
                <a:gd name="T31" fmla="*/ 7 h 100"/>
                <a:gd name="T32" fmla="*/ 0 w 68"/>
                <a:gd name="T33" fmla="*/ 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100"/>
                <a:gd name="T53" fmla="*/ 68 w 68"/>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100">
                  <a:moveTo>
                    <a:pt x="68" y="100"/>
                  </a:moveTo>
                  <a:lnTo>
                    <a:pt x="63" y="95"/>
                  </a:lnTo>
                  <a:lnTo>
                    <a:pt x="59" y="88"/>
                  </a:lnTo>
                  <a:lnTo>
                    <a:pt x="54" y="81"/>
                  </a:lnTo>
                  <a:lnTo>
                    <a:pt x="49" y="76"/>
                  </a:lnTo>
                  <a:lnTo>
                    <a:pt x="46" y="69"/>
                  </a:lnTo>
                  <a:lnTo>
                    <a:pt x="41" y="63"/>
                  </a:lnTo>
                  <a:lnTo>
                    <a:pt x="37" y="57"/>
                  </a:lnTo>
                  <a:lnTo>
                    <a:pt x="32" y="51"/>
                  </a:lnTo>
                  <a:lnTo>
                    <a:pt x="29" y="44"/>
                  </a:lnTo>
                  <a:lnTo>
                    <a:pt x="24" y="39"/>
                  </a:lnTo>
                  <a:lnTo>
                    <a:pt x="20" y="32"/>
                  </a:lnTo>
                  <a:lnTo>
                    <a:pt x="17" y="25"/>
                  </a:lnTo>
                  <a:lnTo>
                    <a:pt x="12" y="20"/>
                  </a:lnTo>
                  <a:lnTo>
                    <a:pt x="9" y="13"/>
                  </a:lnTo>
                  <a:lnTo>
                    <a:pt x="5"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79" name="Freeform 111"/>
            <p:cNvSpPr>
              <a:spLocks/>
            </p:cNvSpPr>
            <p:nvPr/>
          </p:nvSpPr>
          <p:spPr bwMode="auto">
            <a:xfrm>
              <a:off x="4390" y="323"/>
              <a:ext cx="42" cy="95"/>
            </a:xfrm>
            <a:custGeom>
              <a:avLst/>
              <a:gdLst>
                <a:gd name="T0" fmla="*/ 42 w 42"/>
                <a:gd name="T1" fmla="*/ 95 h 95"/>
                <a:gd name="T2" fmla="*/ 40 w 42"/>
                <a:gd name="T3" fmla="*/ 90 h 95"/>
                <a:gd name="T4" fmla="*/ 37 w 42"/>
                <a:gd name="T5" fmla="*/ 83 h 95"/>
                <a:gd name="T6" fmla="*/ 34 w 42"/>
                <a:gd name="T7" fmla="*/ 78 h 95"/>
                <a:gd name="T8" fmla="*/ 32 w 42"/>
                <a:gd name="T9" fmla="*/ 71 h 95"/>
                <a:gd name="T10" fmla="*/ 29 w 42"/>
                <a:gd name="T11" fmla="*/ 66 h 95"/>
                <a:gd name="T12" fmla="*/ 25 w 42"/>
                <a:gd name="T13" fmla="*/ 59 h 95"/>
                <a:gd name="T14" fmla="*/ 23 w 42"/>
                <a:gd name="T15" fmla="*/ 54 h 95"/>
                <a:gd name="T16" fmla="*/ 20 w 42"/>
                <a:gd name="T17" fmla="*/ 48 h 95"/>
                <a:gd name="T18" fmla="*/ 18 w 42"/>
                <a:gd name="T19" fmla="*/ 42 h 95"/>
                <a:gd name="T20" fmla="*/ 15 w 42"/>
                <a:gd name="T21" fmla="*/ 36 h 95"/>
                <a:gd name="T22" fmla="*/ 12 w 42"/>
                <a:gd name="T23" fmla="*/ 31 h 95"/>
                <a:gd name="T24" fmla="*/ 10 w 42"/>
                <a:gd name="T25" fmla="*/ 24 h 95"/>
                <a:gd name="T26" fmla="*/ 6 w 42"/>
                <a:gd name="T27" fmla="*/ 19 h 95"/>
                <a:gd name="T28" fmla="*/ 5 w 42"/>
                <a:gd name="T29" fmla="*/ 12 h 95"/>
                <a:gd name="T30" fmla="*/ 3 w 42"/>
                <a:gd name="T31" fmla="*/ 5 h 95"/>
                <a:gd name="T32" fmla="*/ 0 w 42"/>
                <a:gd name="T33" fmla="*/ 0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95"/>
                <a:gd name="T53" fmla="*/ 42 w 42"/>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95">
                  <a:moveTo>
                    <a:pt x="42" y="95"/>
                  </a:moveTo>
                  <a:lnTo>
                    <a:pt x="40" y="90"/>
                  </a:lnTo>
                  <a:lnTo>
                    <a:pt x="37" y="83"/>
                  </a:lnTo>
                  <a:lnTo>
                    <a:pt x="34" y="78"/>
                  </a:lnTo>
                  <a:lnTo>
                    <a:pt x="32" y="71"/>
                  </a:lnTo>
                  <a:lnTo>
                    <a:pt x="29" y="66"/>
                  </a:lnTo>
                  <a:lnTo>
                    <a:pt x="25" y="59"/>
                  </a:lnTo>
                  <a:lnTo>
                    <a:pt x="23" y="54"/>
                  </a:lnTo>
                  <a:lnTo>
                    <a:pt x="20" y="48"/>
                  </a:lnTo>
                  <a:lnTo>
                    <a:pt x="18" y="42"/>
                  </a:lnTo>
                  <a:lnTo>
                    <a:pt x="15" y="36"/>
                  </a:lnTo>
                  <a:lnTo>
                    <a:pt x="12" y="31"/>
                  </a:lnTo>
                  <a:lnTo>
                    <a:pt x="10" y="24"/>
                  </a:lnTo>
                  <a:lnTo>
                    <a:pt x="6" y="19"/>
                  </a:lnTo>
                  <a:lnTo>
                    <a:pt x="5" y="12"/>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0" name="Freeform 112"/>
            <p:cNvSpPr>
              <a:spLocks/>
            </p:cNvSpPr>
            <p:nvPr/>
          </p:nvSpPr>
          <p:spPr bwMode="auto">
            <a:xfrm>
              <a:off x="4390" y="250"/>
              <a:ext cx="34" cy="73"/>
            </a:xfrm>
            <a:custGeom>
              <a:avLst/>
              <a:gdLst>
                <a:gd name="T0" fmla="*/ 0 w 34"/>
                <a:gd name="T1" fmla="*/ 73 h 73"/>
                <a:gd name="T2" fmla="*/ 0 w 34"/>
                <a:gd name="T3" fmla="*/ 68 h 73"/>
                <a:gd name="T4" fmla="*/ 0 w 34"/>
                <a:gd name="T5" fmla="*/ 61 h 73"/>
                <a:gd name="T6" fmla="*/ 0 w 34"/>
                <a:gd name="T7" fmla="*/ 56 h 73"/>
                <a:gd name="T8" fmla="*/ 1 w 34"/>
                <a:gd name="T9" fmla="*/ 51 h 73"/>
                <a:gd name="T10" fmla="*/ 1 w 34"/>
                <a:gd name="T11" fmla="*/ 46 h 73"/>
                <a:gd name="T12" fmla="*/ 3 w 34"/>
                <a:gd name="T13" fmla="*/ 41 h 73"/>
                <a:gd name="T14" fmla="*/ 5 w 34"/>
                <a:gd name="T15" fmla="*/ 38 h 73"/>
                <a:gd name="T16" fmla="*/ 6 w 34"/>
                <a:gd name="T17" fmla="*/ 33 h 73"/>
                <a:gd name="T18" fmla="*/ 8 w 34"/>
                <a:gd name="T19" fmla="*/ 27 h 73"/>
                <a:gd name="T20" fmla="*/ 12 w 34"/>
                <a:gd name="T21" fmla="*/ 22 h 73"/>
                <a:gd name="T22" fmla="*/ 15 w 34"/>
                <a:gd name="T23" fmla="*/ 19 h 73"/>
                <a:gd name="T24" fmla="*/ 18 w 34"/>
                <a:gd name="T25" fmla="*/ 16 h 73"/>
                <a:gd name="T26" fmla="*/ 22 w 34"/>
                <a:gd name="T27" fmla="*/ 11 h 73"/>
                <a:gd name="T28" fmla="*/ 25 w 34"/>
                <a:gd name="T29" fmla="*/ 7 h 73"/>
                <a:gd name="T30" fmla="*/ 30 w 34"/>
                <a:gd name="T31" fmla="*/ 4 h 73"/>
                <a:gd name="T32" fmla="*/ 34 w 34"/>
                <a:gd name="T33" fmla="*/ 0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73"/>
                <a:gd name="T53" fmla="*/ 34 w 34"/>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73">
                  <a:moveTo>
                    <a:pt x="0" y="73"/>
                  </a:moveTo>
                  <a:lnTo>
                    <a:pt x="0" y="68"/>
                  </a:lnTo>
                  <a:lnTo>
                    <a:pt x="0" y="61"/>
                  </a:lnTo>
                  <a:lnTo>
                    <a:pt x="0" y="56"/>
                  </a:lnTo>
                  <a:lnTo>
                    <a:pt x="1" y="51"/>
                  </a:lnTo>
                  <a:lnTo>
                    <a:pt x="1" y="46"/>
                  </a:lnTo>
                  <a:lnTo>
                    <a:pt x="3" y="41"/>
                  </a:lnTo>
                  <a:lnTo>
                    <a:pt x="5" y="38"/>
                  </a:lnTo>
                  <a:lnTo>
                    <a:pt x="6" y="33"/>
                  </a:lnTo>
                  <a:lnTo>
                    <a:pt x="8" y="27"/>
                  </a:lnTo>
                  <a:lnTo>
                    <a:pt x="12" y="22"/>
                  </a:lnTo>
                  <a:lnTo>
                    <a:pt x="15" y="19"/>
                  </a:lnTo>
                  <a:lnTo>
                    <a:pt x="18" y="16"/>
                  </a:lnTo>
                  <a:lnTo>
                    <a:pt x="22" y="11"/>
                  </a:lnTo>
                  <a:lnTo>
                    <a:pt x="25" y="7"/>
                  </a:lnTo>
                  <a:lnTo>
                    <a:pt x="30"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1" name="Freeform 113"/>
            <p:cNvSpPr>
              <a:spLocks/>
            </p:cNvSpPr>
            <p:nvPr/>
          </p:nvSpPr>
          <p:spPr bwMode="auto">
            <a:xfrm>
              <a:off x="4424" y="249"/>
              <a:ext cx="8" cy="1"/>
            </a:xfrm>
            <a:custGeom>
              <a:avLst/>
              <a:gdLst>
                <a:gd name="T0" fmla="*/ 0 w 8"/>
                <a:gd name="T1" fmla="*/ 1 h 1"/>
                <a:gd name="T2" fmla="*/ 1 w 8"/>
                <a:gd name="T3" fmla="*/ 1 h 1"/>
                <a:gd name="T4" fmla="*/ 1 w 8"/>
                <a:gd name="T5" fmla="*/ 1 h 1"/>
                <a:gd name="T6" fmla="*/ 1 w 8"/>
                <a:gd name="T7" fmla="*/ 1 h 1"/>
                <a:gd name="T8" fmla="*/ 1 w 8"/>
                <a:gd name="T9" fmla="*/ 1 h 1"/>
                <a:gd name="T10" fmla="*/ 3 w 8"/>
                <a:gd name="T11" fmla="*/ 1 h 1"/>
                <a:gd name="T12" fmla="*/ 3 w 8"/>
                <a:gd name="T13" fmla="*/ 1 h 1"/>
                <a:gd name="T14" fmla="*/ 3 w 8"/>
                <a:gd name="T15" fmla="*/ 1 h 1"/>
                <a:gd name="T16" fmla="*/ 3 w 8"/>
                <a:gd name="T17" fmla="*/ 1 h 1"/>
                <a:gd name="T18" fmla="*/ 5 w 8"/>
                <a:gd name="T19" fmla="*/ 0 h 1"/>
                <a:gd name="T20" fmla="*/ 5 w 8"/>
                <a:gd name="T21" fmla="*/ 0 h 1"/>
                <a:gd name="T22" fmla="*/ 5 w 8"/>
                <a:gd name="T23" fmla="*/ 0 h 1"/>
                <a:gd name="T24" fmla="*/ 5 w 8"/>
                <a:gd name="T25" fmla="*/ 0 h 1"/>
                <a:gd name="T26" fmla="*/ 6 w 8"/>
                <a:gd name="T27" fmla="*/ 0 h 1"/>
                <a:gd name="T28" fmla="*/ 6 w 8"/>
                <a:gd name="T29" fmla="*/ 0 h 1"/>
                <a:gd name="T30" fmla="*/ 6 w 8"/>
                <a:gd name="T31" fmla="*/ 0 h 1"/>
                <a:gd name="T32" fmla="*/ 8 w 8"/>
                <a:gd name="T33" fmla="*/ 0 h 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
                <a:gd name="T53" fmla="*/ 8 w 8"/>
                <a:gd name="T54" fmla="*/ 1 h 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
                  <a:moveTo>
                    <a:pt x="0" y="1"/>
                  </a:moveTo>
                  <a:lnTo>
                    <a:pt x="1" y="1"/>
                  </a:lnTo>
                  <a:lnTo>
                    <a:pt x="3" y="1"/>
                  </a:lnTo>
                  <a:lnTo>
                    <a:pt x="5" y="0"/>
                  </a:lnTo>
                  <a:lnTo>
                    <a:pt x="6" y="0"/>
                  </a:lnTo>
                  <a:lnTo>
                    <a:pt x="8"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2" name="Line 114"/>
            <p:cNvSpPr>
              <a:spLocks noChangeShapeType="1"/>
            </p:cNvSpPr>
            <p:nvPr/>
          </p:nvSpPr>
          <p:spPr bwMode="auto">
            <a:xfrm flipH="1">
              <a:off x="4419" y="249"/>
              <a:ext cx="13" cy="2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083" name="Freeform 115"/>
            <p:cNvSpPr>
              <a:spLocks/>
            </p:cNvSpPr>
            <p:nvPr/>
          </p:nvSpPr>
          <p:spPr bwMode="auto">
            <a:xfrm>
              <a:off x="4232" y="640"/>
              <a:ext cx="332" cy="644"/>
            </a:xfrm>
            <a:custGeom>
              <a:avLst/>
              <a:gdLst>
                <a:gd name="T0" fmla="*/ 176 w 332"/>
                <a:gd name="T1" fmla="*/ 201 h 644"/>
                <a:gd name="T2" fmla="*/ 180 w 332"/>
                <a:gd name="T3" fmla="*/ 263 h 644"/>
                <a:gd name="T4" fmla="*/ 185 w 332"/>
                <a:gd name="T5" fmla="*/ 326 h 644"/>
                <a:gd name="T6" fmla="*/ 197 w 332"/>
                <a:gd name="T7" fmla="*/ 377 h 644"/>
                <a:gd name="T8" fmla="*/ 203 w 332"/>
                <a:gd name="T9" fmla="*/ 380 h 644"/>
                <a:gd name="T10" fmla="*/ 212 w 332"/>
                <a:gd name="T11" fmla="*/ 382 h 644"/>
                <a:gd name="T12" fmla="*/ 219 w 332"/>
                <a:gd name="T13" fmla="*/ 384 h 644"/>
                <a:gd name="T14" fmla="*/ 244 w 332"/>
                <a:gd name="T15" fmla="*/ 392 h 644"/>
                <a:gd name="T16" fmla="*/ 270 w 332"/>
                <a:gd name="T17" fmla="*/ 399 h 644"/>
                <a:gd name="T18" fmla="*/ 295 w 332"/>
                <a:gd name="T19" fmla="*/ 407 h 644"/>
                <a:gd name="T20" fmla="*/ 309 w 332"/>
                <a:gd name="T21" fmla="*/ 412 h 644"/>
                <a:gd name="T22" fmla="*/ 319 w 332"/>
                <a:gd name="T23" fmla="*/ 416 h 644"/>
                <a:gd name="T24" fmla="*/ 327 w 332"/>
                <a:gd name="T25" fmla="*/ 421 h 644"/>
                <a:gd name="T26" fmla="*/ 332 w 332"/>
                <a:gd name="T27" fmla="*/ 426 h 644"/>
                <a:gd name="T28" fmla="*/ 310 w 332"/>
                <a:gd name="T29" fmla="*/ 446 h 644"/>
                <a:gd name="T30" fmla="*/ 288 w 332"/>
                <a:gd name="T31" fmla="*/ 460 h 644"/>
                <a:gd name="T32" fmla="*/ 264 w 332"/>
                <a:gd name="T33" fmla="*/ 470 h 644"/>
                <a:gd name="T34" fmla="*/ 253 w 332"/>
                <a:gd name="T35" fmla="*/ 475 h 644"/>
                <a:gd name="T36" fmla="*/ 244 w 332"/>
                <a:gd name="T37" fmla="*/ 480 h 644"/>
                <a:gd name="T38" fmla="*/ 241 w 332"/>
                <a:gd name="T39" fmla="*/ 487 h 644"/>
                <a:gd name="T40" fmla="*/ 246 w 332"/>
                <a:gd name="T41" fmla="*/ 495 h 644"/>
                <a:gd name="T42" fmla="*/ 259 w 332"/>
                <a:gd name="T43" fmla="*/ 499 h 644"/>
                <a:gd name="T44" fmla="*/ 270 w 332"/>
                <a:gd name="T45" fmla="*/ 504 h 644"/>
                <a:gd name="T46" fmla="*/ 275 w 332"/>
                <a:gd name="T47" fmla="*/ 514 h 644"/>
                <a:gd name="T48" fmla="*/ 270 w 332"/>
                <a:gd name="T49" fmla="*/ 521 h 644"/>
                <a:gd name="T50" fmla="*/ 264 w 332"/>
                <a:gd name="T51" fmla="*/ 526 h 644"/>
                <a:gd name="T52" fmla="*/ 259 w 332"/>
                <a:gd name="T53" fmla="*/ 532 h 644"/>
                <a:gd name="T54" fmla="*/ 258 w 332"/>
                <a:gd name="T55" fmla="*/ 538 h 644"/>
                <a:gd name="T56" fmla="*/ 256 w 332"/>
                <a:gd name="T57" fmla="*/ 543 h 644"/>
                <a:gd name="T58" fmla="*/ 258 w 332"/>
                <a:gd name="T59" fmla="*/ 548 h 644"/>
                <a:gd name="T60" fmla="*/ 263 w 332"/>
                <a:gd name="T61" fmla="*/ 553 h 644"/>
                <a:gd name="T62" fmla="*/ 270 w 332"/>
                <a:gd name="T63" fmla="*/ 556 h 644"/>
                <a:gd name="T64" fmla="*/ 276 w 332"/>
                <a:gd name="T65" fmla="*/ 560 h 644"/>
                <a:gd name="T66" fmla="*/ 292 w 332"/>
                <a:gd name="T67" fmla="*/ 578 h 644"/>
                <a:gd name="T68" fmla="*/ 302 w 332"/>
                <a:gd name="T69" fmla="*/ 604 h 644"/>
                <a:gd name="T70" fmla="*/ 303 w 332"/>
                <a:gd name="T71" fmla="*/ 632 h 644"/>
                <a:gd name="T72" fmla="*/ 293 w 332"/>
                <a:gd name="T73" fmla="*/ 642 h 644"/>
                <a:gd name="T74" fmla="*/ 280 w 332"/>
                <a:gd name="T75" fmla="*/ 636 h 644"/>
                <a:gd name="T76" fmla="*/ 266 w 332"/>
                <a:gd name="T77" fmla="*/ 629 h 644"/>
                <a:gd name="T78" fmla="*/ 258 w 332"/>
                <a:gd name="T79" fmla="*/ 622 h 644"/>
                <a:gd name="T80" fmla="*/ 254 w 332"/>
                <a:gd name="T81" fmla="*/ 619 h 644"/>
                <a:gd name="T82" fmla="*/ 249 w 332"/>
                <a:gd name="T83" fmla="*/ 615 h 644"/>
                <a:gd name="T84" fmla="*/ 237 w 332"/>
                <a:gd name="T85" fmla="*/ 607 h 644"/>
                <a:gd name="T86" fmla="*/ 197 w 332"/>
                <a:gd name="T87" fmla="*/ 571 h 644"/>
                <a:gd name="T88" fmla="*/ 158 w 332"/>
                <a:gd name="T89" fmla="*/ 534 h 644"/>
                <a:gd name="T90" fmla="*/ 126 w 332"/>
                <a:gd name="T91" fmla="*/ 490 h 644"/>
                <a:gd name="T92" fmla="*/ 119 w 332"/>
                <a:gd name="T93" fmla="*/ 482 h 644"/>
                <a:gd name="T94" fmla="*/ 112 w 332"/>
                <a:gd name="T95" fmla="*/ 470 h 644"/>
                <a:gd name="T96" fmla="*/ 107 w 332"/>
                <a:gd name="T97" fmla="*/ 460 h 644"/>
                <a:gd name="T98" fmla="*/ 95 w 332"/>
                <a:gd name="T99" fmla="*/ 433 h 644"/>
                <a:gd name="T100" fmla="*/ 85 w 332"/>
                <a:gd name="T101" fmla="*/ 407 h 644"/>
                <a:gd name="T102" fmla="*/ 73 w 332"/>
                <a:gd name="T103" fmla="*/ 372 h 644"/>
                <a:gd name="T104" fmla="*/ 58 w 332"/>
                <a:gd name="T105" fmla="*/ 313 h 644"/>
                <a:gd name="T106" fmla="*/ 29 w 332"/>
                <a:gd name="T107" fmla="*/ 214 h 644"/>
                <a:gd name="T108" fmla="*/ 27 w 332"/>
                <a:gd name="T109" fmla="*/ 206 h 644"/>
                <a:gd name="T110" fmla="*/ 12 w 332"/>
                <a:gd name="T111" fmla="*/ 140 h 644"/>
                <a:gd name="T112" fmla="*/ 7 w 332"/>
                <a:gd name="T113" fmla="*/ 93 h 644"/>
                <a:gd name="T114" fmla="*/ 2 w 332"/>
                <a:gd name="T115" fmla="*/ 47 h 644"/>
                <a:gd name="T116" fmla="*/ 26 w 332"/>
                <a:gd name="T117" fmla="*/ 27 h 644"/>
                <a:gd name="T118" fmla="*/ 134 w 332"/>
                <a:gd name="T119" fmla="*/ 140 h 64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32"/>
                <a:gd name="T181" fmla="*/ 0 h 644"/>
                <a:gd name="T182" fmla="*/ 332 w 332"/>
                <a:gd name="T183" fmla="*/ 644 h 64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32" h="644">
                  <a:moveTo>
                    <a:pt x="134" y="140"/>
                  </a:moveTo>
                  <a:lnTo>
                    <a:pt x="176" y="175"/>
                  </a:lnTo>
                  <a:lnTo>
                    <a:pt x="176" y="187"/>
                  </a:lnTo>
                  <a:lnTo>
                    <a:pt x="176" y="201"/>
                  </a:lnTo>
                  <a:lnTo>
                    <a:pt x="176" y="213"/>
                  </a:lnTo>
                  <a:lnTo>
                    <a:pt x="178" y="226"/>
                  </a:lnTo>
                  <a:lnTo>
                    <a:pt x="178" y="238"/>
                  </a:lnTo>
                  <a:lnTo>
                    <a:pt x="178" y="252"/>
                  </a:lnTo>
                  <a:lnTo>
                    <a:pt x="180" y="263"/>
                  </a:lnTo>
                  <a:lnTo>
                    <a:pt x="180" y="277"/>
                  </a:lnTo>
                  <a:lnTo>
                    <a:pt x="181" y="289"/>
                  </a:lnTo>
                  <a:lnTo>
                    <a:pt x="183" y="301"/>
                  </a:lnTo>
                  <a:lnTo>
                    <a:pt x="183" y="314"/>
                  </a:lnTo>
                  <a:lnTo>
                    <a:pt x="185" y="326"/>
                  </a:lnTo>
                  <a:lnTo>
                    <a:pt x="188" y="338"/>
                  </a:lnTo>
                  <a:lnTo>
                    <a:pt x="190" y="351"/>
                  </a:lnTo>
                  <a:lnTo>
                    <a:pt x="192" y="363"/>
                  </a:lnTo>
                  <a:lnTo>
                    <a:pt x="195" y="375"/>
                  </a:lnTo>
                  <a:lnTo>
                    <a:pt x="197" y="377"/>
                  </a:lnTo>
                  <a:lnTo>
                    <a:pt x="198" y="377"/>
                  </a:lnTo>
                  <a:lnTo>
                    <a:pt x="200" y="379"/>
                  </a:lnTo>
                  <a:lnTo>
                    <a:pt x="202" y="379"/>
                  </a:lnTo>
                  <a:lnTo>
                    <a:pt x="203" y="380"/>
                  </a:lnTo>
                  <a:lnTo>
                    <a:pt x="205" y="380"/>
                  </a:lnTo>
                  <a:lnTo>
                    <a:pt x="207" y="380"/>
                  </a:lnTo>
                  <a:lnTo>
                    <a:pt x="209" y="382"/>
                  </a:lnTo>
                  <a:lnTo>
                    <a:pt x="210" y="382"/>
                  </a:lnTo>
                  <a:lnTo>
                    <a:pt x="212" y="382"/>
                  </a:lnTo>
                  <a:lnTo>
                    <a:pt x="214" y="384"/>
                  </a:lnTo>
                  <a:lnTo>
                    <a:pt x="215" y="384"/>
                  </a:lnTo>
                  <a:lnTo>
                    <a:pt x="217" y="384"/>
                  </a:lnTo>
                  <a:lnTo>
                    <a:pt x="219" y="384"/>
                  </a:lnTo>
                  <a:lnTo>
                    <a:pt x="224" y="385"/>
                  </a:lnTo>
                  <a:lnTo>
                    <a:pt x="229" y="387"/>
                  </a:lnTo>
                  <a:lnTo>
                    <a:pt x="234" y="389"/>
                  </a:lnTo>
                  <a:lnTo>
                    <a:pt x="239" y="390"/>
                  </a:lnTo>
                  <a:lnTo>
                    <a:pt x="244" y="392"/>
                  </a:lnTo>
                  <a:lnTo>
                    <a:pt x="249" y="394"/>
                  </a:lnTo>
                  <a:lnTo>
                    <a:pt x="254" y="394"/>
                  </a:lnTo>
                  <a:lnTo>
                    <a:pt x="259" y="395"/>
                  </a:lnTo>
                  <a:lnTo>
                    <a:pt x="264" y="397"/>
                  </a:lnTo>
                  <a:lnTo>
                    <a:pt x="270" y="399"/>
                  </a:lnTo>
                  <a:lnTo>
                    <a:pt x="275" y="401"/>
                  </a:lnTo>
                  <a:lnTo>
                    <a:pt x="280" y="401"/>
                  </a:lnTo>
                  <a:lnTo>
                    <a:pt x="285" y="402"/>
                  </a:lnTo>
                  <a:lnTo>
                    <a:pt x="290" y="404"/>
                  </a:lnTo>
                  <a:lnTo>
                    <a:pt x="295" y="407"/>
                  </a:lnTo>
                  <a:lnTo>
                    <a:pt x="300" y="409"/>
                  </a:lnTo>
                  <a:lnTo>
                    <a:pt x="302" y="409"/>
                  </a:lnTo>
                  <a:lnTo>
                    <a:pt x="303" y="411"/>
                  </a:lnTo>
                  <a:lnTo>
                    <a:pt x="307" y="411"/>
                  </a:lnTo>
                  <a:lnTo>
                    <a:pt x="309" y="412"/>
                  </a:lnTo>
                  <a:lnTo>
                    <a:pt x="310" y="412"/>
                  </a:lnTo>
                  <a:lnTo>
                    <a:pt x="312" y="414"/>
                  </a:lnTo>
                  <a:lnTo>
                    <a:pt x="314" y="414"/>
                  </a:lnTo>
                  <a:lnTo>
                    <a:pt x="315" y="416"/>
                  </a:lnTo>
                  <a:lnTo>
                    <a:pt x="319" y="416"/>
                  </a:lnTo>
                  <a:lnTo>
                    <a:pt x="320" y="417"/>
                  </a:lnTo>
                  <a:lnTo>
                    <a:pt x="322" y="417"/>
                  </a:lnTo>
                  <a:lnTo>
                    <a:pt x="324" y="419"/>
                  </a:lnTo>
                  <a:lnTo>
                    <a:pt x="325" y="421"/>
                  </a:lnTo>
                  <a:lnTo>
                    <a:pt x="327" y="421"/>
                  </a:lnTo>
                  <a:lnTo>
                    <a:pt x="329" y="423"/>
                  </a:lnTo>
                  <a:lnTo>
                    <a:pt x="332" y="424"/>
                  </a:lnTo>
                  <a:lnTo>
                    <a:pt x="331" y="424"/>
                  </a:lnTo>
                  <a:lnTo>
                    <a:pt x="331" y="426"/>
                  </a:lnTo>
                  <a:lnTo>
                    <a:pt x="332" y="426"/>
                  </a:lnTo>
                  <a:lnTo>
                    <a:pt x="327" y="431"/>
                  </a:lnTo>
                  <a:lnTo>
                    <a:pt x="324" y="434"/>
                  </a:lnTo>
                  <a:lnTo>
                    <a:pt x="319" y="438"/>
                  </a:lnTo>
                  <a:lnTo>
                    <a:pt x="315" y="441"/>
                  </a:lnTo>
                  <a:lnTo>
                    <a:pt x="310" y="446"/>
                  </a:lnTo>
                  <a:lnTo>
                    <a:pt x="307" y="448"/>
                  </a:lnTo>
                  <a:lnTo>
                    <a:pt x="302" y="451"/>
                  </a:lnTo>
                  <a:lnTo>
                    <a:pt x="298" y="455"/>
                  </a:lnTo>
                  <a:lnTo>
                    <a:pt x="293" y="458"/>
                  </a:lnTo>
                  <a:lnTo>
                    <a:pt x="288" y="460"/>
                  </a:lnTo>
                  <a:lnTo>
                    <a:pt x="283" y="461"/>
                  </a:lnTo>
                  <a:lnTo>
                    <a:pt x="278" y="465"/>
                  </a:lnTo>
                  <a:lnTo>
                    <a:pt x="273" y="467"/>
                  </a:lnTo>
                  <a:lnTo>
                    <a:pt x="270" y="468"/>
                  </a:lnTo>
                  <a:lnTo>
                    <a:pt x="264" y="470"/>
                  </a:lnTo>
                  <a:lnTo>
                    <a:pt x="259" y="472"/>
                  </a:lnTo>
                  <a:lnTo>
                    <a:pt x="258" y="472"/>
                  </a:lnTo>
                  <a:lnTo>
                    <a:pt x="256" y="473"/>
                  </a:lnTo>
                  <a:lnTo>
                    <a:pt x="254" y="475"/>
                  </a:lnTo>
                  <a:lnTo>
                    <a:pt x="253" y="475"/>
                  </a:lnTo>
                  <a:lnTo>
                    <a:pt x="251" y="477"/>
                  </a:lnTo>
                  <a:lnTo>
                    <a:pt x="249" y="477"/>
                  </a:lnTo>
                  <a:lnTo>
                    <a:pt x="248" y="478"/>
                  </a:lnTo>
                  <a:lnTo>
                    <a:pt x="246" y="478"/>
                  </a:lnTo>
                  <a:lnTo>
                    <a:pt x="244" y="480"/>
                  </a:lnTo>
                  <a:lnTo>
                    <a:pt x="242" y="482"/>
                  </a:lnTo>
                  <a:lnTo>
                    <a:pt x="242" y="483"/>
                  </a:lnTo>
                  <a:lnTo>
                    <a:pt x="241" y="483"/>
                  </a:lnTo>
                  <a:lnTo>
                    <a:pt x="241" y="485"/>
                  </a:lnTo>
                  <a:lnTo>
                    <a:pt x="241" y="487"/>
                  </a:lnTo>
                  <a:lnTo>
                    <a:pt x="241" y="489"/>
                  </a:lnTo>
                  <a:lnTo>
                    <a:pt x="241" y="492"/>
                  </a:lnTo>
                  <a:lnTo>
                    <a:pt x="242" y="494"/>
                  </a:lnTo>
                  <a:lnTo>
                    <a:pt x="244" y="495"/>
                  </a:lnTo>
                  <a:lnTo>
                    <a:pt x="246" y="495"/>
                  </a:lnTo>
                  <a:lnTo>
                    <a:pt x="249" y="497"/>
                  </a:lnTo>
                  <a:lnTo>
                    <a:pt x="251" y="497"/>
                  </a:lnTo>
                  <a:lnTo>
                    <a:pt x="254" y="499"/>
                  </a:lnTo>
                  <a:lnTo>
                    <a:pt x="256" y="499"/>
                  </a:lnTo>
                  <a:lnTo>
                    <a:pt x="259" y="499"/>
                  </a:lnTo>
                  <a:lnTo>
                    <a:pt x="261" y="500"/>
                  </a:lnTo>
                  <a:lnTo>
                    <a:pt x="264" y="500"/>
                  </a:lnTo>
                  <a:lnTo>
                    <a:pt x="266" y="502"/>
                  </a:lnTo>
                  <a:lnTo>
                    <a:pt x="268" y="502"/>
                  </a:lnTo>
                  <a:lnTo>
                    <a:pt x="270" y="504"/>
                  </a:lnTo>
                  <a:lnTo>
                    <a:pt x="271" y="505"/>
                  </a:lnTo>
                  <a:lnTo>
                    <a:pt x="273" y="507"/>
                  </a:lnTo>
                  <a:lnTo>
                    <a:pt x="275" y="510"/>
                  </a:lnTo>
                  <a:lnTo>
                    <a:pt x="275" y="512"/>
                  </a:lnTo>
                  <a:lnTo>
                    <a:pt x="275" y="514"/>
                  </a:lnTo>
                  <a:lnTo>
                    <a:pt x="273" y="514"/>
                  </a:lnTo>
                  <a:lnTo>
                    <a:pt x="273" y="516"/>
                  </a:lnTo>
                  <a:lnTo>
                    <a:pt x="271" y="517"/>
                  </a:lnTo>
                  <a:lnTo>
                    <a:pt x="271" y="519"/>
                  </a:lnTo>
                  <a:lnTo>
                    <a:pt x="270" y="521"/>
                  </a:lnTo>
                  <a:lnTo>
                    <a:pt x="268" y="521"/>
                  </a:lnTo>
                  <a:lnTo>
                    <a:pt x="268" y="522"/>
                  </a:lnTo>
                  <a:lnTo>
                    <a:pt x="266" y="524"/>
                  </a:lnTo>
                  <a:lnTo>
                    <a:pt x="264" y="524"/>
                  </a:lnTo>
                  <a:lnTo>
                    <a:pt x="264" y="526"/>
                  </a:lnTo>
                  <a:lnTo>
                    <a:pt x="263" y="527"/>
                  </a:lnTo>
                  <a:lnTo>
                    <a:pt x="261" y="529"/>
                  </a:lnTo>
                  <a:lnTo>
                    <a:pt x="259" y="531"/>
                  </a:lnTo>
                  <a:lnTo>
                    <a:pt x="259" y="532"/>
                  </a:lnTo>
                  <a:lnTo>
                    <a:pt x="259" y="534"/>
                  </a:lnTo>
                  <a:lnTo>
                    <a:pt x="258" y="536"/>
                  </a:lnTo>
                  <a:lnTo>
                    <a:pt x="258" y="538"/>
                  </a:lnTo>
                  <a:lnTo>
                    <a:pt x="258" y="539"/>
                  </a:lnTo>
                  <a:lnTo>
                    <a:pt x="258" y="541"/>
                  </a:lnTo>
                  <a:lnTo>
                    <a:pt x="256" y="543"/>
                  </a:lnTo>
                  <a:lnTo>
                    <a:pt x="256" y="544"/>
                  </a:lnTo>
                  <a:lnTo>
                    <a:pt x="258" y="546"/>
                  </a:lnTo>
                  <a:lnTo>
                    <a:pt x="258" y="548"/>
                  </a:lnTo>
                  <a:lnTo>
                    <a:pt x="258" y="549"/>
                  </a:lnTo>
                  <a:lnTo>
                    <a:pt x="259" y="549"/>
                  </a:lnTo>
                  <a:lnTo>
                    <a:pt x="261" y="551"/>
                  </a:lnTo>
                  <a:lnTo>
                    <a:pt x="263" y="551"/>
                  </a:lnTo>
                  <a:lnTo>
                    <a:pt x="263" y="553"/>
                  </a:lnTo>
                  <a:lnTo>
                    <a:pt x="264" y="553"/>
                  </a:lnTo>
                  <a:lnTo>
                    <a:pt x="266" y="554"/>
                  </a:lnTo>
                  <a:lnTo>
                    <a:pt x="268" y="554"/>
                  </a:lnTo>
                  <a:lnTo>
                    <a:pt x="270" y="554"/>
                  </a:lnTo>
                  <a:lnTo>
                    <a:pt x="270" y="556"/>
                  </a:lnTo>
                  <a:lnTo>
                    <a:pt x="271" y="556"/>
                  </a:lnTo>
                  <a:lnTo>
                    <a:pt x="273" y="558"/>
                  </a:lnTo>
                  <a:lnTo>
                    <a:pt x="275" y="558"/>
                  </a:lnTo>
                  <a:lnTo>
                    <a:pt x="275" y="560"/>
                  </a:lnTo>
                  <a:lnTo>
                    <a:pt x="276" y="560"/>
                  </a:lnTo>
                  <a:lnTo>
                    <a:pt x="278" y="561"/>
                  </a:lnTo>
                  <a:lnTo>
                    <a:pt x="281" y="565"/>
                  </a:lnTo>
                  <a:lnTo>
                    <a:pt x="287" y="570"/>
                  </a:lnTo>
                  <a:lnTo>
                    <a:pt x="290" y="573"/>
                  </a:lnTo>
                  <a:lnTo>
                    <a:pt x="292" y="578"/>
                  </a:lnTo>
                  <a:lnTo>
                    <a:pt x="295" y="583"/>
                  </a:lnTo>
                  <a:lnTo>
                    <a:pt x="297" y="588"/>
                  </a:lnTo>
                  <a:lnTo>
                    <a:pt x="298" y="593"/>
                  </a:lnTo>
                  <a:lnTo>
                    <a:pt x="300" y="598"/>
                  </a:lnTo>
                  <a:lnTo>
                    <a:pt x="302" y="604"/>
                  </a:lnTo>
                  <a:lnTo>
                    <a:pt x="302" y="610"/>
                  </a:lnTo>
                  <a:lnTo>
                    <a:pt x="303" y="615"/>
                  </a:lnTo>
                  <a:lnTo>
                    <a:pt x="303" y="620"/>
                  </a:lnTo>
                  <a:lnTo>
                    <a:pt x="303" y="627"/>
                  </a:lnTo>
                  <a:lnTo>
                    <a:pt x="303" y="632"/>
                  </a:lnTo>
                  <a:lnTo>
                    <a:pt x="302" y="639"/>
                  </a:lnTo>
                  <a:lnTo>
                    <a:pt x="302" y="644"/>
                  </a:lnTo>
                  <a:lnTo>
                    <a:pt x="298" y="644"/>
                  </a:lnTo>
                  <a:lnTo>
                    <a:pt x="297" y="642"/>
                  </a:lnTo>
                  <a:lnTo>
                    <a:pt x="293" y="642"/>
                  </a:lnTo>
                  <a:lnTo>
                    <a:pt x="290" y="641"/>
                  </a:lnTo>
                  <a:lnTo>
                    <a:pt x="288" y="641"/>
                  </a:lnTo>
                  <a:lnTo>
                    <a:pt x="285" y="639"/>
                  </a:lnTo>
                  <a:lnTo>
                    <a:pt x="283" y="637"/>
                  </a:lnTo>
                  <a:lnTo>
                    <a:pt x="280" y="636"/>
                  </a:lnTo>
                  <a:lnTo>
                    <a:pt x="276" y="634"/>
                  </a:lnTo>
                  <a:lnTo>
                    <a:pt x="275" y="634"/>
                  </a:lnTo>
                  <a:lnTo>
                    <a:pt x="271" y="632"/>
                  </a:lnTo>
                  <a:lnTo>
                    <a:pt x="270" y="631"/>
                  </a:lnTo>
                  <a:lnTo>
                    <a:pt x="266" y="629"/>
                  </a:lnTo>
                  <a:lnTo>
                    <a:pt x="264" y="627"/>
                  </a:lnTo>
                  <a:lnTo>
                    <a:pt x="261" y="626"/>
                  </a:lnTo>
                  <a:lnTo>
                    <a:pt x="259" y="624"/>
                  </a:lnTo>
                  <a:lnTo>
                    <a:pt x="258" y="622"/>
                  </a:lnTo>
                  <a:lnTo>
                    <a:pt x="258" y="620"/>
                  </a:lnTo>
                  <a:lnTo>
                    <a:pt x="256" y="620"/>
                  </a:lnTo>
                  <a:lnTo>
                    <a:pt x="256" y="619"/>
                  </a:lnTo>
                  <a:lnTo>
                    <a:pt x="254" y="619"/>
                  </a:lnTo>
                  <a:lnTo>
                    <a:pt x="253" y="617"/>
                  </a:lnTo>
                  <a:lnTo>
                    <a:pt x="251" y="617"/>
                  </a:lnTo>
                  <a:lnTo>
                    <a:pt x="251" y="615"/>
                  </a:lnTo>
                  <a:lnTo>
                    <a:pt x="249" y="615"/>
                  </a:lnTo>
                  <a:lnTo>
                    <a:pt x="248" y="615"/>
                  </a:lnTo>
                  <a:lnTo>
                    <a:pt x="246" y="614"/>
                  </a:lnTo>
                  <a:lnTo>
                    <a:pt x="237" y="607"/>
                  </a:lnTo>
                  <a:lnTo>
                    <a:pt x="229" y="600"/>
                  </a:lnTo>
                  <a:lnTo>
                    <a:pt x="220" y="593"/>
                  </a:lnTo>
                  <a:lnTo>
                    <a:pt x="212" y="585"/>
                  </a:lnTo>
                  <a:lnTo>
                    <a:pt x="203" y="578"/>
                  </a:lnTo>
                  <a:lnTo>
                    <a:pt x="197" y="571"/>
                  </a:lnTo>
                  <a:lnTo>
                    <a:pt x="188" y="565"/>
                  </a:lnTo>
                  <a:lnTo>
                    <a:pt x="180" y="556"/>
                  </a:lnTo>
                  <a:lnTo>
                    <a:pt x="173" y="549"/>
                  </a:lnTo>
                  <a:lnTo>
                    <a:pt x="164" y="543"/>
                  </a:lnTo>
                  <a:lnTo>
                    <a:pt x="158" y="534"/>
                  </a:lnTo>
                  <a:lnTo>
                    <a:pt x="151" y="526"/>
                  </a:lnTo>
                  <a:lnTo>
                    <a:pt x="144" y="517"/>
                  </a:lnTo>
                  <a:lnTo>
                    <a:pt x="137" y="509"/>
                  </a:lnTo>
                  <a:lnTo>
                    <a:pt x="131" y="500"/>
                  </a:lnTo>
                  <a:lnTo>
                    <a:pt x="126" y="490"/>
                  </a:lnTo>
                  <a:lnTo>
                    <a:pt x="124" y="489"/>
                  </a:lnTo>
                  <a:lnTo>
                    <a:pt x="122" y="487"/>
                  </a:lnTo>
                  <a:lnTo>
                    <a:pt x="120" y="485"/>
                  </a:lnTo>
                  <a:lnTo>
                    <a:pt x="119" y="483"/>
                  </a:lnTo>
                  <a:lnTo>
                    <a:pt x="119" y="482"/>
                  </a:lnTo>
                  <a:lnTo>
                    <a:pt x="117" y="478"/>
                  </a:lnTo>
                  <a:lnTo>
                    <a:pt x="115" y="477"/>
                  </a:lnTo>
                  <a:lnTo>
                    <a:pt x="115" y="475"/>
                  </a:lnTo>
                  <a:lnTo>
                    <a:pt x="114" y="473"/>
                  </a:lnTo>
                  <a:lnTo>
                    <a:pt x="112" y="470"/>
                  </a:lnTo>
                  <a:lnTo>
                    <a:pt x="112" y="468"/>
                  </a:lnTo>
                  <a:lnTo>
                    <a:pt x="110" y="467"/>
                  </a:lnTo>
                  <a:lnTo>
                    <a:pt x="110" y="463"/>
                  </a:lnTo>
                  <a:lnTo>
                    <a:pt x="109" y="461"/>
                  </a:lnTo>
                  <a:lnTo>
                    <a:pt x="107" y="460"/>
                  </a:lnTo>
                  <a:lnTo>
                    <a:pt x="105" y="458"/>
                  </a:lnTo>
                  <a:lnTo>
                    <a:pt x="102" y="451"/>
                  </a:lnTo>
                  <a:lnTo>
                    <a:pt x="100" y="446"/>
                  </a:lnTo>
                  <a:lnTo>
                    <a:pt x="97" y="439"/>
                  </a:lnTo>
                  <a:lnTo>
                    <a:pt x="95" y="433"/>
                  </a:lnTo>
                  <a:lnTo>
                    <a:pt x="92" y="426"/>
                  </a:lnTo>
                  <a:lnTo>
                    <a:pt x="90" y="424"/>
                  </a:lnTo>
                  <a:lnTo>
                    <a:pt x="88" y="419"/>
                  </a:lnTo>
                  <a:lnTo>
                    <a:pt x="87" y="412"/>
                  </a:lnTo>
                  <a:lnTo>
                    <a:pt x="85" y="407"/>
                  </a:lnTo>
                  <a:lnTo>
                    <a:pt x="83" y="401"/>
                  </a:lnTo>
                  <a:lnTo>
                    <a:pt x="81" y="395"/>
                  </a:lnTo>
                  <a:lnTo>
                    <a:pt x="80" y="394"/>
                  </a:lnTo>
                  <a:lnTo>
                    <a:pt x="76" y="384"/>
                  </a:lnTo>
                  <a:lnTo>
                    <a:pt x="73" y="372"/>
                  </a:lnTo>
                  <a:lnTo>
                    <a:pt x="70" y="362"/>
                  </a:lnTo>
                  <a:lnTo>
                    <a:pt x="68" y="350"/>
                  </a:lnTo>
                  <a:lnTo>
                    <a:pt x="65" y="338"/>
                  </a:lnTo>
                  <a:lnTo>
                    <a:pt x="65" y="335"/>
                  </a:lnTo>
                  <a:lnTo>
                    <a:pt x="58" y="313"/>
                  </a:lnTo>
                  <a:lnTo>
                    <a:pt x="51" y="291"/>
                  </a:lnTo>
                  <a:lnTo>
                    <a:pt x="44" y="267"/>
                  </a:lnTo>
                  <a:lnTo>
                    <a:pt x="36" y="245"/>
                  </a:lnTo>
                  <a:lnTo>
                    <a:pt x="31" y="223"/>
                  </a:lnTo>
                  <a:lnTo>
                    <a:pt x="29" y="214"/>
                  </a:lnTo>
                  <a:lnTo>
                    <a:pt x="29" y="213"/>
                  </a:lnTo>
                  <a:lnTo>
                    <a:pt x="27" y="211"/>
                  </a:lnTo>
                  <a:lnTo>
                    <a:pt x="27" y="209"/>
                  </a:lnTo>
                  <a:lnTo>
                    <a:pt x="27" y="208"/>
                  </a:lnTo>
                  <a:lnTo>
                    <a:pt x="27" y="206"/>
                  </a:lnTo>
                  <a:lnTo>
                    <a:pt x="22" y="189"/>
                  </a:lnTo>
                  <a:lnTo>
                    <a:pt x="19" y="174"/>
                  </a:lnTo>
                  <a:lnTo>
                    <a:pt x="15" y="157"/>
                  </a:lnTo>
                  <a:lnTo>
                    <a:pt x="12" y="140"/>
                  </a:lnTo>
                  <a:lnTo>
                    <a:pt x="10" y="123"/>
                  </a:lnTo>
                  <a:lnTo>
                    <a:pt x="10" y="116"/>
                  </a:lnTo>
                  <a:lnTo>
                    <a:pt x="9" y="110"/>
                  </a:lnTo>
                  <a:lnTo>
                    <a:pt x="7" y="101"/>
                  </a:lnTo>
                  <a:lnTo>
                    <a:pt x="7" y="93"/>
                  </a:lnTo>
                  <a:lnTo>
                    <a:pt x="7" y="84"/>
                  </a:lnTo>
                  <a:lnTo>
                    <a:pt x="5" y="77"/>
                  </a:lnTo>
                  <a:lnTo>
                    <a:pt x="5" y="74"/>
                  </a:lnTo>
                  <a:lnTo>
                    <a:pt x="3" y="60"/>
                  </a:lnTo>
                  <a:lnTo>
                    <a:pt x="2" y="47"/>
                  </a:lnTo>
                  <a:lnTo>
                    <a:pt x="0" y="32"/>
                  </a:lnTo>
                  <a:lnTo>
                    <a:pt x="0" y="18"/>
                  </a:lnTo>
                  <a:lnTo>
                    <a:pt x="0" y="5"/>
                  </a:lnTo>
                  <a:lnTo>
                    <a:pt x="2" y="0"/>
                  </a:lnTo>
                  <a:lnTo>
                    <a:pt x="26" y="27"/>
                  </a:lnTo>
                  <a:lnTo>
                    <a:pt x="49" y="54"/>
                  </a:lnTo>
                  <a:lnTo>
                    <a:pt x="75" y="81"/>
                  </a:lnTo>
                  <a:lnTo>
                    <a:pt x="102" y="106"/>
                  </a:lnTo>
                  <a:lnTo>
                    <a:pt x="126" y="132"/>
                  </a:lnTo>
                  <a:lnTo>
                    <a:pt x="134" y="140"/>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4084" name="Line 116"/>
            <p:cNvSpPr>
              <a:spLocks noChangeShapeType="1"/>
            </p:cNvSpPr>
            <p:nvPr/>
          </p:nvSpPr>
          <p:spPr bwMode="auto">
            <a:xfrm>
              <a:off x="4366" y="780"/>
              <a:ext cx="42"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085" name="Freeform 117"/>
            <p:cNvSpPr>
              <a:spLocks/>
            </p:cNvSpPr>
            <p:nvPr/>
          </p:nvSpPr>
          <p:spPr bwMode="auto">
            <a:xfrm>
              <a:off x="4408" y="815"/>
              <a:ext cx="19" cy="200"/>
            </a:xfrm>
            <a:custGeom>
              <a:avLst/>
              <a:gdLst>
                <a:gd name="T0" fmla="*/ 0 w 19"/>
                <a:gd name="T1" fmla="*/ 0 h 200"/>
                <a:gd name="T2" fmla="*/ 0 w 19"/>
                <a:gd name="T3" fmla="*/ 12 h 200"/>
                <a:gd name="T4" fmla="*/ 0 w 19"/>
                <a:gd name="T5" fmla="*/ 26 h 200"/>
                <a:gd name="T6" fmla="*/ 0 w 19"/>
                <a:gd name="T7" fmla="*/ 38 h 200"/>
                <a:gd name="T8" fmla="*/ 2 w 19"/>
                <a:gd name="T9" fmla="*/ 51 h 200"/>
                <a:gd name="T10" fmla="*/ 2 w 19"/>
                <a:gd name="T11" fmla="*/ 63 h 200"/>
                <a:gd name="T12" fmla="*/ 2 w 19"/>
                <a:gd name="T13" fmla="*/ 77 h 200"/>
                <a:gd name="T14" fmla="*/ 4 w 19"/>
                <a:gd name="T15" fmla="*/ 88 h 200"/>
                <a:gd name="T16" fmla="*/ 4 w 19"/>
                <a:gd name="T17" fmla="*/ 102 h 200"/>
                <a:gd name="T18" fmla="*/ 5 w 19"/>
                <a:gd name="T19" fmla="*/ 114 h 200"/>
                <a:gd name="T20" fmla="*/ 7 w 19"/>
                <a:gd name="T21" fmla="*/ 126 h 200"/>
                <a:gd name="T22" fmla="*/ 7 w 19"/>
                <a:gd name="T23" fmla="*/ 139 h 200"/>
                <a:gd name="T24" fmla="*/ 9 w 19"/>
                <a:gd name="T25" fmla="*/ 151 h 200"/>
                <a:gd name="T26" fmla="*/ 12 w 19"/>
                <a:gd name="T27" fmla="*/ 163 h 200"/>
                <a:gd name="T28" fmla="*/ 14 w 19"/>
                <a:gd name="T29" fmla="*/ 176 h 200"/>
                <a:gd name="T30" fmla="*/ 16 w 19"/>
                <a:gd name="T31" fmla="*/ 188 h 200"/>
                <a:gd name="T32" fmla="*/ 19 w 19"/>
                <a:gd name="T33" fmla="*/ 200 h 2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200"/>
                <a:gd name="T53" fmla="*/ 19 w 19"/>
                <a:gd name="T54" fmla="*/ 200 h 2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200">
                  <a:moveTo>
                    <a:pt x="0" y="0"/>
                  </a:moveTo>
                  <a:lnTo>
                    <a:pt x="0" y="12"/>
                  </a:lnTo>
                  <a:lnTo>
                    <a:pt x="0" y="26"/>
                  </a:lnTo>
                  <a:lnTo>
                    <a:pt x="0" y="38"/>
                  </a:lnTo>
                  <a:lnTo>
                    <a:pt x="2" y="51"/>
                  </a:lnTo>
                  <a:lnTo>
                    <a:pt x="2" y="63"/>
                  </a:lnTo>
                  <a:lnTo>
                    <a:pt x="2" y="77"/>
                  </a:lnTo>
                  <a:lnTo>
                    <a:pt x="4" y="88"/>
                  </a:lnTo>
                  <a:lnTo>
                    <a:pt x="4" y="102"/>
                  </a:lnTo>
                  <a:lnTo>
                    <a:pt x="5" y="114"/>
                  </a:lnTo>
                  <a:lnTo>
                    <a:pt x="7" y="126"/>
                  </a:lnTo>
                  <a:lnTo>
                    <a:pt x="7" y="139"/>
                  </a:lnTo>
                  <a:lnTo>
                    <a:pt x="9" y="151"/>
                  </a:lnTo>
                  <a:lnTo>
                    <a:pt x="12" y="163"/>
                  </a:lnTo>
                  <a:lnTo>
                    <a:pt x="14" y="176"/>
                  </a:lnTo>
                  <a:lnTo>
                    <a:pt x="16" y="188"/>
                  </a:lnTo>
                  <a:lnTo>
                    <a:pt x="19" y="20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6" name="Freeform 118"/>
            <p:cNvSpPr>
              <a:spLocks/>
            </p:cNvSpPr>
            <p:nvPr/>
          </p:nvSpPr>
          <p:spPr bwMode="auto">
            <a:xfrm>
              <a:off x="4427" y="1015"/>
              <a:ext cx="24" cy="9"/>
            </a:xfrm>
            <a:custGeom>
              <a:avLst/>
              <a:gdLst>
                <a:gd name="T0" fmla="*/ 0 w 24"/>
                <a:gd name="T1" fmla="*/ 0 h 9"/>
                <a:gd name="T2" fmla="*/ 2 w 24"/>
                <a:gd name="T3" fmla="*/ 2 h 9"/>
                <a:gd name="T4" fmla="*/ 3 w 24"/>
                <a:gd name="T5" fmla="*/ 2 h 9"/>
                <a:gd name="T6" fmla="*/ 5 w 24"/>
                <a:gd name="T7" fmla="*/ 4 h 9"/>
                <a:gd name="T8" fmla="*/ 5 w 24"/>
                <a:gd name="T9" fmla="*/ 4 h 9"/>
                <a:gd name="T10" fmla="*/ 7 w 24"/>
                <a:gd name="T11" fmla="*/ 4 h 9"/>
                <a:gd name="T12" fmla="*/ 8 w 24"/>
                <a:gd name="T13" fmla="*/ 5 h 9"/>
                <a:gd name="T14" fmla="*/ 10 w 24"/>
                <a:gd name="T15" fmla="*/ 5 h 9"/>
                <a:gd name="T16" fmla="*/ 12 w 24"/>
                <a:gd name="T17" fmla="*/ 5 h 9"/>
                <a:gd name="T18" fmla="*/ 14 w 24"/>
                <a:gd name="T19" fmla="*/ 7 h 9"/>
                <a:gd name="T20" fmla="*/ 15 w 24"/>
                <a:gd name="T21" fmla="*/ 7 h 9"/>
                <a:gd name="T22" fmla="*/ 17 w 24"/>
                <a:gd name="T23" fmla="*/ 7 h 9"/>
                <a:gd name="T24" fmla="*/ 19 w 24"/>
                <a:gd name="T25" fmla="*/ 9 h 9"/>
                <a:gd name="T26" fmla="*/ 20 w 24"/>
                <a:gd name="T27" fmla="*/ 9 h 9"/>
                <a:gd name="T28" fmla="*/ 22 w 24"/>
                <a:gd name="T29" fmla="*/ 9 h 9"/>
                <a:gd name="T30" fmla="*/ 22 w 24"/>
                <a:gd name="T31" fmla="*/ 9 h 9"/>
                <a:gd name="T32" fmla="*/ 24 w 24"/>
                <a:gd name="T33" fmla="*/ 9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9"/>
                <a:gd name="T53" fmla="*/ 24 w 24"/>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9">
                  <a:moveTo>
                    <a:pt x="0" y="0"/>
                  </a:moveTo>
                  <a:lnTo>
                    <a:pt x="2" y="2"/>
                  </a:lnTo>
                  <a:lnTo>
                    <a:pt x="3" y="2"/>
                  </a:lnTo>
                  <a:lnTo>
                    <a:pt x="5" y="4"/>
                  </a:lnTo>
                  <a:lnTo>
                    <a:pt x="7" y="4"/>
                  </a:lnTo>
                  <a:lnTo>
                    <a:pt x="8" y="5"/>
                  </a:lnTo>
                  <a:lnTo>
                    <a:pt x="10" y="5"/>
                  </a:lnTo>
                  <a:lnTo>
                    <a:pt x="12" y="5"/>
                  </a:lnTo>
                  <a:lnTo>
                    <a:pt x="14" y="7"/>
                  </a:lnTo>
                  <a:lnTo>
                    <a:pt x="15" y="7"/>
                  </a:lnTo>
                  <a:lnTo>
                    <a:pt x="17" y="7"/>
                  </a:lnTo>
                  <a:lnTo>
                    <a:pt x="19" y="9"/>
                  </a:lnTo>
                  <a:lnTo>
                    <a:pt x="20" y="9"/>
                  </a:lnTo>
                  <a:lnTo>
                    <a:pt x="22" y="9"/>
                  </a:lnTo>
                  <a:lnTo>
                    <a:pt x="24"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7" name="Freeform 119"/>
            <p:cNvSpPr>
              <a:spLocks/>
            </p:cNvSpPr>
            <p:nvPr/>
          </p:nvSpPr>
          <p:spPr bwMode="auto">
            <a:xfrm>
              <a:off x="4451" y="1024"/>
              <a:ext cx="81" cy="25"/>
            </a:xfrm>
            <a:custGeom>
              <a:avLst/>
              <a:gdLst>
                <a:gd name="T0" fmla="*/ 0 w 81"/>
                <a:gd name="T1" fmla="*/ 0 h 25"/>
                <a:gd name="T2" fmla="*/ 5 w 81"/>
                <a:gd name="T3" fmla="*/ 1 h 25"/>
                <a:gd name="T4" fmla="*/ 10 w 81"/>
                <a:gd name="T5" fmla="*/ 3 h 25"/>
                <a:gd name="T6" fmla="*/ 15 w 81"/>
                <a:gd name="T7" fmla="*/ 5 h 25"/>
                <a:gd name="T8" fmla="*/ 20 w 81"/>
                <a:gd name="T9" fmla="*/ 6 h 25"/>
                <a:gd name="T10" fmla="*/ 25 w 81"/>
                <a:gd name="T11" fmla="*/ 8 h 25"/>
                <a:gd name="T12" fmla="*/ 30 w 81"/>
                <a:gd name="T13" fmla="*/ 10 h 25"/>
                <a:gd name="T14" fmla="*/ 35 w 81"/>
                <a:gd name="T15" fmla="*/ 10 h 25"/>
                <a:gd name="T16" fmla="*/ 40 w 81"/>
                <a:gd name="T17" fmla="*/ 11 h 25"/>
                <a:gd name="T18" fmla="*/ 45 w 81"/>
                <a:gd name="T19" fmla="*/ 13 h 25"/>
                <a:gd name="T20" fmla="*/ 51 w 81"/>
                <a:gd name="T21" fmla="*/ 15 h 25"/>
                <a:gd name="T22" fmla="*/ 56 w 81"/>
                <a:gd name="T23" fmla="*/ 17 h 25"/>
                <a:gd name="T24" fmla="*/ 61 w 81"/>
                <a:gd name="T25" fmla="*/ 17 h 25"/>
                <a:gd name="T26" fmla="*/ 66 w 81"/>
                <a:gd name="T27" fmla="*/ 18 h 25"/>
                <a:gd name="T28" fmla="*/ 71 w 81"/>
                <a:gd name="T29" fmla="*/ 20 h 25"/>
                <a:gd name="T30" fmla="*/ 76 w 81"/>
                <a:gd name="T31" fmla="*/ 23 h 25"/>
                <a:gd name="T32" fmla="*/ 81 w 81"/>
                <a:gd name="T33" fmla="*/ 25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25"/>
                <a:gd name="T53" fmla="*/ 81 w 81"/>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25">
                  <a:moveTo>
                    <a:pt x="0" y="0"/>
                  </a:moveTo>
                  <a:lnTo>
                    <a:pt x="5" y="1"/>
                  </a:lnTo>
                  <a:lnTo>
                    <a:pt x="10" y="3"/>
                  </a:lnTo>
                  <a:lnTo>
                    <a:pt x="15" y="5"/>
                  </a:lnTo>
                  <a:lnTo>
                    <a:pt x="20" y="6"/>
                  </a:lnTo>
                  <a:lnTo>
                    <a:pt x="25" y="8"/>
                  </a:lnTo>
                  <a:lnTo>
                    <a:pt x="30" y="10"/>
                  </a:lnTo>
                  <a:lnTo>
                    <a:pt x="35" y="10"/>
                  </a:lnTo>
                  <a:lnTo>
                    <a:pt x="40" y="11"/>
                  </a:lnTo>
                  <a:lnTo>
                    <a:pt x="45" y="13"/>
                  </a:lnTo>
                  <a:lnTo>
                    <a:pt x="51" y="15"/>
                  </a:lnTo>
                  <a:lnTo>
                    <a:pt x="56" y="17"/>
                  </a:lnTo>
                  <a:lnTo>
                    <a:pt x="61" y="17"/>
                  </a:lnTo>
                  <a:lnTo>
                    <a:pt x="66" y="18"/>
                  </a:lnTo>
                  <a:lnTo>
                    <a:pt x="71" y="20"/>
                  </a:lnTo>
                  <a:lnTo>
                    <a:pt x="76" y="23"/>
                  </a:lnTo>
                  <a:lnTo>
                    <a:pt x="81" y="2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8" name="Freeform 120"/>
            <p:cNvSpPr>
              <a:spLocks/>
            </p:cNvSpPr>
            <p:nvPr/>
          </p:nvSpPr>
          <p:spPr bwMode="auto">
            <a:xfrm>
              <a:off x="4532" y="1049"/>
              <a:ext cx="32" cy="15"/>
            </a:xfrm>
            <a:custGeom>
              <a:avLst/>
              <a:gdLst>
                <a:gd name="T0" fmla="*/ 0 w 32"/>
                <a:gd name="T1" fmla="*/ 0 h 15"/>
                <a:gd name="T2" fmla="*/ 2 w 32"/>
                <a:gd name="T3" fmla="*/ 0 h 15"/>
                <a:gd name="T4" fmla="*/ 3 w 32"/>
                <a:gd name="T5" fmla="*/ 2 h 15"/>
                <a:gd name="T6" fmla="*/ 7 w 32"/>
                <a:gd name="T7" fmla="*/ 2 h 15"/>
                <a:gd name="T8" fmla="*/ 9 w 32"/>
                <a:gd name="T9" fmla="*/ 3 h 15"/>
                <a:gd name="T10" fmla="*/ 10 w 32"/>
                <a:gd name="T11" fmla="*/ 3 h 15"/>
                <a:gd name="T12" fmla="*/ 12 w 32"/>
                <a:gd name="T13" fmla="*/ 5 h 15"/>
                <a:gd name="T14" fmla="*/ 14 w 32"/>
                <a:gd name="T15" fmla="*/ 5 h 15"/>
                <a:gd name="T16" fmla="*/ 15 w 32"/>
                <a:gd name="T17" fmla="*/ 7 h 15"/>
                <a:gd name="T18" fmla="*/ 19 w 32"/>
                <a:gd name="T19" fmla="*/ 7 h 15"/>
                <a:gd name="T20" fmla="*/ 20 w 32"/>
                <a:gd name="T21" fmla="*/ 8 h 15"/>
                <a:gd name="T22" fmla="*/ 22 w 32"/>
                <a:gd name="T23" fmla="*/ 8 h 15"/>
                <a:gd name="T24" fmla="*/ 24 w 32"/>
                <a:gd name="T25" fmla="*/ 10 h 15"/>
                <a:gd name="T26" fmla="*/ 25 w 32"/>
                <a:gd name="T27" fmla="*/ 12 h 15"/>
                <a:gd name="T28" fmla="*/ 27 w 32"/>
                <a:gd name="T29" fmla="*/ 12 h 15"/>
                <a:gd name="T30" fmla="*/ 29 w 32"/>
                <a:gd name="T31" fmla="*/ 14 h 15"/>
                <a:gd name="T32" fmla="*/ 32 w 32"/>
                <a:gd name="T33" fmla="*/ 15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15"/>
                <a:gd name="T53" fmla="*/ 32 w 32"/>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15">
                  <a:moveTo>
                    <a:pt x="0" y="0"/>
                  </a:moveTo>
                  <a:lnTo>
                    <a:pt x="2" y="0"/>
                  </a:lnTo>
                  <a:lnTo>
                    <a:pt x="3" y="2"/>
                  </a:lnTo>
                  <a:lnTo>
                    <a:pt x="7" y="2"/>
                  </a:lnTo>
                  <a:lnTo>
                    <a:pt x="9" y="3"/>
                  </a:lnTo>
                  <a:lnTo>
                    <a:pt x="10" y="3"/>
                  </a:lnTo>
                  <a:lnTo>
                    <a:pt x="12" y="5"/>
                  </a:lnTo>
                  <a:lnTo>
                    <a:pt x="14" y="5"/>
                  </a:lnTo>
                  <a:lnTo>
                    <a:pt x="15" y="7"/>
                  </a:lnTo>
                  <a:lnTo>
                    <a:pt x="19" y="7"/>
                  </a:lnTo>
                  <a:lnTo>
                    <a:pt x="20" y="8"/>
                  </a:lnTo>
                  <a:lnTo>
                    <a:pt x="22" y="8"/>
                  </a:lnTo>
                  <a:lnTo>
                    <a:pt x="24" y="10"/>
                  </a:lnTo>
                  <a:lnTo>
                    <a:pt x="25" y="12"/>
                  </a:lnTo>
                  <a:lnTo>
                    <a:pt x="27" y="12"/>
                  </a:lnTo>
                  <a:lnTo>
                    <a:pt x="29" y="14"/>
                  </a:lnTo>
                  <a:lnTo>
                    <a:pt x="32" y="1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89" name="Line 121"/>
            <p:cNvSpPr>
              <a:spLocks noChangeShapeType="1"/>
            </p:cNvSpPr>
            <p:nvPr/>
          </p:nvSpPr>
          <p:spPr bwMode="auto">
            <a:xfrm>
              <a:off x="4563" y="1064"/>
              <a:ext cx="1" cy="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090" name="Freeform 122"/>
            <p:cNvSpPr>
              <a:spLocks/>
            </p:cNvSpPr>
            <p:nvPr/>
          </p:nvSpPr>
          <p:spPr bwMode="auto">
            <a:xfrm>
              <a:off x="4491" y="1066"/>
              <a:ext cx="73" cy="46"/>
            </a:xfrm>
            <a:custGeom>
              <a:avLst/>
              <a:gdLst>
                <a:gd name="T0" fmla="*/ 73 w 73"/>
                <a:gd name="T1" fmla="*/ 0 h 46"/>
                <a:gd name="T2" fmla="*/ 68 w 73"/>
                <a:gd name="T3" fmla="*/ 5 h 46"/>
                <a:gd name="T4" fmla="*/ 65 w 73"/>
                <a:gd name="T5" fmla="*/ 8 h 46"/>
                <a:gd name="T6" fmla="*/ 60 w 73"/>
                <a:gd name="T7" fmla="*/ 12 h 46"/>
                <a:gd name="T8" fmla="*/ 56 w 73"/>
                <a:gd name="T9" fmla="*/ 15 h 46"/>
                <a:gd name="T10" fmla="*/ 51 w 73"/>
                <a:gd name="T11" fmla="*/ 20 h 46"/>
                <a:gd name="T12" fmla="*/ 48 w 73"/>
                <a:gd name="T13" fmla="*/ 22 h 46"/>
                <a:gd name="T14" fmla="*/ 43 w 73"/>
                <a:gd name="T15" fmla="*/ 25 h 46"/>
                <a:gd name="T16" fmla="*/ 39 w 73"/>
                <a:gd name="T17" fmla="*/ 29 h 46"/>
                <a:gd name="T18" fmla="*/ 34 w 73"/>
                <a:gd name="T19" fmla="*/ 32 h 46"/>
                <a:gd name="T20" fmla="*/ 29 w 73"/>
                <a:gd name="T21" fmla="*/ 34 h 46"/>
                <a:gd name="T22" fmla="*/ 24 w 73"/>
                <a:gd name="T23" fmla="*/ 35 h 46"/>
                <a:gd name="T24" fmla="*/ 19 w 73"/>
                <a:gd name="T25" fmla="*/ 39 h 46"/>
                <a:gd name="T26" fmla="*/ 14 w 73"/>
                <a:gd name="T27" fmla="*/ 41 h 46"/>
                <a:gd name="T28" fmla="*/ 11 w 73"/>
                <a:gd name="T29" fmla="*/ 42 h 46"/>
                <a:gd name="T30" fmla="*/ 5 w 73"/>
                <a:gd name="T31" fmla="*/ 44 h 46"/>
                <a:gd name="T32" fmla="*/ 0 w 73"/>
                <a:gd name="T33" fmla="*/ 46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46"/>
                <a:gd name="T53" fmla="*/ 73 w 73"/>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46">
                  <a:moveTo>
                    <a:pt x="73" y="0"/>
                  </a:moveTo>
                  <a:lnTo>
                    <a:pt x="68" y="5"/>
                  </a:lnTo>
                  <a:lnTo>
                    <a:pt x="65" y="8"/>
                  </a:lnTo>
                  <a:lnTo>
                    <a:pt x="60" y="12"/>
                  </a:lnTo>
                  <a:lnTo>
                    <a:pt x="56" y="15"/>
                  </a:lnTo>
                  <a:lnTo>
                    <a:pt x="51" y="20"/>
                  </a:lnTo>
                  <a:lnTo>
                    <a:pt x="48" y="22"/>
                  </a:lnTo>
                  <a:lnTo>
                    <a:pt x="43" y="25"/>
                  </a:lnTo>
                  <a:lnTo>
                    <a:pt x="39" y="29"/>
                  </a:lnTo>
                  <a:lnTo>
                    <a:pt x="34" y="32"/>
                  </a:lnTo>
                  <a:lnTo>
                    <a:pt x="29" y="34"/>
                  </a:lnTo>
                  <a:lnTo>
                    <a:pt x="24" y="35"/>
                  </a:lnTo>
                  <a:lnTo>
                    <a:pt x="19" y="39"/>
                  </a:lnTo>
                  <a:lnTo>
                    <a:pt x="14" y="41"/>
                  </a:lnTo>
                  <a:lnTo>
                    <a:pt x="11" y="42"/>
                  </a:lnTo>
                  <a:lnTo>
                    <a:pt x="5" y="44"/>
                  </a:lnTo>
                  <a:lnTo>
                    <a:pt x="0" y="4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1" name="Freeform 123"/>
            <p:cNvSpPr>
              <a:spLocks/>
            </p:cNvSpPr>
            <p:nvPr/>
          </p:nvSpPr>
          <p:spPr bwMode="auto">
            <a:xfrm>
              <a:off x="4473" y="1112"/>
              <a:ext cx="18" cy="20"/>
            </a:xfrm>
            <a:custGeom>
              <a:avLst/>
              <a:gdLst>
                <a:gd name="T0" fmla="*/ 18 w 18"/>
                <a:gd name="T1" fmla="*/ 0 h 20"/>
                <a:gd name="T2" fmla="*/ 17 w 18"/>
                <a:gd name="T3" fmla="*/ 0 h 20"/>
                <a:gd name="T4" fmla="*/ 15 w 18"/>
                <a:gd name="T5" fmla="*/ 1 h 20"/>
                <a:gd name="T6" fmla="*/ 13 w 18"/>
                <a:gd name="T7" fmla="*/ 3 h 20"/>
                <a:gd name="T8" fmla="*/ 12 w 18"/>
                <a:gd name="T9" fmla="*/ 3 h 20"/>
                <a:gd name="T10" fmla="*/ 10 w 18"/>
                <a:gd name="T11" fmla="*/ 5 h 20"/>
                <a:gd name="T12" fmla="*/ 8 w 18"/>
                <a:gd name="T13" fmla="*/ 5 h 20"/>
                <a:gd name="T14" fmla="*/ 7 w 18"/>
                <a:gd name="T15" fmla="*/ 6 h 20"/>
                <a:gd name="T16" fmla="*/ 5 w 18"/>
                <a:gd name="T17" fmla="*/ 6 h 20"/>
                <a:gd name="T18" fmla="*/ 3 w 18"/>
                <a:gd name="T19" fmla="*/ 8 h 20"/>
                <a:gd name="T20" fmla="*/ 1 w 18"/>
                <a:gd name="T21" fmla="*/ 10 h 20"/>
                <a:gd name="T22" fmla="*/ 1 w 18"/>
                <a:gd name="T23" fmla="*/ 11 h 20"/>
                <a:gd name="T24" fmla="*/ 0 w 18"/>
                <a:gd name="T25" fmla="*/ 11 h 20"/>
                <a:gd name="T26" fmla="*/ 0 w 18"/>
                <a:gd name="T27" fmla="*/ 13 h 20"/>
                <a:gd name="T28" fmla="*/ 0 w 18"/>
                <a:gd name="T29" fmla="*/ 15 h 20"/>
                <a:gd name="T30" fmla="*/ 0 w 18"/>
                <a:gd name="T31" fmla="*/ 17 h 20"/>
                <a:gd name="T32" fmla="*/ 0 w 18"/>
                <a:gd name="T33" fmla="*/ 2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8" y="0"/>
                  </a:moveTo>
                  <a:lnTo>
                    <a:pt x="17" y="0"/>
                  </a:lnTo>
                  <a:lnTo>
                    <a:pt x="15" y="1"/>
                  </a:lnTo>
                  <a:lnTo>
                    <a:pt x="13" y="3"/>
                  </a:lnTo>
                  <a:lnTo>
                    <a:pt x="12" y="3"/>
                  </a:lnTo>
                  <a:lnTo>
                    <a:pt x="10" y="5"/>
                  </a:lnTo>
                  <a:lnTo>
                    <a:pt x="8" y="5"/>
                  </a:lnTo>
                  <a:lnTo>
                    <a:pt x="7" y="6"/>
                  </a:lnTo>
                  <a:lnTo>
                    <a:pt x="5" y="6"/>
                  </a:lnTo>
                  <a:lnTo>
                    <a:pt x="3" y="8"/>
                  </a:lnTo>
                  <a:lnTo>
                    <a:pt x="1" y="10"/>
                  </a:lnTo>
                  <a:lnTo>
                    <a:pt x="1" y="11"/>
                  </a:lnTo>
                  <a:lnTo>
                    <a:pt x="0" y="11"/>
                  </a:lnTo>
                  <a:lnTo>
                    <a:pt x="0" y="13"/>
                  </a:lnTo>
                  <a:lnTo>
                    <a:pt x="0" y="15"/>
                  </a:lnTo>
                  <a:lnTo>
                    <a:pt x="0" y="17"/>
                  </a:lnTo>
                  <a:lnTo>
                    <a:pt x="0" y="2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2" name="Freeform 124"/>
            <p:cNvSpPr>
              <a:spLocks/>
            </p:cNvSpPr>
            <p:nvPr/>
          </p:nvSpPr>
          <p:spPr bwMode="auto">
            <a:xfrm>
              <a:off x="4473" y="1132"/>
              <a:ext cx="34" cy="18"/>
            </a:xfrm>
            <a:custGeom>
              <a:avLst/>
              <a:gdLst>
                <a:gd name="T0" fmla="*/ 0 w 34"/>
                <a:gd name="T1" fmla="*/ 0 h 18"/>
                <a:gd name="T2" fmla="*/ 1 w 34"/>
                <a:gd name="T3" fmla="*/ 2 h 18"/>
                <a:gd name="T4" fmla="*/ 3 w 34"/>
                <a:gd name="T5" fmla="*/ 3 h 18"/>
                <a:gd name="T6" fmla="*/ 5 w 34"/>
                <a:gd name="T7" fmla="*/ 3 h 18"/>
                <a:gd name="T8" fmla="*/ 8 w 34"/>
                <a:gd name="T9" fmla="*/ 5 h 18"/>
                <a:gd name="T10" fmla="*/ 10 w 34"/>
                <a:gd name="T11" fmla="*/ 5 h 18"/>
                <a:gd name="T12" fmla="*/ 13 w 34"/>
                <a:gd name="T13" fmla="*/ 7 h 18"/>
                <a:gd name="T14" fmla="*/ 15 w 34"/>
                <a:gd name="T15" fmla="*/ 7 h 18"/>
                <a:gd name="T16" fmla="*/ 18 w 34"/>
                <a:gd name="T17" fmla="*/ 7 h 18"/>
                <a:gd name="T18" fmla="*/ 20 w 34"/>
                <a:gd name="T19" fmla="*/ 8 h 18"/>
                <a:gd name="T20" fmla="*/ 23 w 34"/>
                <a:gd name="T21" fmla="*/ 8 h 18"/>
                <a:gd name="T22" fmla="*/ 25 w 34"/>
                <a:gd name="T23" fmla="*/ 10 h 18"/>
                <a:gd name="T24" fmla="*/ 27 w 34"/>
                <a:gd name="T25" fmla="*/ 10 h 18"/>
                <a:gd name="T26" fmla="*/ 29 w 34"/>
                <a:gd name="T27" fmla="*/ 12 h 18"/>
                <a:gd name="T28" fmla="*/ 30 w 34"/>
                <a:gd name="T29" fmla="*/ 13 h 18"/>
                <a:gd name="T30" fmla="*/ 32 w 34"/>
                <a:gd name="T31" fmla="*/ 15 h 18"/>
                <a:gd name="T32" fmla="*/ 34 w 34"/>
                <a:gd name="T33" fmla="*/ 18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18"/>
                <a:gd name="T53" fmla="*/ 34 w 34"/>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18">
                  <a:moveTo>
                    <a:pt x="0" y="0"/>
                  </a:moveTo>
                  <a:lnTo>
                    <a:pt x="1" y="2"/>
                  </a:lnTo>
                  <a:lnTo>
                    <a:pt x="3" y="3"/>
                  </a:lnTo>
                  <a:lnTo>
                    <a:pt x="5" y="3"/>
                  </a:lnTo>
                  <a:lnTo>
                    <a:pt x="8" y="5"/>
                  </a:lnTo>
                  <a:lnTo>
                    <a:pt x="10" y="5"/>
                  </a:lnTo>
                  <a:lnTo>
                    <a:pt x="13" y="7"/>
                  </a:lnTo>
                  <a:lnTo>
                    <a:pt x="15" y="7"/>
                  </a:lnTo>
                  <a:lnTo>
                    <a:pt x="18" y="7"/>
                  </a:lnTo>
                  <a:lnTo>
                    <a:pt x="20" y="8"/>
                  </a:lnTo>
                  <a:lnTo>
                    <a:pt x="23" y="8"/>
                  </a:lnTo>
                  <a:lnTo>
                    <a:pt x="25" y="10"/>
                  </a:lnTo>
                  <a:lnTo>
                    <a:pt x="27" y="10"/>
                  </a:lnTo>
                  <a:lnTo>
                    <a:pt x="29" y="12"/>
                  </a:lnTo>
                  <a:lnTo>
                    <a:pt x="30" y="13"/>
                  </a:lnTo>
                  <a:lnTo>
                    <a:pt x="32" y="15"/>
                  </a:lnTo>
                  <a:lnTo>
                    <a:pt x="34" y="1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3" name="Freeform 125"/>
            <p:cNvSpPr>
              <a:spLocks/>
            </p:cNvSpPr>
            <p:nvPr/>
          </p:nvSpPr>
          <p:spPr bwMode="auto">
            <a:xfrm>
              <a:off x="4491" y="1150"/>
              <a:ext cx="16" cy="21"/>
            </a:xfrm>
            <a:custGeom>
              <a:avLst/>
              <a:gdLst>
                <a:gd name="T0" fmla="*/ 16 w 16"/>
                <a:gd name="T1" fmla="*/ 0 h 21"/>
                <a:gd name="T2" fmla="*/ 16 w 16"/>
                <a:gd name="T3" fmla="*/ 2 h 21"/>
                <a:gd name="T4" fmla="*/ 16 w 16"/>
                <a:gd name="T5" fmla="*/ 4 h 21"/>
                <a:gd name="T6" fmla="*/ 14 w 16"/>
                <a:gd name="T7" fmla="*/ 4 h 21"/>
                <a:gd name="T8" fmla="*/ 14 w 16"/>
                <a:gd name="T9" fmla="*/ 6 h 21"/>
                <a:gd name="T10" fmla="*/ 12 w 16"/>
                <a:gd name="T11" fmla="*/ 7 h 21"/>
                <a:gd name="T12" fmla="*/ 12 w 16"/>
                <a:gd name="T13" fmla="*/ 9 h 21"/>
                <a:gd name="T14" fmla="*/ 11 w 16"/>
                <a:gd name="T15" fmla="*/ 11 h 21"/>
                <a:gd name="T16" fmla="*/ 9 w 16"/>
                <a:gd name="T17" fmla="*/ 11 h 21"/>
                <a:gd name="T18" fmla="*/ 9 w 16"/>
                <a:gd name="T19" fmla="*/ 12 h 21"/>
                <a:gd name="T20" fmla="*/ 7 w 16"/>
                <a:gd name="T21" fmla="*/ 14 h 21"/>
                <a:gd name="T22" fmla="*/ 5 w 16"/>
                <a:gd name="T23" fmla="*/ 14 h 21"/>
                <a:gd name="T24" fmla="*/ 5 w 16"/>
                <a:gd name="T25" fmla="*/ 16 h 21"/>
                <a:gd name="T26" fmla="*/ 4 w 16"/>
                <a:gd name="T27" fmla="*/ 17 h 21"/>
                <a:gd name="T28" fmla="*/ 2 w 16"/>
                <a:gd name="T29" fmla="*/ 19 h 21"/>
                <a:gd name="T30" fmla="*/ 2 w 16"/>
                <a:gd name="T31" fmla="*/ 19 h 21"/>
                <a:gd name="T32" fmla="*/ 0 w 16"/>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1"/>
                <a:gd name="T53" fmla="*/ 16 w 16"/>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1">
                  <a:moveTo>
                    <a:pt x="16" y="0"/>
                  </a:moveTo>
                  <a:lnTo>
                    <a:pt x="16" y="2"/>
                  </a:lnTo>
                  <a:lnTo>
                    <a:pt x="16" y="4"/>
                  </a:lnTo>
                  <a:lnTo>
                    <a:pt x="14" y="4"/>
                  </a:lnTo>
                  <a:lnTo>
                    <a:pt x="14" y="6"/>
                  </a:lnTo>
                  <a:lnTo>
                    <a:pt x="12" y="7"/>
                  </a:lnTo>
                  <a:lnTo>
                    <a:pt x="12" y="9"/>
                  </a:lnTo>
                  <a:lnTo>
                    <a:pt x="11" y="11"/>
                  </a:lnTo>
                  <a:lnTo>
                    <a:pt x="9" y="11"/>
                  </a:lnTo>
                  <a:lnTo>
                    <a:pt x="9" y="12"/>
                  </a:lnTo>
                  <a:lnTo>
                    <a:pt x="7" y="14"/>
                  </a:lnTo>
                  <a:lnTo>
                    <a:pt x="5" y="14"/>
                  </a:lnTo>
                  <a:lnTo>
                    <a:pt x="5" y="16"/>
                  </a:lnTo>
                  <a:lnTo>
                    <a:pt x="4" y="17"/>
                  </a:lnTo>
                  <a:lnTo>
                    <a:pt x="2" y="19"/>
                  </a:lnTo>
                  <a:lnTo>
                    <a:pt x="0" y="2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4" name="Freeform 126"/>
            <p:cNvSpPr>
              <a:spLocks/>
            </p:cNvSpPr>
            <p:nvPr/>
          </p:nvSpPr>
          <p:spPr bwMode="auto">
            <a:xfrm>
              <a:off x="4488" y="1171"/>
              <a:ext cx="3" cy="17"/>
            </a:xfrm>
            <a:custGeom>
              <a:avLst/>
              <a:gdLst>
                <a:gd name="T0" fmla="*/ 3 w 3"/>
                <a:gd name="T1" fmla="*/ 0 h 17"/>
                <a:gd name="T2" fmla="*/ 3 w 3"/>
                <a:gd name="T3" fmla="*/ 1 h 17"/>
                <a:gd name="T4" fmla="*/ 3 w 3"/>
                <a:gd name="T5" fmla="*/ 1 h 17"/>
                <a:gd name="T6" fmla="*/ 3 w 3"/>
                <a:gd name="T7" fmla="*/ 3 h 17"/>
                <a:gd name="T8" fmla="*/ 2 w 3"/>
                <a:gd name="T9" fmla="*/ 5 h 17"/>
                <a:gd name="T10" fmla="*/ 2 w 3"/>
                <a:gd name="T11" fmla="*/ 5 h 17"/>
                <a:gd name="T12" fmla="*/ 2 w 3"/>
                <a:gd name="T13" fmla="*/ 7 h 17"/>
                <a:gd name="T14" fmla="*/ 2 w 3"/>
                <a:gd name="T15" fmla="*/ 7 h 17"/>
                <a:gd name="T16" fmla="*/ 2 w 3"/>
                <a:gd name="T17" fmla="*/ 8 h 17"/>
                <a:gd name="T18" fmla="*/ 2 w 3"/>
                <a:gd name="T19" fmla="*/ 10 h 17"/>
                <a:gd name="T20" fmla="*/ 2 w 3"/>
                <a:gd name="T21" fmla="*/ 10 h 17"/>
                <a:gd name="T22" fmla="*/ 0 w 3"/>
                <a:gd name="T23" fmla="*/ 12 h 17"/>
                <a:gd name="T24" fmla="*/ 0 w 3"/>
                <a:gd name="T25" fmla="*/ 13 h 17"/>
                <a:gd name="T26" fmla="*/ 0 w 3"/>
                <a:gd name="T27" fmla="*/ 13 h 17"/>
                <a:gd name="T28" fmla="*/ 2 w 3"/>
                <a:gd name="T29" fmla="*/ 15 h 17"/>
                <a:gd name="T30" fmla="*/ 2 w 3"/>
                <a:gd name="T31" fmla="*/ 17 h 17"/>
                <a:gd name="T32" fmla="*/ 2 w 3"/>
                <a:gd name="T33" fmla="*/ 17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17"/>
                <a:gd name="T53" fmla="*/ 3 w 3"/>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17">
                  <a:moveTo>
                    <a:pt x="3" y="0"/>
                  </a:moveTo>
                  <a:lnTo>
                    <a:pt x="3" y="1"/>
                  </a:lnTo>
                  <a:lnTo>
                    <a:pt x="3" y="3"/>
                  </a:lnTo>
                  <a:lnTo>
                    <a:pt x="2" y="5"/>
                  </a:lnTo>
                  <a:lnTo>
                    <a:pt x="2" y="7"/>
                  </a:lnTo>
                  <a:lnTo>
                    <a:pt x="2" y="8"/>
                  </a:lnTo>
                  <a:lnTo>
                    <a:pt x="2" y="10"/>
                  </a:lnTo>
                  <a:lnTo>
                    <a:pt x="0" y="12"/>
                  </a:lnTo>
                  <a:lnTo>
                    <a:pt x="0" y="13"/>
                  </a:lnTo>
                  <a:lnTo>
                    <a:pt x="2" y="15"/>
                  </a:lnTo>
                  <a:lnTo>
                    <a:pt x="2" y="1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5" name="Freeform 127"/>
            <p:cNvSpPr>
              <a:spLocks/>
            </p:cNvSpPr>
            <p:nvPr/>
          </p:nvSpPr>
          <p:spPr bwMode="auto">
            <a:xfrm>
              <a:off x="4490" y="1188"/>
              <a:ext cx="20" cy="13"/>
            </a:xfrm>
            <a:custGeom>
              <a:avLst/>
              <a:gdLst>
                <a:gd name="T0" fmla="*/ 0 w 20"/>
                <a:gd name="T1" fmla="*/ 0 h 13"/>
                <a:gd name="T2" fmla="*/ 0 w 20"/>
                <a:gd name="T3" fmla="*/ 1 h 13"/>
                <a:gd name="T4" fmla="*/ 1 w 20"/>
                <a:gd name="T5" fmla="*/ 1 h 13"/>
                <a:gd name="T6" fmla="*/ 3 w 20"/>
                <a:gd name="T7" fmla="*/ 3 h 13"/>
                <a:gd name="T8" fmla="*/ 5 w 20"/>
                <a:gd name="T9" fmla="*/ 3 h 13"/>
                <a:gd name="T10" fmla="*/ 5 w 20"/>
                <a:gd name="T11" fmla="*/ 5 h 13"/>
                <a:gd name="T12" fmla="*/ 6 w 20"/>
                <a:gd name="T13" fmla="*/ 5 h 13"/>
                <a:gd name="T14" fmla="*/ 8 w 20"/>
                <a:gd name="T15" fmla="*/ 6 h 13"/>
                <a:gd name="T16" fmla="*/ 10 w 20"/>
                <a:gd name="T17" fmla="*/ 6 h 13"/>
                <a:gd name="T18" fmla="*/ 12 w 20"/>
                <a:gd name="T19" fmla="*/ 6 h 13"/>
                <a:gd name="T20" fmla="*/ 12 w 20"/>
                <a:gd name="T21" fmla="*/ 8 h 13"/>
                <a:gd name="T22" fmla="*/ 13 w 20"/>
                <a:gd name="T23" fmla="*/ 8 h 13"/>
                <a:gd name="T24" fmla="*/ 15 w 20"/>
                <a:gd name="T25" fmla="*/ 10 h 13"/>
                <a:gd name="T26" fmla="*/ 17 w 20"/>
                <a:gd name="T27" fmla="*/ 10 h 13"/>
                <a:gd name="T28" fmla="*/ 17 w 20"/>
                <a:gd name="T29" fmla="*/ 12 h 13"/>
                <a:gd name="T30" fmla="*/ 18 w 20"/>
                <a:gd name="T31" fmla="*/ 12 h 13"/>
                <a:gd name="T32" fmla="*/ 20 w 20"/>
                <a:gd name="T33" fmla="*/ 1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3"/>
                <a:gd name="T53" fmla="*/ 20 w 20"/>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3">
                  <a:moveTo>
                    <a:pt x="0" y="0"/>
                  </a:moveTo>
                  <a:lnTo>
                    <a:pt x="0" y="1"/>
                  </a:lnTo>
                  <a:lnTo>
                    <a:pt x="1" y="1"/>
                  </a:lnTo>
                  <a:lnTo>
                    <a:pt x="3" y="3"/>
                  </a:lnTo>
                  <a:lnTo>
                    <a:pt x="5" y="3"/>
                  </a:lnTo>
                  <a:lnTo>
                    <a:pt x="5" y="5"/>
                  </a:lnTo>
                  <a:lnTo>
                    <a:pt x="6" y="5"/>
                  </a:lnTo>
                  <a:lnTo>
                    <a:pt x="8" y="6"/>
                  </a:lnTo>
                  <a:lnTo>
                    <a:pt x="10" y="6"/>
                  </a:lnTo>
                  <a:lnTo>
                    <a:pt x="12" y="6"/>
                  </a:lnTo>
                  <a:lnTo>
                    <a:pt x="12" y="8"/>
                  </a:lnTo>
                  <a:lnTo>
                    <a:pt x="13" y="8"/>
                  </a:lnTo>
                  <a:lnTo>
                    <a:pt x="15" y="10"/>
                  </a:lnTo>
                  <a:lnTo>
                    <a:pt x="17" y="10"/>
                  </a:lnTo>
                  <a:lnTo>
                    <a:pt x="17" y="12"/>
                  </a:lnTo>
                  <a:lnTo>
                    <a:pt x="18" y="12"/>
                  </a:lnTo>
                  <a:lnTo>
                    <a:pt x="20" y="1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6" name="Freeform 128"/>
            <p:cNvSpPr>
              <a:spLocks/>
            </p:cNvSpPr>
            <p:nvPr/>
          </p:nvSpPr>
          <p:spPr bwMode="auto">
            <a:xfrm>
              <a:off x="4510" y="1201"/>
              <a:ext cx="25" cy="83"/>
            </a:xfrm>
            <a:custGeom>
              <a:avLst/>
              <a:gdLst>
                <a:gd name="T0" fmla="*/ 0 w 25"/>
                <a:gd name="T1" fmla="*/ 0 h 83"/>
                <a:gd name="T2" fmla="*/ 3 w 25"/>
                <a:gd name="T3" fmla="*/ 4 h 83"/>
                <a:gd name="T4" fmla="*/ 9 w 25"/>
                <a:gd name="T5" fmla="*/ 9 h 83"/>
                <a:gd name="T6" fmla="*/ 12 w 25"/>
                <a:gd name="T7" fmla="*/ 12 h 83"/>
                <a:gd name="T8" fmla="*/ 14 w 25"/>
                <a:gd name="T9" fmla="*/ 17 h 83"/>
                <a:gd name="T10" fmla="*/ 17 w 25"/>
                <a:gd name="T11" fmla="*/ 22 h 83"/>
                <a:gd name="T12" fmla="*/ 19 w 25"/>
                <a:gd name="T13" fmla="*/ 27 h 83"/>
                <a:gd name="T14" fmla="*/ 20 w 25"/>
                <a:gd name="T15" fmla="*/ 32 h 83"/>
                <a:gd name="T16" fmla="*/ 22 w 25"/>
                <a:gd name="T17" fmla="*/ 37 h 83"/>
                <a:gd name="T18" fmla="*/ 24 w 25"/>
                <a:gd name="T19" fmla="*/ 43 h 83"/>
                <a:gd name="T20" fmla="*/ 24 w 25"/>
                <a:gd name="T21" fmla="*/ 49 h 83"/>
                <a:gd name="T22" fmla="*/ 25 w 25"/>
                <a:gd name="T23" fmla="*/ 54 h 83"/>
                <a:gd name="T24" fmla="*/ 25 w 25"/>
                <a:gd name="T25" fmla="*/ 59 h 83"/>
                <a:gd name="T26" fmla="*/ 25 w 25"/>
                <a:gd name="T27" fmla="*/ 66 h 83"/>
                <a:gd name="T28" fmla="*/ 25 w 25"/>
                <a:gd name="T29" fmla="*/ 71 h 83"/>
                <a:gd name="T30" fmla="*/ 24 w 25"/>
                <a:gd name="T31" fmla="*/ 78 h 83"/>
                <a:gd name="T32" fmla="*/ 24 w 25"/>
                <a:gd name="T33" fmla="*/ 83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83"/>
                <a:gd name="T53" fmla="*/ 25 w 25"/>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83">
                  <a:moveTo>
                    <a:pt x="0" y="0"/>
                  </a:moveTo>
                  <a:lnTo>
                    <a:pt x="3" y="4"/>
                  </a:lnTo>
                  <a:lnTo>
                    <a:pt x="9" y="9"/>
                  </a:lnTo>
                  <a:lnTo>
                    <a:pt x="12" y="12"/>
                  </a:lnTo>
                  <a:lnTo>
                    <a:pt x="14" y="17"/>
                  </a:lnTo>
                  <a:lnTo>
                    <a:pt x="17" y="22"/>
                  </a:lnTo>
                  <a:lnTo>
                    <a:pt x="19" y="27"/>
                  </a:lnTo>
                  <a:lnTo>
                    <a:pt x="20" y="32"/>
                  </a:lnTo>
                  <a:lnTo>
                    <a:pt x="22" y="37"/>
                  </a:lnTo>
                  <a:lnTo>
                    <a:pt x="24" y="43"/>
                  </a:lnTo>
                  <a:lnTo>
                    <a:pt x="24" y="49"/>
                  </a:lnTo>
                  <a:lnTo>
                    <a:pt x="25" y="54"/>
                  </a:lnTo>
                  <a:lnTo>
                    <a:pt x="25" y="59"/>
                  </a:lnTo>
                  <a:lnTo>
                    <a:pt x="25" y="66"/>
                  </a:lnTo>
                  <a:lnTo>
                    <a:pt x="25" y="71"/>
                  </a:lnTo>
                  <a:lnTo>
                    <a:pt x="24" y="78"/>
                  </a:lnTo>
                  <a:lnTo>
                    <a:pt x="24" y="8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7" name="Freeform 129"/>
            <p:cNvSpPr>
              <a:spLocks/>
            </p:cNvSpPr>
            <p:nvPr/>
          </p:nvSpPr>
          <p:spPr bwMode="auto">
            <a:xfrm>
              <a:off x="4491" y="1264"/>
              <a:ext cx="43" cy="20"/>
            </a:xfrm>
            <a:custGeom>
              <a:avLst/>
              <a:gdLst>
                <a:gd name="T0" fmla="*/ 43 w 43"/>
                <a:gd name="T1" fmla="*/ 20 h 20"/>
                <a:gd name="T2" fmla="*/ 39 w 43"/>
                <a:gd name="T3" fmla="*/ 20 h 20"/>
                <a:gd name="T4" fmla="*/ 38 w 43"/>
                <a:gd name="T5" fmla="*/ 18 h 20"/>
                <a:gd name="T6" fmla="*/ 34 w 43"/>
                <a:gd name="T7" fmla="*/ 18 h 20"/>
                <a:gd name="T8" fmla="*/ 31 w 43"/>
                <a:gd name="T9" fmla="*/ 17 h 20"/>
                <a:gd name="T10" fmla="*/ 29 w 43"/>
                <a:gd name="T11" fmla="*/ 17 h 20"/>
                <a:gd name="T12" fmla="*/ 26 w 43"/>
                <a:gd name="T13" fmla="*/ 15 h 20"/>
                <a:gd name="T14" fmla="*/ 24 w 43"/>
                <a:gd name="T15" fmla="*/ 13 h 20"/>
                <a:gd name="T16" fmla="*/ 21 w 43"/>
                <a:gd name="T17" fmla="*/ 12 h 20"/>
                <a:gd name="T18" fmla="*/ 17 w 43"/>
                <a:gd name="T19" fmla="*/ 10 h 20"/>
                <a:gd name="T20" fmla="*/ 16 w 43"/>
                <a:gd name="T21" fmla="*/ 10 h 20"/>
                <a:gd name="T22" fmla="*/ 12 w 43"/>
                <a:gd name="T23" fmla="*/ 8 h 20"/>
                <a:gd name="T24" fmla="*/ 11 w 43"/>
                <a:gd name="T25" fmla="*/ 7 h 20"/>
                <a:gd name="T26" fmla="*/ 7 w 43"/>
                <a:gd name="T27" fmla="*/ 5 h 20"/>
                <a:gd name="T28" fmla="*/ 5 w 43"/>
                <a:gd name="T29" fmla="*/ 3 h 20"/>
                <a:gd name="T30" fmla="*/ 2 w 43"/>
                <a:gd name="T31" fmla="*/ 2 h 20"/>
                <a:gd name="T32" fmla="*/ 0 w 43"/>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20"/>
                <a:gd name="T53" fmla="*/ 43 w 43"/>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20">
                  <a:moveTo>
                    <a:pt x="43" y="20"/>
                  </a:moveTo>
                  <a:lnTo>
                    <a:pt x="39" y="20"/>
                  </a:lnTo>
                  <a:lnTo>
                    <a:pt x="38" y="18"/>
                  </a:lnTo>
                  <a:lnTo>
                    <a:pt x="34" y="18"/>
                  </a:lnTo>
                  <a:lnTo>
                    <a:pt x="31" y="17"/>
                  </a:lnTo>
                  <a:lnTo>
                    <a:pt x="29" y="17"/>
                  </a:lnTo>
                  <a:lnTo>
                    <a:pt x="26" y="15"/>
                  </a:lnTo>
                  <a:lnTo>
                    <a:pt x="24" y="13"/>
                  </a:lnTo>
                  <a:lnTo>
                    <a:pt x="21" y="12"/>
                  </a:lnTo>
                  <a:lnTo>
                    <a:pt x="17" y="10"/>
                  </a:lnTo>
                  <a:lnTo>
                    <a:pt x="16" y="10"/>
                  </a:lnTo>
                  <a:lnTo>
                    <a:pt x="12" y="8"/>
                  </a:lnTo>
                  <a:lnTo>
                    <a:pt x="11" y="7"/>
                  </a:lnTo>
                  <a:lnTo>
                    <a:pt x="7" y="5"/>
                  </a:lnTo>
                  <a:lnTo>
                    <a:pt x="5" y="3"/>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8" name="Freeform 130"/>
            <p:cNvSpPr>
              <a:spLocks/>
            </p:cNvSpPr>
            <p:nvPr/>
          </p:nvSpPr>
          <p:spPr bwMode="auto">
            <a:xfrm>
              <a:off x="4478" y="1254"/>
              <a:ext cx="13" cy="10"/>
            </a:xfrm>
            <a:custGeom>
              <a:avLst/>
              <a:gdLst>
                <a:gd name="T0" fmla="*/ 13 w 13"/>
                <a:gd name="T1" fmla="*/ 10 h 10"/>
                <a:gd name="T2" fmla="*/ 12 w 13"/>
                <a:gd name="T3" fmla="*/ 8 h 10"/>
                <a:gd name="T4" fmla="*/ 12 w 13"/>
                <a:gd name="T5" fmla="*/ 8 h 10"/>
                <a:gd name="T6" fmla="*/ 12 w 13"/>
                <a:gd name="T7" fmla="*/ 6 h 10"/>
                <a:gd name="T8" fmla="*/ 10 w 13"/>
                <a:gd name="T9" fmla="*/ 6 h 10"/>
                <a:gd name="T10" fmla="*/ 10 w 13"/>
                <a:gd name="T11" fmla="*/ 5 h 10"/>
                <a:gd name="T12" fmla="*/ 8 w 13"/>
                <a:gd name="T13" fmla="*/ 5 h 10"/>
                <a:gd name="T14" fmla="*/ 8 w 13"/>
                <a:gd name="T15" fmla="*/ 5 h 10"/>
                <a:gd name="T16" fmla="*/ 7 w 13"/>
                <a:gd name="T17" fmla="*/ 3 h 10"/>
                <a:gd name="T18" fmla="*/ 7 w 13"/>
                <a:gd name="T19" fmla="*/ 3 h 10"/>
                <a:gd name="T20" fmla="*/ 5 w 13"/>
                <a:gd name="T21" fmla="*/ 3 h 10"/>
                <a:gd name="T22" fmla="*/ 5 w 13"/>
                <a:gd name="T23" fmla="*/ 1 h 10"/>
                <a:gd name="T24" fmla="*/ 3 w 13"/>
                <a:gd name="T25" fmla="*/ 1 h 10"/>
                <a:gd name="T26" fmla="*/ 3 w 13"/>
                <a:gd name="T27" fmla="*/ 1 h 10"/>
                <a:gd name="T28" fmla="*/ 2 w 13"/>
                <a:gd name="T29" fmla="*/ 1 h 10"/>
                <a:gd name="T30" fmla="*/ 0 w 13"/>
                <a:gd name="T31" fmla="*/ 0 h 10"/>
                <a:gd name="T32" fmla="*/ 0 w 13"/>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0"/>
                <a:gd name="T53" fmla="*/ 13 w 13"/>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0">
                  <a:moveTo>
                    <a:pt x="13" y="10"/>
                  </a:moveTo>
                  <a:lnTo>
                    <a:pt x="12" y="8"/>
                  </a:lnTo>
                  <a:lnTo>
                    <a:pt x="12" y="6"/>
                  </a:lnTo>
                  <a:lnTo>
                    <a:pt x="10" y="6"/>
                  </a:lnTo>
                  <a:lnTo>
                    <a:pt x="10" y="5"/>
                  </a:lnTo>
                  <a:lnTo>
                    <a:pt x="8" y="5"/>
                  </a:lnTo>
                  <a:lnTo>
                    <a:pt x="7" y="3"/>
                  </a:lnTo>
                  <a:lnTo>
                    <a:pt x="5" y="3"/>
                  </a:lnTo>
                  <a:lnTo>
                    <a:pt x="5" y="1"/>
                  </a:lnTo>
                  <a:lnTo>
                    <a:pt x="3" y="1"/>
                  </a:lnTo>
                  <a:lnTo>
                    <a:pt x="2"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099" name="Freeform 131"/>
            <p:cNvSpPr>
              <a:spLocks/>
            </p:cNvSpPr>
            <p:nvPr/>
          </p:nvSpPr>
          <p:spPr bwMode="auto">
            <a:xfrm>
              <a:off x="4358" y="1130"/>
              <a:ext cx="120" cy="124"/>
            </a:xfrm>
            <a:custGeom>
              <a:avLst/>
              <a:gdLst>
                <a:gd name="T0" fmla="*/ 120 w 120"/>
                <a:gd name="T1" fmla="*/ 124 h 124"/>
                <a:gd name="T2" fmla="*/ 111 w 120"/>
                <a:gd name="T3" fmla="*/ 117 h 124"/>
                <a:gd name="T4" fmla="*/ 103 w 120"/>
                <a:gd name="T5" fmla="*/ 110 h 124"/>
                <a:gd name="T6" fmla="*/ 94 w 120"/>
                <a:gd name="T7" fmla="*/ 103 h 124"/>
                <a:gd name="T8" fmla="*/ 86 w 120"/>
                <a:gd name="T9" fmla="*/ 95 h 124"/>
                <a:gd name="T10" fmla="*/ 77 w 120"/>
                <a:gd name="T11" fmla="*/ 88 h 124"/>
                <a:gd name="T12" fmla="*/ 71 w 120"/>
                <a:gd name="T13" fmla="*/ 81 h 124"/>
                <a:gd name="T14" fmla="*/ 62 w 120"/>
                <a:gd name="T15" fmla="*/ 75 h 124"/>
                <a:gd name="T16" fmla="*/ 54 w 120"/>
                <a:gd name="T17" fmla="*/ 66 h 124"/>
                <a:gd name="T18" fmla="*/ 47 w 120"/>
                <a:gd name="T19" fmla="*/ 59 h 124"/>
                <a:gd name="T20" fmla="*/ 38 w 120"/>
                <a:gd name="T21" fmla="*/ 53 h 124"/>
                <a:gd name="T22" fmla="*/ 32 w 120"/>
                <a:gd name="T23" fmla="*/ 44 h 124"/>
                <a:gd name="T24" fmla="*/ 25 w 120"/>
                <a:gd name="T25" fmla="*/ 36 h 124"/>
                <a:gd name="T26" fmla="*/ 18 w 120"/>
                <a:gd name="T27" fmla="*/ 27 h 124"/>
                <a:gd name="T28" fmla="*/ 11 w 120"/>
                <a:gd name="T29" fmla="*/ 19 h 124"/>
                <a:gd name="T30" fmla="*/ 5 w 120"/>
                <a:gd name="T31" fmla="*/ 10 h 124"/>
                <a:gd name="T32" fmla="*/ 0 w 120"/>
                <a:gd name="T33" fmla="*/ 0 h 1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124"/>
                <a:gd name="T53" fmla="*/ 120 w 120"/>
                <a:gd name="T54" fmla="*/ 124 h 1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124">
                  <a:moveTo>
                    <a:pt x="120" y="124"/>
                  </a:moveTo>
                  <a:lnTo>
                    <a:pt x="111" y="117"/>
                  </a:lnTo>
                  <a:lnTo>
                    <a:pt x="103" y="110"/>
                  </a:lnTo>
                  <a:lnTo>
                    <a:pt x="94" y="103"/>
                  </a:lnTo>
                  <a:lnTo>
                    <a:pt x="86" y="95"/>
                  </a:lnTo>
                  <a:lnTo>
                    <a:pt x="77" y="88"/>
                  </a:lnTo>
                  <a:lnTo>
                    <a:pt x="71" y="81"/>
                  </a:lnTo>
                  <a:lnTo>
                    <a:pt x="62" y="75"/>
                  </a:lnTo>
                  <a:lnTo>
                    <a:pt x="54" y="66"/>
                  </a:lnTo>
                  <a:lnTo>
                    <a:pt x="47" y="59"/>
                  </a:lnTo>
                  <a:lnTo>
                    <a:pt x="38" y="53"/>
                  </a:lnTo>
                  <a:lnTo>
                    <a:pt x="32" y="44"/>
                  </a:lnTo>
                  <a:lnTo>
                    <a:pt x="25" y="36"/>
                  </a:lnTo>
                  <a:lnTo>
                    <a:pt x="18" y="27"/>
                  </a:lnTo>
                  <a:lnTo>
                    <a:pt x="11" y="19"/>
                  </a:lnTo>
                  <a:lnTo>
                    <a:pt x="5" y="1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0" name="Freeform 132"/>
            <p:cNvSpPr>
              <a:spLocks/>
            </p:cNvSpPr>
            <p:nvPr/>
          </p:nvSpPr>
          <p:spPr bwMode="auto">
            <a:xfrm>
              <a:off x="4337" y="1098"/>
              <a:ext cx="21" cy="32"/>
            </a:xfrm>
            <a:custGeom>
              <a:avLst/>
              <a:gdLst>
                <a:gd name="T0" fmla="*/ 21 w 21"/>
                <a:gd name="T1" fmla="*/ 32 h 32"/>
                <a:gd name="T2" fmla="*/ 19 w 21"/>
                <a:gd name="T3" fmla="*/ 31 h 32"/>
                <a:gd name="T4" fmla="*/ 17 w 21"/>
                <a:gd name="T5" fmla="*/ 29 h 32"/>
                <a:gd name="T6" fmla="*/ 15 w 21"/>
                <a:gd name="T7" fmla="*/ 27 h 32"/>
                <a:gd name="T8" fmla="*/ 14 w 21"/>
                <a:gd name="T9" fmla="*/ 25 h 32"/>
                <a:gd name="T10" fmla="*/ 14 w 21"/>
                <a:gd name="T11" fmla="*/ 24 h 32"/>
                <a:gd name="T12" fmla="*/ 12 w 21"/>
                <a:gd name="T13" fmla="*/ 20 h 32"/>
                <a:gd name="T14" fmla="*/ 10 w 21"/>
                <a:gd name="T15" fmla="*/ 19 h 32"/>
                <a:gd name="T16" fmla="*/ 10 w 21"/>
                <a:gd name="T17" fmla="*/ 17 h 32"/>
                <a:gd name="T18" fmla="*/ 9 w 21"/>
                <a:gd name="T19" fmla="*/ 15 h 32"/>
                <a:gd name="T20" fmla="*/ 7 w 21"/>
                <a:gd name="T21" fmla="*/ 12 h 32"/>
                <a:gd name="T22" fmla="*/ 7 w 21"/>
                <a:gd name="T23" fmla="*/ 10 h 32"/>
                <a:gd name="T24" fmla="*/ 5 w 21"/>
                <a:gd name="T25" fmla="*/ 9 h 32"/>
                <a:gd name="T26" fmla="*/ 5 w 21"/>
                <a:gd name="T27" fmla="*/ 5 h 32"/>
                <a:gd name="T28" fmla="*/ 4 w 21"/>
                <a:gd name="T29" fmla="*/ 3 h 32"/>
                <a:gd name="T30" fmla="*/ 2 w 21"/>
                <a:gd name="T31" fmla="*/ 2 h 32"/>
                <a:gd name="T32" fmla="*/ 0 w 21"/>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32"/>
                <a:gd name="T53" fmla="*/ 21 w 21"/>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32">
                  <a:moveTo>
                    <a:pt x="21" y="32"/>
                  </a:moveTo>
                  <a:lnTo>
                    <a:pt x="19" y="31"/>
                  </a:lnTo>
                  <a:lnTo>
                    <a:pt x="17" y="29"/>
                  </a:lnTo>
                  <a:lnTo>
                    <a:pt x="15" y="27"/>
                  </a:lnTo>
                  <a:lnTo>
                    <a:pt x="14" y="25"/>
                  </a:lnTo>
                  <a:lnTo>
                    <a:pt x="14" y="24"/>
                  </a:lnTo>
                  <a:lnTo>
                    <a:pt x="12" y="20"/>
                  </a:lnTo>
                  <a:lnTo>
                    <a:pt x="10" y="19"/>
                  </a:lnTo>
                  <a:lnTo>
                    <a:pt x="10" y="17"/>
                  </a:lnTo>
                  <a:lnTo>
                    <a:pt x="9" y="15"/>
                  </a:lnTo>
                  <a:lnTo>
                    <a:pt x="7" y="12"/>
                  </a:lnTo>
                  <a:lnTo>
                    <a:pt x="7" y="10"/>
                  </a:lnTo>
                  <a:lnTo>
                    <a:pt x="5" y="9"/>
                  </a:lnTo>
                  <a:lnTo>
                    <a:pt x="5" y="5"/>
                  </a:lnTo>
                  <a:lnTo>
                    <a:pt x="4" y="3"/>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1" name="Freeform 133"/>
            <p:cNvSpPr>
              <a:spLocks/>
            </p:cNvSpPr>
            <p:nvPr/>
          </p:nvSpPr>
          <p:spPr bwMode="auto">
            <a:xfrm>
              <a:off x="4322" y="1064"/>
              <a:ext cx="15" cy="34"/>
            </a:xfrm>
            <a:custGeom>
              <a:avLst/>
              <a:gdLst>
                <a:gd name="T0" fmla="*/ 15 w 15"/>
                <a:gd name="T1" fmla="*/ 34 h 34"/>
                <a:gd name="T2" fmla="*/ 15 w 15"/>
                <a:gd name="T3" fmla="*/ 31 h 34"/>
                <a:gd name="T4" fmla="*/ 13 w 15"/>
                <a:gd name="T5" fmla="*/ 29 h 34"/>
                <a:gd name="T6" fmla="*/ 12 w 15"/>
                <a:gd name="T7" fmla="*/ 27 h 34"/>
                <a:gd name="T8" fmla="*/ 12 w 15"/>
                <a:gd name="T9" fmla="*/ 26 h 34"/>
                <a:gd name="T10" fmla="*/ 10 w 15"/>
                <a:gd name="T11" fmla="*/ 24 h 34"/>
                <a:gd name="T12" fmla="*/ 10 w 15"/>
                <a:gd name="T13" fmla="*/ 22 h 34"/>
                <a:gd name="T14" fmla="*/ 8 w 15"/>
                <a:gd name="T15" fmla="*/ 19 h 34"/>
                <a:gd name="T16" fmla="*/ 8 w 15"/>
                <a:gd name="T17" fmla="*/ 17 h 34"/>
                <a:gd name="T18" fmla="*/ 7 w 15"/>
                <a:gd name="T19" fmla="*/ 15 h 34"/>
                <a:gd name="T20" fmla="*/ 7 w 15"/>
                <a:gd name="T21" fmla="*/ 14 h 34"/>
                <a:gd name="T22" fmla="*/ 5 w 15"/>
                <a:gd name="T23" fmla="*/ 10 h 34"/>
                <a:gd name="T24" fmla="*/ 5 w 15"/>
                <a:gd name="T25" fmla="*/ 9 h 34"/>
                <a:gd name="T26" fmla="*/ 3 w 15"/>
                <a:gd name="T27" fmla="*/ 7 h 34"/>
                <a:gd name="T28" fmla="*/ 3 w 15"/>
                <a:gd name="T29" fmla="*/ 5 h 34"/>
                <a:gd name="T30" fmla="*/ 2 w 15"/>
                <a:gd name="T31" fmla="*/ 2 h 34"/>
                <a:gd name="T32" fmla="*/ 0 w 15"/>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34"/>
                <a:gd name="T53" fmla="*/ 15 w 15"/>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34">
                  <a:moveTo>
                    <a:pt x="15" y="34"/>
                  </a:moveTo>
                  <a:lnTo>
                    <a:pt x="15" y="31"/>
                  </a:lnTo>
                  <a:lnTo>
                    <a:pt x="13" y="29"/>
                  </a:lnTo>
                  <a:lnTo>
                    <a:pt x="12" y="27"/>
                  </a:lnTo>
                  <a:lnTo>
                    <a:pt x="12" y="26"/>
                  </a:lnTo>
                  <a:lnTo>
                    <a:pt x="10" y="24"/>
                  </a:lnTo>
                  <a:lnTo>
                    <a:pt x="10" y="22"/>
                  </a:lnTo>
                  <a:lnTo>
                    <a:pt x="8" y="19"/>
                  </a:lnTo>
                  <a:lnTo>
                    <a:pt x="8" y="17"/>
                  </a:lnTo>
                  <a:lnTo>
                    <a:pt x="7" y="15"/>
                  </a:lnTo>
                  <a:lnTo>
                    <a:pt x="7" y="14"/>
                  </a:lnTo>
                  <a:lnTo>
                    <a:pt x="5" y="10"/>
                  </a:lnTo>
                  <a:lnTo>
                    <a:pt x="5" y="9"/>
                  </a:lnTo>
                  <a:lnTo>
                    <a:pt x="3" y="7"/>
                  </a:lnTo>
                  <a:lnTo>
                    <a:pt x="3" y="5"/>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2" name="Freeform 134"/>
            <p:cNvSpPr>
              <a:spLocks/>
            </p:cNvSpPr>
            <p:nvPr/>
          </p:nvSpPr>
          <p:spPr bwMode="auto">
            <a:xfrm>
              <a:off x="4312" y="1034"/>
              <a:ext cx="10" cy="30"/>
            </a:xfrm>
            <a:custGeom>
              <a:avLst/>
              <a:gdLst>
                <a:gd name="T0" fmla="*/ 10 w 10"/>
                <a:gd name="T1" fmla="*/ 30 h 30"/>
                <a:gd name="T2" fmla="*/ 10 w 10"/>
                <a:gd name="T3" fmla="*/ 29 h 30"/>
                <a:gd name="T4" fmla="*/ 10 w 10"/>
                <a:gd name="T5" fmla="*/ 27 h 30"/>
                <a:gd name="T6" fmla="*/ 8 w 10"/>
                <a:gd name="T7" fmla="*/ 25 h 30"/>
                <a:gd name="T8" fmla="*/ 8 w 10"/>
                <a:gd name="T9" fmla="*/ 23 h 30"/>
                <a:gd name="T10" fmla="*/ 7 w 10"/>
                <a:gd name="T11" fmla="*/ 20 h 30"/>
                <a:gd name="T12" fmla="*/ 7 w 10"/>
                <a:gd name="T13" fmla="*/ 18 h 30"/>
                <a:gd name="T14" fmla="*/ 7 w 10"/>
                <a:gd name="T15" fmla="*/ 17 h 30"/>
                <a:gd name="T16" fmla="*/ 7 w 10"/>
                <a:gd name="T17" fmla="*/ 15 h 30"/>
                <a:gd name="T18" fmla="*/ 5 w 10"/>
                <a:gd name="T19" fmla="*/ 13 h 30"/>
                <a:gd name="T20" fmla="*/ 5 w 10"/>
                <a:gd name="T21" fmla="*/ 12 h 30"/>
                <a:gd name="T22" fmla="*/ 3 w 10"/>
                <a:gd name="T23" fmla="*/ 10 h 30"/>
                <a:gd name="T24" fmla="*/ 3 w 10"/>
                <a:gd name="T25" fmla="*/ 7 h 30"/>
                <a:gd name="T26" fmla="*/ 3 w 10"/>
                <a:gd name="T27" fmla="*/ 5 h 30"/>
                <a:gd name="T28" fmla="*/ 1 w 10"/>
                <a:gd name="T29" fmla="*/ 3 h 30"/>
                <a:gd name="T30" fmla="*/ 1 w 10"/>
                <a:gd name="T31" fmla="*/ 1 h 30"/>
                <a:gd name="T32" fmla="*/ 0 w 10"/>
                <a:gd name="T33" fmla="*/ 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
                <a:gd name="T52" fmla="*/ 0 h 30"/>
                <a:gd name="T53" fmla="*/ 10 w 10"/>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 h="30">
                  <a:moveTo>
                    <a:pt x="10" y="30"/>
                  </a:moveTo>
                  <a:lnTo>
                    <a:pt x="10" y="29"/>
                  </a:lnTo>
                  <a:lnTo>
                    <a:pt x="10" y="27"/>
                  </a:lnTo>
                  <a:lnTo>
                    <a:pt x="8" y="25"/>
                  </a:lnTo>
                  <a:lnTo>
                    <a:pt x="8" y="23"/>
                  </a:lnTo>
                  <a:lnTo>
                    <a:pt x="7" y="20"/>
                  </a:lnTo>
                  <a:lnTo>
                    <a:pt x="7" y="18"/>
                  </a:lnTo>
                  <a:lnTo>
                    <a:pt x="7" y="17"/>
                  </a:lnTo>
                  <a:lnTo>
                    <a:pt x="7" y="15"/>
                  </a:lnTo>
                  <a:lnTo>
                    <a:pt x="5" y="13"/>
                  </a:lnTo>
                  <a:lnTo>
                    <a:pt x="5" y="12"/>
                  </a:lnTo>
                  <a:lnTo>
                    <a:pt x="3" y="10"/>
                  </a:lnTo>
                  <a:lnTo>
                    <a:pt x="3" y="7"/>
                  </a:lnTo>
                  <a:lnTo>
                    <a:pt x="3" y="5"/>
                  </a:lnTo>
                  <a:lnTo>
                    <a:pt x="1" y="3"/>
                  </a:lnTo>
                  <a:lnTo>
                    <a:pt x="1"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3" name="Freeform 135"/>
            <p:cNvSpPr>
              <a:spLocks/>
            </p:cNvSpPr>
            <p:nvPr/>
          </p:nvSpPr>
          <p:spPr bwMode="auto">
            <a:xfrm>
              <a:off x="4297" y="975"/>
              <a:ext cx="15" cy="59"/>
            </a:xfrm>
            <a:custGeom>
              <a:avLst/>
              <a:gdLst>
                <a:gd name="T0" fmla="*/ 15 w 15"/>
                <a:gd name="T1" fmla="*/ 59 h 59"/>
                <a:gd name="T2" fmla="*/ 15 w 15"/>
                <a:gd name="T3" fmla="*/ 55 h 59"/>
                <a:gd name="T4" fmla="*/ 13 w 15"/>
                <a:gd name="T5" fmla="*/ 52 h 59"/>
                <a:gd name="T6" fmla="*/ 11 w 15"/>
                <a:gd name="T7" fmla="*/ 49 h 59"/>
                <a:gd name="T8" fmla="*/ 10 w 15"/>
                <a:gd name="T9" fmla="*/ 44 h 59"/>
                <a:gd name="T10" fmla="*/ 10 w 15"/>
                <a:gd name="T11" fmla="*/ 40 h 59"/>
                <a:gd name="T12" fmla="*/ 8 w 15"/>
                <a:gd name="T13" fmla="*/ 37 h 59"/>
                <a:gd name="T14" fmla="*/ 6 w 15"/>
                <a:gd name="T15" fmla="*/ 33 h 59"/>
                <a:gd name="T16" fmla="*/ 6 w 15"/>
                <a:gd name="T17" fmla="*/ 30 h 59"/>
                <a:gd name="T18" fmla="*/ 5 w 15"/>
                <a:gd name="T19" fmla="*/ 27 h 59"/>
                <a:gd name="T20" fmla="*/ 5 w 15"/>
                <a:gd name="T21" fmla="*/ 23 h 59"/>
                <a:gd name="T22" fmla="*/ 3 w 15"/>
                <a:gd name="T23" fmla="*/ 18 h 59"/>
                <a:gd name="T24" fmla="*/ 3 w 15"/>
                <a:gd name="T25" fmla="*/ 15 h 59"/>
                <a:gd name="T26" fmla="*/ 1 w 15"/>
                <a:gd name="T27" fmla="*/ 11 h 59"/>
                <a:gd name="T28" fmla="*/ 1 w 15"/>
                <a:gd name="T29" fmla="*/ 6 h 59"/>
                <a:gd name="T30" fmla="*/ 0 w 15"/>
                <a:gd name="T31" fmla="*/ 3 h 59"/>
                <a:gd name="T32" fmla="*/ 0 w 15"/>
                <a:gd name="T33" fmla="*/ 0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59"/>
                <a:gd name="T53" fmla="*/ 15 w 15"/>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59">
                  <a:moveTo>
                    <a:pt x="15" y="59"/>
                  </a:moveTo>
                  <a:lnTo>
                    <a:pt x="15" y="55"/>
                  </a:lnTo>
                  <a:lnTo>
                    <a:pt x="13" y="52"/>
                  </a:lnTo>
                  <a:lnTo>
                    <a:pt x="11" y="49"/>
                  </a:lnTo>
                  <a:lnTo>
                    <a:pt x="10" y="44"/>
                  </a:lnTo>
                  <a:lnTo>
                    <a:pt x="10" y="40"/>
                  </a:lnTo>
                  <a:lnTo>
                    <a:pt x="8" y="37"/>
                  </a:lnTo>
                  <a:lnTo>
                    <a:pt x="6" y="33"/>
                  </a:lnTo>
                  <a:lnTo>
                    <a:pt x="6" y="30"/>
                  </a:lnTo>
                  <a:lnTo>
                    <a:pt x="5" y="27"/>
                  </a:lnTo>
                  <a:lnTo>
                    <a:pt x="5" y="23"/>
                  </a:lnTo>
                  <a:lnTo>
                    <a:pt x="3" y="18"/>
                  </a:lnTo>
                  <a:lnTo>
                    <a:pt x="3" y="15"/>
                  </a:lnTo>
                  <a:lnTo>
                    <a:pt x="1" y="11"/>
                  </a:lnTo>
                  <a:lnTo>
                    <a:pt x="1" y="6"/>
                  </a:lnTo>
                  <a:lnTo>
                    <a:pt x="0"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4" name="Freeform 136"/>
            <p:cNvSpPr>
              <a:spLocks/>
            </p:cNvSpPr>
            <p:nvPr/>
          </p:nvSpPr>
          <p:spPr bwMode="auto">
            <a:xfrm>
              <a:off x="4261" y="854"/>
              <a:ext cx="36" cy="121"/>
            </a:xfrm>
            <a:custGeom>
              <a:avLst/>
              <a:gdLst>
                <a:gd name="T0" fmla="*/ 36 w 36"/>
                <a:gd name="T1" fmla="*/ 121 h 121"/>
                <a:gd name="T2" fmla="*/ 34 w 36"/>
                <a:gd name="T3" fmla="*/ 112 h 121"/>
                <a:gd name="T4" fmla="*/ 32 w 36"/>
                <a:gd name="T5" fmla="*/ 105 h 121"/>
                <a:gd name="T6" fmla="*/ 29 w 36"/>
                <a:gd name="T7" fmla="*/ 99 h 121"/>
                <a:gd name="T8" fmla="*/ 27 w 36"/>
                <a:gd name="T9" fmla="*/ 90 h 121"/>
                <a:gd name="T10" fmla="*/ 24 w 36"/>
                <a:gd name="T11" fmla="*/ 83 h 121"/>
                <a:gd name="T12" fmla="*/ 22 w 36"/>
                <a:gd name="T13" fmla="*/ 77 h 121"/>
                <a:gd name="T14" fmla="*/ 19 w 36"/>
                <a:gd name="T15" fmla="*/ 68 h 121"/>
                <a:gd name="T16" fmla="*/ 17 w 36"/>
                <a:gd name="T17" fmla="*/ 61 h 121"/>
                <a:gd name="T18" fmla="*/ 15 w 36"/>
                <a:gd name="T19" fmla="*/ 53 h 121"/>
                <a:gd name="T20" fmla="*/ 12 w 36"/>
                <a:gd name="T21" fmla="*/ 46 h 121"/>
                <a:gd name="T22" fmla="*/ 10 w 36"/>
                <a:gd name="T23" fmla="*/ 39 h 121"/>
                <a:gd name="T24" fmla="*/ 7 w 36"/>
                <a:gd name="T25" fmla="*/ 31 h 121"/>
                <a:gd name="T26" fmla="*/ 5 w 36"/>
                <a:gd name="T27" fmla="*/ 24 h 121"/>
                <a:gd name="T28" fmla="*/ 3 w 36"/>
                <a:gd name="T29" fmla="*/ 16 h 121"/>
                <a:gd name="T30" fmla="*/ 2 w 36"/>
                <a:gd name="T31" fmla="*/ 9 h 121"/>
                <a:gd name="T32" fmla="*/ 0 w 36"/>
                <a:gd name="T33" fmla="*/ 0 h 1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121"/>
                <a:gd name="T53" fmla="*/ 36 w 36"/>
                <a:gd name="T54" fmla="*/ 121 h 1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121">
                  <a:moveTo>
                    <a:pt x="36" y="121"/>
                  </a:moveTo>
                  <a:lnTo>
                    <a:pt x="34" y="112"/>
                  </a:lnTo>
                  <a:lnTo>
                    <a:pt x="32" y="105"/>
                  </a:lnTo>
                  <a:lnTo>
                    <a:pt x="29" y="99"/>
                  </a:lnTo>
                  <a:lnTo>
                    <a:pt x="27" y="90"/>
                  </a:lnTo>
                  <a:lnTo>
                    <a:pt x="24" y="83"/>
                  </a:lnTo>
                  <a:lnTo>
                    <a:pt x="22" y="77"/>
                  </a:lnTo>
                  <a:lnTo>
                    <a:pt x="19" y="68"/>
                  </a:lnTo>
                  <a:lnTo>
                    <a:pt x="17" y="61"/>
                  </a:lnTo>
                  <a:lnTo>
                    <a:pt x="15" y="53"/>
                  </a:lnTo>
                  <a:lnTo>
                    <a:pt x="12" y="46"/>
                  </a:lnTo>
                  <a:lnTo>
                    <a:pt x="10" y="39"/>
                  </a:lnTo>
                  <a:lnTo>
                    <a:pt x="7" y="31"/>
                  </a:lnTo>
                  <a:lnTo>
                    <a:pt x="5" y="24"/>
                  </a:lnTo>
                  <a:lnTo>
                    <a:pt x="3" y="16"/>
                  </a:lnTo>
                  <a:lnTo>
                    <a:pt x="2" y="9"/>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5" name="Freeform 137"/>
            <p:cNvSpPr>
              <a:spLocks/>
            </p:cNvSpPr>
            <p:nvPr/>
          </p:nvSpPr>
          <p:spPr bwMode="auto">
            <a:xfrm>
              <a:off x="4259" y="846"/>
              <a:ext cx="2" cy="8"/>
            </a:xfrm>
            <a:custGeom>
              <a:avLst/>
              <a:gdLst>
                <a:gd name="T0" fmla="*/ 2 w 2"/>
                <a:gd name="T1" fmla="*/ 8 h 8"/>
                <a:gd name="T2" fmla="*/ 2 w 2"/>
                <a:gd name="T3" fmla="*/ 8 h 8"/>
                <a:gd name="T4" fmla="*/ 2 w 2"/>
                <a:gd name="T5" fmla="*/ 8 h 8"/>
                <a:gd name="T6" fmla="*/ 2 w 2"/>
                <a:gd name="T7" fmla="*/ 7 h 8"/>
                <a:gd name="T8" fmla="*/ 0 w 2"/>
                <a:gd name="T9" fmla="*/ 7 h 8"/>
                <a:gd name="T10" fmla="*/ 0 w 2"/>
                <a:gd name="T11" fmla="*/ 7 h 8"/>
                <a:gd name="T12" fmla="*/ 0 w 2"/>
                <a:gd name="T13" fmla="*/ 5 h 8"/>
                <a:gd name="T14" fmla="*/ 0 w 2"/>
                <a:gd name="T15" fmla="*/ 5 h 8"/>
                <a:gd name="T16" fmla="*/ 0 w 2"/>
                <a:gd name="T17" fmla="*/ 5 h 8"/>
                <a:gd name="T18" fmla="*/ 0 w 2"/>
                <a:gd name="T19" fmla="*/ 3 h 8"/>
                <a:gd name="T20" fmla="*/ 0 w 2"/>
                <a:gd name="T21" fmla="*/ 3 h 8"/>
                <a:gd name="T22" fmla="*/ 0 w 2"/>
                <a:gd name="T23" fmla="*/ 3 h 8"/>
                <a:gd name="T24" fmla="*/ 0 w 2"/>
                <a:gd name="T25" fmla="*/ 2 h 8"/>
                <a:gd name="T26" fmla="*/ 0 w 2"/>
                <a:gd name="T27" fmla="*/ 2 h 8"/>
                <a:gd name="T28" fmla="*/ 0 w 2"/>
                <a:gd name="T29" fmla="*/ 2 h 8"/>
                <a:gd name="T30" fmla="*/ 0 w 2"/>
                <a:gd name="T31" fmla="*/ 0 h 8"/>
                <a:gd name="T32" fmla="*/ 0 w 2"/>
                <a:gd name="T33" fmla="*/ 0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8"/>
                <a:gd name="T53" fmla="*/ 2 w 2"/>
                <a:gd name="T54" fmla="*/ 8 h 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8">
                  <a:moveTo>
                    <a:pt x="2" y="8"/>
                  </a:moveTo>
                  <a:lnTo>
                    <a:pt x="2" y="8"/>
                  </a:lnTo>
                  <a:lnTo>
                    <a:pt x="2" y="7"/>
                  </a:lnTo>
                  <a:lnTo>
                    <a:pt x="0" y="7"/>
                  </a:lnTo>
                  <a:lnTo>
                    <a:pt x="0"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6" name="Freeform 138"/>
            <p:cNvSpPr>
              <a:spLocks/>
            </p:cNvSpPr>
            <p:nvPr/>
          </p:nvSpPr>
          <p:spPr bwMode="auto">
            <a:xfrm>
              <a:off x="4242" y="756"/>
              <a:ext cx="17" cy="90"/>
            </a:xfrm>
            <a:custGeom>
              <a:avLst/>
              <a:gdLst>
                <a:gd name="T0" fmla="*/ 17 w 17"/>
                <a:gd name="T1" fmla="*/ 90 h 90"/>
                <a:gd name="T2" fmla="*/ 16 w 17"/>
                <a:gd name="T3" fmla="*/ 85 h 90"/>
                <a:gd name="T4" fmla="*/ 14 w 17"/>
                <a:gd name="T5" fmla="*/ 80 h 90"/>
                <a:gd name="T6" fmla="*/ 12 w 17"/>
                <a:gd name="T7" fmla="*/ 73 h 90"/>
                <a:gd name="T8" fmla="*/ 10 w 17"/>
                <a:gd name="T9" fmla="*/ 68 h 90"/>
                <a:gd name="T10" fmla="*/ 9 w 17"/>
                <a:gd name="T11" fmla="*/ 63 h 90"/>
                <a:gd name="T12" fmla="*/ 9 w 17"/>
                <a:gd name="T13" fmla="*/ 58 h 90"/>
                <a:gd name="T14" fmla="*/ 7 w 17"/>
                <a:gd name="T15" fmla="*/ 51 h 90"/>
                <a:gd name="T16" fmla="*/ 5 w 17"/>
                <a:gd name="T17" fmla="*/ 46 h 90"/>
                <a:gd name="T18" fmla="*/ 5 w 17"/>
                <a:gd name="T19" fmla="*/ 41 h 90"/>
                <a:gd name="T20" fmla="*/ 4 w 17"/>
                <a:gd name="T21" fmla="*/ 36 h 90"/>
                <a:gd name="T22" fmla="*/ 4 w 17"/>
                <a:gd name="T23" fmla="*/ 29 h 90"/>
                <a:gd name="T24" fmla="*/ 2 w 17"/>
                <a:gd name="T25" fmla="*/ 24 h 90"/>
                <a:gd name="T26" fmla="*/ 2 w 17"/>
                <a:gd name="T27" fmla="*/ 19 h 90"/>
                <a:gd name="T28" fmla="*/ 0 w 17"/>
                <a:gd name="T29" fmla="*/ 12 h 90"/>
                <a:gd name="T30" fmla="*/ 0 w 17"/>
                <a:gd name="T31" fmla="*/ 7 h 90"/>
                <a:gd name="T32" fmla="*/ 0 w 17"/>
                <a:gd name="T33" fmla="*/ 0 h 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90"/>
                <a:gd name="T53" fmla="*/ 17 w 17"/>
                <a:gd name="T54" fmla="*/ 90 h 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90">
                  <a:moveTo>
                    <a:pt x="17" y="90"/>
                  </a:moveTo>
                  <a:lnTo>
                    <a:pt x="16" y="85"/>
                  </a:lnTo>
                  <a:lnTo>
                    <a:pt x="14" y="80"/>
                  </a:lnTo>
                  <a:lnTo>
                    <a:pt x="12" y="73"/>
                  </a:lnTo>
                  <a:lnTo>
                    <a:pt x="10" y="68"/>
                  </a:lnTo>
                  <a:lnTo>
                    <a:pt x="9" y="63"/>
                  </a:lnTo>
                  <a:lnTo>
                    <a:pt x="9" y="58"/>
                  </a:lnTo>
                  <a:lnTo>
                    <a:pt x="7" y="51"/>
                  </a:lnTo>
                  <a:lnTo>
                    <a:pt x="5" y="46"/>
                  </a:lnTo>
                  <a:lnTo>
                    <a:pt x="5" y="41"/>
                  </a:lnTo>
                  <a:lnTo>
                    <a:pt x="4" y="36"/>
                  </a:lnTo>
                  <a:lnTo>
                    <a:pt x="4" y="29"/>
                  </a:lnTo>
                  <a:lnTo>
                    <a:pt x="2" y="24"/>
                  </a:lnTo>
                  <a:lnTo>
                    <a:pt x="2" y="19"/>
                  </a:lnTo>
                  <a:lnTo>
                    <a:pt x="0" y="12"/>
                  </a:lnTo>
                  <a:lnTo>
                    <a:pt x="0"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7" name="Freeform 139"/>
            <p:cNvSpPr>
              <a:spLocks/>
            </p:cNvSpPr>
            <p:nvPr/>
          </p:nvSpPr>
          <p:spPr bwMode="auto">
            <a:xfrm>
              <a:off x="4237" y="714"/>
              <a:ext cx="5" cy="42"/>
            </a:xfrm>
            <a:custGeom>
              <a:avLst/>
              <a:gdLst>
                <a:gd name="T0" fmla="*/ 5 w 5"/>
                <a:gd name="T1" fmla="*/ 42 h 42"/>
                <a:gd name="T2" fmla="*/ 4 w 5"/>
                <a:gd name="T3" fmla="*/ 41 h 42"/>
                <a:gd name="T4" fmla="*/ 4 w 5"/>
                <a:gd name="T5" fmla="*/ 37 h 42"/>
                <a:gd name="T6" fmla="*/ 4 w 5"/>
                <a:gd name="T7" fmla="*/ 36 h 42"/>
                <a:gd name="T8" fmla="*/ 2 w 5"/>
                <a:gd name="T9" fmla="*/ 32 h 42"/>
                <a:gd name="T10" fmla="*/ 2 w 5"/>
                <a:gd name="T11" fmla="*/ 30 h 42"/>
                <a:gd name="T12" fmla="*/ 2 w 5"/>
                <a:gd name="T13" fmla="*/ 27 h 42"/>
                <a:gd name="T14" fmla="*/ 2 w 5"/>
                <a:gd name="T15" fmla="*/ 25 h 42"/>
                <a:gd name="T16" fmla="*/ 2 w 5"/>
                <a:gd name="T17" fmla="*/ 22 h 42"/>
                <a:gd name="T18" fmla="*/ 2 w 5"/>
                <a:gd name="T19" fmla="*/ 19 h 42"/>
                <a:gd name="T20" fmla="*/ 2 w 5"/>
                <a:gd name="T21" fmla="*/ 17 h 42"/>
                <a:gd name="T22" fmla="*/ 2 w 5"/>
                <a:gd name="T23" fmla="*/ 14 h 42"/>
                <a:gd name="T24" fmla="*/ 2 w 5"/>
                <a:gd name="T25" fmla="*/ 10 h 42"/>
                <a:gd name="T26" fmla="*/ 2 w 5"/>
                <a:gd name="T27" fmla="*/ 8 h 42"/>
                <a:gd name="T28" fmla="*/ 0 w 5"/>
                <a:gd name="T29" fmla="*/ 5 h 42"/>
                <a:gd name="T30" fmla="*/ 0 w 5"/>
                <a:gd name="T31" fmla="*/ 3 h 42"/>
                <a:gd name="T32" fmla="*/ 0 w 5"/>
                <a:gd name="T33" fmla="*/ 0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42"/>
                <a:gd name="T53" fmla="*/ 5 w 5"/>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42">
                  <a:moveTo>
                    <a:pt x="5" y="42"/>
                  </a:moveTo>
                  <a:lnTo>
                    <a:pt x="4" y="41"/>
                  </a:lnTo>
                  <a:lnTo>
                    <a:pt x="4" y="37"/>
                  </a:lnTo>
                  <a:lnTo>
                    <a:pt x="4" y="36"/>
                  </a:lnTo>
                  <a:lnTo>
                    <a:pt x="2" y="32"/>
                  </a:lnTo>
                  <a:lnTo>
                    <a:pt x="2" y="30"/>
                  </a:lnTo>
                  <a:lnTo>
                    <a:pt x="2" y="27"/>
                  </a:lnTo>
                  <a:lnTo>
                    <a:pt x="2" y="25"/>
                  </a:lnTo>
                  <a:lnTo>
                    <a:pt x="2" y="22"/>
                  </a:lnTo>
                  <a:lnTo>
                    <a:pt x="2" y="19"/>
                  </a:lnTo>
                  <a:lnTo>
                    <a:pt x="2" y="17"/>
                  </a:lnTo>
                  <a:lnTo>
                    <a:pt x="2" y="14"/>
                  </a:lnTo>
                  <a:lnTo>
                    <a:pt x="2" y="10"/>
                  </a:lnTo>
                  <a:lnTo>
                    <a:pt x="2" y="8"/>
                  </a:lnTo>
                  <a:lnTo>
                    <a:pt x="0" y="5"/>
                  </a:lnTo>
                  <a:lnTo>
                    <a:pt x="0"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8" name="Freeform 140"/>
            <p:cNvSpPr>
              <a:spLocks/>
            </p:cNvSpPr>
            <p:nvPr/>
          </p:nvSpPr>
          <p:spPr bwMode="auto">
            <a:xfrm>
              <a:off x="4232" y="640"/>
              <a:ext cx="5" cy="74"/>
            </a:xfrm>
            <a:custGeom>
              <a:avLst/>
              <a:gdLst>
                <a:gd name="T0" fmla="*/ 5 w 5"/>
                <a:gd name="T1" fmla="*/ 74 h 74"/>
                <a:gd name="T2" fmla="*/ 5 w 5"/>
                <a:gd name="T3" fmla="*/ 69 h 74"/>
                <a:gd name="T4" fmla="*/ 5 w 5"/>
                <a:gd name="T5" fmla="*/ 66 h 74"/>
                <a:gd name="T6" fmla="*/ 3 w 5"/>
                <a:gd name="T7" fmla="*/ 60 h 74"/>
                <a:gd name="T8" fmla="*/ 3 w 5"/>
                <a:gd name="T9" fmla="*/ 55 h 74"/>
                <a:gd name="T10" fmla="*/ 3 w 5"/>
                <a:gd name="T11" fmla="*/ 50 h 74"/>
                <a:gd name="T12" fmla="*/ 2 w 5"/>
                <a:gd name="T13" fmla="*/ 47 h 74"/>
                <a:gd name="T14" fmla="*/ 2 w 5"/>
                <a:gd name="T15" fmla="*/ 42 h 74"/>
                <a:gd name="T16" fmla="*/ 0 w 5"/>
                <a:gd name="T17" fmla="*/ 37 h 74"/>
                <a:gd name="T18" fmla="*/ 0 w 5"/>
                <a:gd name="T19" fmla="*/ 32 h 74"/>
                <a:gd name="T20" fmla="*/ 0 w 5"/>
                <a:gd name="T21" fmla="*/ 28 h 74"/>
                <a:gd name="T22" fmla="*/ 0 w 5"/>
                <a:gd name="T23" fmla="*/ 23 h 74"/>
                <a:gd name="T24" fmla="*/ 0 w 5"/>
                <a:gd name="T25" fmla="*/ 18 h 74"/>
                <a:gd name="T26" fmla="*/ 0 w 5"/>
                <a:gd name="T27" fmla="*/ 13 h 74"/>
                <a:gd name="T28" fmla="*/ 0 w 5"/>
                <a:gd name="T29" fmla="*/ 10 h 74"/>
                <a:gd name="T30" fmla="*/ 0 w 5"/>
                <a:gd name="T31" fmla="*/ 5 h 74"/>
                <a:gd name="T32" fmla="*/ 2 w 5"/>
                <a:gd name="T33" fmla="*/ 0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74"/>
                <a:gd name="T53" fmla="*/ 5 w 5"/>
                <a:gd name="T54" fmla="*/ 74 h 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74">
                  <a:moveTo>
                    <a:pt x="5" y="74"/>
                  </a:moveTo>
                  <a:lnTo>
                    <a:pt x="5" y="69"/>
                  </a:lnTo>
                  <a:lnTo>
                    <a:pt x="5" y="66"/>
                  </a:lnTo>
                  <a:lnTo>
                    <a:pt x="3" y="60"/>
                  </a:lnTo>
                  <a:lnTo>
                    <a:pt x="3" y="55"/>
                  </a:lnTo>
                  <a:lnTo>
                    <a:pt x="3" y="50"/>
                  </a:lnTo>
                  <a:lnTo>
                    <a:pt x="2" y="47"/>
                  </a:lnTo>
                  <a:lnTo>
                    <a:pt x="2" y="42"/>
                  </a:lnTo>
                  <a:lnTo>
                    <a:pt x="0" y="37"/>
                  </a:lnTo>
                  <a:lnTo>
                    <a:pt x="0" y="32"/>
                  </a:lnTo>
                  <a:lnTo>
                    <a:pt x="0" y="28"/>
                  </a:lnTo>
                  <a:lnTo>
                    <a:pt x="0" y="23"/>
                  </a:lnTo>
                  <a:lnTo>
                    <a:pt x="0" y="18"/>
                  </a:lnTo>
                  <a:lnTo>
                    <a:pt x="0" y="13"/>
                  </a:lnTo>
                  <a:lnTo>
                    <a:pt x="0" y="10"/>
                  </a:lnTo>
                  <a:lnTo>
                    <a:pt x="0" y="5"/>
                  </a:lnTo>
                  <a:lnTo>
                    <a:pt x="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09" name="Freeform 141"/>
            <p:cNvSpPr>
              <a:spLocks/>
            </p:cNvSpPr>
            <p:nvPr/>
          </p:nvSpPr>
          <p:spPr bwMode="auto">
            <a:xfrm>
              <a:off x="4234" y="640"/>
              <a:ext cx="132" cy="140"/>
            </a:xfrm>
            <a:custGeom>
              <a:avLst/>
              <a:gdLst>
                <a:gd name="T0" fmla="*/ 0 w 132"/>
                <a:gd name="T1" fmla="*/ 0 h 140"/>
                <a:gd name="T2" fmla="*/ 8 w 132"/>
                <a:gd name="T3" fmla="*/ 10 h 140"/>
                <a:gd name="T4" fmla="*/ 15 w 132"/>
                <a:gd name="T5" fmla="*/ 18 h 140"/>
                <a:gd name="T6" fmla="*/ 24 w 132"/>
                <a:gd name="T7" fmla="*/ 27 h 140"/>
                <a:gd name="T8" fmla="*/ 32 w 132"/>
                <a:gd name="T9" fmla="*/ 37 h 140"/>
                <a:gd name="T10" fmla="*/ 40 w 132"/>
                <a:gd name="T11" fmla="*/ 45 h 140"/>
                <a:gd name="T12" fmla="*/ 47 w 132"/>
                <a:gd name="T13" fmla="*/ 54 h 140"/>
                <a:gd name="T14" fmla="*/ 56 w 132"/>
                <a:gd name="T15" fmla="*/ 62 h 140"/>
                <a:gd name="T16" fmla="*/ 64 w 132"/>
                <a:gd name="T17" fmla="*/ 71 h 140"/>
                <a:gd name="T18" fmla="*/ 73 w 132"/>
                <a:gd name="T19" fmla="*/ 81 h 140"/>
                <a:gd name="T20" fmla="*/ 81 w 132"/>
                <a:gd name="T21" fmla="*/ 89 h 140"/>
                <a:gd name="T22" fmla="*/ 91 w 132"/>
                <a:gd name="T23" fmla="*/ 98 h 140"/>
                <a:gd name="T24" fmla="*/ 100 w 132"/>
                <a:gd name="T25" fmla="*/ 106 h 140"/>
                <a:gd name="T26" fmla="*/ 108 w 132"/>
                <a:gd name="T27" fmla="*/ 115 h 140"/>
                <a:gd name="T28" fmla="*/ 115 w 132"/>
                <a:gd name="T29" fmla="*/ 123 h 140"/>
                <a:gd name="T30" fmla="*/ 124 w 132"/>
                <a:gd name="T31" fmla="*/ 132 h 140"/>
                <a:gd name="T32" fmla="*/ 132 w 132"/>
                <a:gd name="T33" fmla="*/ 14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2"/>
                <a:gd name="T52" fmla="*/ 0 h 140"/>
                <a:gd name="T53" fmla="*/ 132 w 132"/>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2" h="140">
                  <a:moveTo>
                    <a:pt x="0" y="0"/>
                  </a:moveTo>
                  <a:lnTo>
                    <a:pt x="8" y="10"/>
                  </a:lnTo>
                  <a:lnTo>
                    <a:pt x="15" y="18"/>
                  </a:lnTo>
                  <a:lnTo>
                    <a:pt x="24" y="27"/>
                  </a:lnTo>
                  <a:lnTo>
                    <a:pt x="32" y="37"/>
                  </a:lnTo>
                  <a:lnTo>
                    <a:pt x="40" y="45"/>
                  </a:lnTo>
                  <a:lnTo>
                    <a:pt x="47" y="54"/>
                  </a:lnTo>
                  <a:lnTo>
                    <a:pt x="56" y="62"/>
                  </a:lnTo>
                  <a:lnTo>
                    <a:pt x="64" y="71"/>
                  </a:lnTo>
                  <a:lnTo>
                    <a:pt x="73" y="81"/>
                  </a:lnTo>
                  <a:lnTo>
                    <a:pt x="81" y="89"/>
                  </a:lnTo>
                  <a:lnTo>
                    <a:pt x="91" y="98"/>
                  </a:lnTo>
                  <a:lnTo>
                    <a:pt x="100" y="106"/>
                  </a:lnTo>
                  <a:lnTo>
                    <a:pt x="108" y="115"/>
                  </a:lnTo>
                  <a:lnTo>
                    <a:pt x="115" y="123"/>
                  </a:lnTo>
                  <a:lnTo>
                    <a:pt x="124" y="132"/>
                  </a:lnTo>
                  <a:lnTo>
                    <a:pt x="132" y="140"/>
                  </a:lnTo>
                </a:path>
              </a:pathLst>
            </a:custGeom>
            <a:noFill/>
            <a:ln w="0">
              <a:solidFill>
                <a:srgbClr val="33CC33"/>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0" name="Freeform 142"/>
            <p:cNvSpPr>
              <a:spLocks/>
            </p:cNvSpPr>
            <p:nvPr/>
          </p:nvSpPr>
          <p:spPr bwMode="auto">
            <a:xfrm>
              <a:off x="4415" y="824"/>
              <a:ext cx="422" cy="460"/>
            </a:xfrm>
            <a:custGeom>
              <a:avLst/>
              <a:gdLst>
                <a:gd name="T0" fmla="*/ 71 w 422"/>
                <a:gd name="T1" fmla="*/ 52 h 460"/>
                <a:gd name="T2" fmla="*/ 104 w 422"/>
                <a:gd name="T3" fmla="*/ 71 h 460"/>
                <a:gd name="T4" fmla="*/ 136 w 422"/>
                <a:gd name="T5" fmla="*/ 91 h 460"/>
                <a:gd name="T6" fmla="*/ 171 w 422"/>
                <a:gd name="T7" fmla="*/ 115 h 460"/>
                <a:gd name="T8" fmla="*/ 209 w 422"/>
                <a:gd name="T9" fmla="*/ 137 h 460"/>
                <a:gd name="T10" fmla="*/ 248 w 422"/>
                <a:gd name="T11" fmla="*/ 156 h 460"/>
                <a:gd name="T12" fmla="*/ 283 w 422"/>
                <a:gd name="T13" fmla="*/ 169 h 460"/>
                <a:gd name="T14" fmla="*/ 310 w 422"/>
                <a:gd name="T15" fmla="*/ 181 h 460"/>
                <a:gd name="T16" fmla="*/ 339 w 422"/>
                <a:gd name="T17" fmla="*/ 193 h 460"/>
                <a:gd name="T18" fmla="*/ 364 w 422"/>
                <a:gd name="T19" fmla="*/ 201 h 460"/>
                <a:gd name="T20" fmla="*/ 378 w 422"/>
                <a:gd name="T21" fmla="*/ 205 h 460"/>
                <a:gd name="T22" fmla="*/ 392 w 422"/>
                <a:gd name="T23" fmla="*/ 208 h 460"/>
                <a:gd name="T24" fmla="*/ 405 w 422"/>
                <a:gd name="T25" fmla="*/ 210 h 460"/>
                <a:gd name="T26" fmla="*/ 419 w 422"/>
                <a:gd name="T27" fmla="*/ 220 h 460"/>
                <a:gd name="T28" fmla="*/ 409 w 422"/>
                <a:gd name="T29" fmla="*/ 232 h 460"/>
                <a:gd name="T30" fmla="*/ 398 w 422"/>
                <a:gd name="T31" fmla="*/ 244 h 460"/>
                <a:gd name="T32" fmla="*/ 380 w 422"/>
                <a:gd name="T33" fmla="*/ 266 h 460"/>
                <a:gd name="T34" fmla="*/ 346 w 422"/>
                <a:gd name="T35" fmla="*/ 301 h 460"/>
                <a:gd name="T36" fmla="*/ 312 w 422"/>
                <a:gd name="T37" fmla="*/ 335 h 460"/>
                <a:gd name="T38" fmla="*/ 275 w 422"/>
                <a:gd name="T39" fmla="*/ 367 h 460"/>
                <a:gd name="T40" fmla="*/ 234 w 422"/>
                <a:gd name="T41" fmla="*/ 399 h 460"/>
                <a:gd name="T42" fmla="*/ 193 w 422"/>
                <a:gd name="T43" fmla="*/ 430 h 460"/>
                <a:gd name="T44" fmla="*/ 149 w 422"/>
                <a:gd name="T45" fmla="*/ 455 h 460"/>
                <a:gd name="T46" fmla="*/ 142 w 422"/>
                <a:gd name="T47" fmla="*/ 457 h 460"/>
                <a:gd name="T48" fmla="*/ 136 w 422"/>
                <a:gd name="T49" fmla="*/ 458 h 460"/>
                <a:gd name="T50" fmla="*/ 129 w 422"/>
                <a:gd name="T51" fmla="*/ 460 h 460"/>
                <a:gd name="T52" fmla="*/ 127 w 422"/>
                <a:gd name="T53" fmla="*/ 443 h 460"/>
                <a:gd name="T54" fmla="*/ 127 w 422"/>
                <a:gd name="T55" fmla="*/ 420 h 460"/>
                <a:gd name="T56" fmla="*/ 120 w 422"/>
                <a:gd name="T57" fmla="*/ 398 h 460"/>
                <a:gd name="T58" fmla="*/ 112 w 422"/>
                <a:gd name="T59" fmla="*/ 382 h 460"/>
                <a:gd name="T60" fmla="*/ 104 w 422"/>
                <a:gd name="T61" fmla="*/ 372 h 460"/>
                <a:gd name="T62" fmla="*/ 92 w 422"/>
                <a:gd name="T63" fmla="*/ 364 h 460"/>
                <a:gd name="T64" fmla="*/ 83 w 422"/>
                <a:gd name="T65" fmla="*/ 359 h 460"/>
                <a:gd name="T66" fmla="*/ 85 w 422"/>
                <a:gd name="T67" fmla="*/ 352 h 460"/>
                <a:gd name="T68" fmla="*/ 88 w 422"/>
                <a:gd name="T69" fmla="*/ 347 h 460"/>
                <a:gd name="T70" fmla="*/ 92 w 422"/>
                <a:gd name="T71" fmla="*/ 343 h 460"/>
                <a:gd name="T72" fmla="*/ 97 w 422"/>
                <a:gd name="T73" fmla="*/ 337 h 460"/>
                <a:gd name="T74" fmla="*/ 100 w 422"/>
                <a:gd name="T75" fmla="*/ 332 h 460"/>
                <a:gd name="T76" fmla="*/ 104 w 422"/>
                <a:gd name="T77" fmla="*/ 325 h 460"/>
                <a:gd name="T78" fmla="*/ 98 w 422"/>
                <a:gd name="T79" fmla="*/ 316 h 460"/>
                <a:gd name="T80" fmla="*/ 90 w 422"/>
                <a:gd name="T81" fmla="*/ 310 h 460"/>
                <a:gd name="T82" fmla="*/ 81 w 422"/>
                <a:gd name="T83" fmla="*/ 306 h 460"/>
                <a:gd name="T84" fmla="*/ 76 w 422"/>
                <a:gd name="T85" fmla="*/ 305 h 460"/>
                <a:gd name="T86" fmla="*/ 71 w 422"/>
                <a:gd name="T87" fmla="*/ 305 h 460"/>
                <a:gd name="T88" fmla="*/ 70 w 422"/>
                <a:gd name="T89" fmla="*/ 303 h 460"/>
                <a:gd name="T90" fmla="*/ 76 w 422"/>
                <a:gd name="T91" fmla="*/ 296 h 460"/>
                <a:gd name="T92" fmla="*/ 88 w 422"/>
                <a:gd name="T93" fmla="*/ 291 h 460"/>
                <a:gd name="T94" fmla="*/ 102 w 422"/>
                <a:gd name="T95" fmla="*/ 286 h 460"/>
                <a:gd name="T96" fmla="*/ 131 w 422"/>
                <a:gd name="T97" fmla="*/ 269 h 460"/>
                <a:gd name="T98" fmla="*/ 163 w 422"/>
                <a:gd name="T99" fmla="*/ 239 h 460"/>
                <a:gd name="T100" fmla="*/ 154 w 422"/>
                <a:gd name="T101" fmla="*/ 232 h 460"/>
                <a:gd name="T102" fmla="*/ 53 w 422"/>
                <a:gd name="T103" fmla="*/ 195 h 460"/>
                <a:gd name="T104" fmla="*/ 26 w 422"/>
                <a:gd name="T105" fmla="*/ 184 h 460"/>
                <a:gd name="T106" fmla="*/ 2 w 422"/>
                <a:gd name="T107" fmla="*/ 85 h 460"/>
                <a:gd name="T108" fmla="*/ 4 w 422"/>
                <a:gd name="T109" fmla="*/ 0 h 460"/>
                <a:gd name="T110" fmla="*/ 36 w 422"/>
                <a:gd name="T111" fmla="*/ 25 h 4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22"/>
                <a:gd name="T169" fmla="*/ 0 h 460"/>
                <a:gd name="T170" fmla="*/ 422 w 422"/>
                <a:gd name="T171" fmla="*/ 460 h 4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22" h="460">
                  <a:moveTo>
                    <a:pt x="46" y="34"/>
                  </a:moveTo>
                  <a:lnTo>
                    <a:pt x="53" y="39"/>
                  </a:lnTo>
                  <a:lnTo>
                    <a:pt x="58" y="42"/>
                  </a:lnTo>
                  <a:lnTo>
                    <a:pt x="65" y="47"/>
                  </a:lnTo>
                  <a:lnTo>
                    <a:pt x="71" y="52"/>
                  </a:lnTo>
                  <a:lnTo>
                    <a:pt x="78" y="56"/>
                  </a:lnTo>
                  <a:lnTo>
                    <a:pt x="83" y="61"/>
                  </a:lnTo>
                  <a:lnTo>
                    <a:pt x="90" y="64"/>
                  </a:lnTo>
                  <a:lnTo>
                    <a:pt x="97" y="68"/>
                  </a:lnTo>
                  <a:lnTo>
                    <a:pt x="104" y="71"/>
                  </a:lnTo>
                  <a:lnTo>
                    <a:pt x="110" y="76"/>
                  </a:lnTo>
                  <a:lnTo>
                    <a:pt x="117" y="79"/>
                  </a:lnTo>
                  <a:lnTo>
                    <a:pt x="124" y="83"/>
                  </a:lnTo>
                  <a:lnTo>
                    <a:pt x="131" y="88"/>
                  </a:lnTo>
                  <a:lnTo>
                    <a:pt x="136" y="91"/>
                  </a:lnTo>
                  <a:lnTo>
                    <a:pt x="142" y="96"/>
                  </a:lnTo>
                  <a:lnTo>
                    <a:pt x="149" y="101"/>
                  </a:lnTo>
                  <a:lnTo>
                    <a:pt x="156" y="107"/>
                  </a:lnTo>
                  <a:lnTo>
                    <a:pt x="163" y="112"/>
                  </a:lnTo>
                  <a:lnTo>
                    <a:pt x="171" y="115"/>
                  </a:lnTo>
                  <a:lnTo>
                    <a:pt x="178" y="120"/>
                  </a:lnTo>
                  <a:lnTo>
                    <a:pt x="185" y="125"/>
                  </a:lnTo>
                  <a:lnTo>
                    <a:pt x="193" y="129"/>
                  </a:lnTo>
                  <a:lnTo>
                    <a:pt x="200" y="134"/>
                  </a:lnTo>
                  <a:lnTo>
                    <a:pt x="209" y="137"/>
                  </a:lnTo>
                  <a:lnTo>
                    <a:pt x="217" y="140"/>
                  </a:lnTo>
                  <a:lnTo>
                    <a:pt x="224" y="145"/>
                  </a:lnTo>
                  <a:lnTo>
                    <a:pt x="232" y="149"/>
                  </a:lnTo>
                  <a:lnTo>
                    <a:pt x="241" y="152"/>
                  </a:lnTo>
                  <a:lnTo>
                    <a:pt x="248" y="156"/>
                  </a:lnTo>
                  <a:lnTo>
                    <a:pt x="256" y="159"/>
                  </a:lnTo>
                  <a:lnTo>
                    <a:pt x="265" y="162"/>
                  </a:lnTo>
                  <a:lnTo>
                    <a:pt x="273" y="166"/>
                  </a:lnTo>
                  <a:lnTo>
                    <a:pt x="278" y="167"/>
                  </a:lnTo>
                  <a:lnTo>
                    <a:pt x="283" y="169"/>
                  </a:lnTo>
                  <a:lnTo>
                    <a:pt x="288" y="173"/>
                  </a:lnTo>
                  <a:lnTo>
                    <a:pt x="295" y="174"/>
                  </a:lnTo>
                  <a:lnTo>
                    <a:pt x="300" y="178"/>
                  </a:lnTo>
                  <a:lnTo>
                    <a:pt x="305" y="179"/>
                  </a:lnTo>
                  <a:lnTo>
                    <a:pt x="310" y="181"/>
                  </a:lnTo>
                  <a:lnTo>
                    <a:pt x="317" y="184"/>
                  </a:lnTo>
                  <a:lnTo>
                    <a:pt x="322" y="186"/>
                  </a:lnTo>
                  <a:lnTo>
                    <a:pt x="327" y="189"/>
                  </a:lnTo>
                  <a:lnTo>
                    <a:pt x="332" y="191"/>
                  </a:lnTo>
                  <a:lnTo>
                    <a:pt x="339" y="193"/>
                  </a:lnTo>
                  <a:lnTo>
                    <a:pt x="344" y="195"/>
                  </a:lnTo>
                  <a:lnTo>
                    <a:pt x="351" y="196"/>
                  </a:lnTo>
                  <a:lnTo>
                    <a:pt x="356" y="198"/>
                  </a:lnTo>
                  <a:lnTo>
                    <a:pt x="363" y="200"/>
                  </a:lnTo>
                  <a:lnTo>
                    <a:pt x="364" y="201"/>
                  </a:lnTo>
                  <a:lnTo>
                    <a:pt x="368" y="201"/>
                  </a:lnTo>
                  <a:lnTo>
                    <a:pt x="370" y="203"/>
                  </a:lnTo>
                  <a:lnTo>
                    <a:pt x="373" y="203"/>
                  </a:lnTo>
                  <a:lnTo>
                    <a:pt x="375" y="205"/>
                  </a:lnTo>
                  <a:lnTo>
                    <a:pt x="378" y="205"/>
                  </a:lnTo>
                  <a:lnTo>
                    <a:pt x="381" y="205"/>
                  </a:lnTo>
                  <a:lnTo>
                    <a:pt x="383" y="206"/>
                  </a:lnTo>
                  <a:lnTo>
                    <a:pt x="387" y="206"/>
                  </a:lnTo>
                  <a:lnTo>
                    <a:pt x="388" y="206"/>
                  </a:lnTo>
                  <a:lnTo>
                    <a:pt x="392" y="208"/>
                  </a:lnTo>
                  <a:lnTo>
                    <a:pt x="395" y="208"/>
                  </a:lnTo>
                  <a:lnTo>
                    <a:pt x="397" y="208"/>
                  </a:lnTo>
                  <a:lnTo>
                    <a:pt x="400" y="208"/>
                  </a:lnTo>
                  <a:lnTo>
                    <a:pt x="403" y="210"/>
                  </a:lnTo>
                  <a:lnTo>
                    <a:pt x="405" y="210"/>
                  </a:lnTo>
                  <a:lnTo>
                    <a:pt x="422" y="211"/>
                  </a:lnTo>
                  <a:lnTo>
                    <a:pt x="422" y="213"/>
                  </a:lnTo>
                  <a:lnTo>
                    <a:pt x="420" y="217"/>
                  </a:lnTo>
                  <a:lnTo>
                    <a:pt x="419" y="220"/>
                  </a:lnTo>
                  <a:lnTo>
                    <a:pt x="417" y="222"/>
                  </a:lnTo>
                  <a:lnTo>
                    <a:pt x="415" y="225"/>
                  </a:lnTo>
                  <a:lnTo>
                    <a:pt x="414" y="227"/>
                  </a:lnTo>
                  <a:lnTo>
                    <a:pt x="412" y="230"/>
                  </a:lnTo>
                  <a:lnTo>
                    <a:pt x="409" y="232"/>
                  </a:lnTo>
                  <a:lnTo>
                    <a:pt x="407" y="233"/>
                  </a:lnTo>
                  <a:lnTo>
                    <a:pt x="405" y="237"/>
                  </a:lnTo>
                  <a:lnTo>
                    <a:pt x="403" y="239"/>
                  </a:lnTo>
                  <a:lnTo>
                    <a:pt x="402" y="242"/>
                  </a:lnTo>
                  <a:lnTo>
                    <a:pt x="398" y="244"/>
                  </a:lnTo>
                  <a:lnTo>
                    <a:pt x="397" y="247"/>
                  </a:lnTo>
                  <a:lnTo>
                    <a:pt x="395" y="249"/>
                  </a:lnTo>
                  <a:lnTo>
                    <a:pt x="393" y="252"/>
                  </a:lnTo>
                  <a:lnTo>
                    <a:pt x="387" y="259"/>
                  </a:lnTo>
                  <a:lnTo>
                    <a:pt x="380" y="266"/>
                  </a:lnTo>
                  <a:lnTo>
                    <a:pt x="373" y="272"/>
                  </a:lnTo>
                  <a:lnTo>
                    <a:pt x="366" y="281"/>
                  </a:lnTo>
                  <a:lnTo>
                    <a:pt x="359" y="288"/>
                  </a:lnTo>
                  <a:lnTo>
                    <a:pt x="353" y="294"/>
                  </a:lnTo>
                  <a:lnTo>
                    <a:pt x="346" y="301"/>
                  </a:lnTo>
                  <a:lnTo>
                    <a:pt x="339" y="308"/>
                  </a:lnTo>
                  <a:lnTo>
                    <a:pt x="332" y="315"/>
                  </a:lnTo>
                  <a:lnTo>
                    <a:pt x="326" y="321"/>
                  </a:lnTo>
                  <a:lnTo>
                    <a:pt x="319" y="328"/>
                  </a:lnTo>
                  <a:lnTo>
                    <a:pt x="312" y="335"/>
                  </a:lnTo>
                  <a:lnTo>
                    <a:pt x="305" y="342"/>
                  </a:lnTo>
                  <a:lnTo>
                    <a:pt x="298" y="348"/>
                  </a:lnTo>
                  <a:lnTo>
                    <a:pt x="290" y="355"/>
                  </a:lnTo>
                  <a:lnTo>
                    <a:pt x="283" y="360"/>
                  </a:lnTo>
                  <a:lnTo>
                    <a:pt x="275" y="367"/>
                  </a:lnTo>
                  <a:lnTo>
                    <a:pt x="266" y="374"/>
                  </a:lnTo>
                  <a:lnTo>
                    <a:pt x="258" y="379"/>
                  </a:lnTo>
                  <a:lnTo>
                    <a:pt x="251" y="386"/>
                  </a:lnTo>
                  <a:lnTo>
                    <a:pt x="242" y="392"/>
                  </a:lnTo>
                  <a:lnTo>
                    <a:pt x="234" y="399"/>
                  </a:lnTo>
                  <a:lnTo>
                    <a:pt x="226" y="404"/>
                  </a:lnTo>
                  <a:lnTo>
                    <a:pt x="217" y="411"/>
                  </a:lnTo>
                  <a:lnTo>
                    <a:pt x="210" y="418"/>
                  </a:lnTo>
                  <a:lnTo>
                    <a:pt x="202" y="423"/>
                  </a:lnTo>
                  <a:lnTo>
                    <a:pt x="193" y="430"/>
                  </a:lnTo>
                  <a:lnTo>
                    <a:pt x="185" y="435"/>
                  </a:lnTo>
                  <a:lnTo>
                    <a:pt x="176" y="440"/>
                  </a:lnTo>
                  <a:lnTo>
                    <a:pt x="168" y="445"/>
                  </a:lnTo>
                  <a:lnTo>
                    <a:pt x="158" y="450"/>
                  </a:lnTo>
                  <a:lnTo>
                    <a:pt x="149" y="455"/>
                  </a:lnTo>
                  <a:lnTo>
                    <a:pt x="148" y="455"/>
                  </a:lnTo>
                  <a:lnTo>
                    <a:pt x="146" y="455"/>
                  </a:lnTo>
                  <a:lnTo>
                    <a:pt x="144" y="457"/>
                  </a:lnTo>
                  <a:lnTo>
                    <a:pt x="142" y="457"/>
                  </a:lnTo>
                  <a:lnTo>
                    <a:pt x="141" y="457"/>
                  </a:lnTo>
                  <a:lnTo>
                    <a:pt x="141" y="458"/>
                  </a:lnTo>
                  <a:lnTo>
                    <a:pt x="139" y="458"/>
                  </a:lnTo>
                  <a:lnTo>
                    <a:pt x="137" y="458"/>
                  </a:lnTo>
                  <a:lnTo>
                    <a:pt x="136" y="458"/>
                  </a:lnTo>
                  <a:lnTo>
                    <a:pt x="134" y="460"/>
                  </a:lnTo>
                  <a:lnTo>
                    <a:pt x="132" y="460"/>
                  </a:lnTo>
                  <a:lnTo>
                    <a:pt x="131" y="460"/>
                  </a:lnTo>
                  <a:lnTo>
                    <a:pt x="129" y="460"/>
                  </a:lnTo>
                  <a:lnTo>
                    <a:pt x="127" y="460"/>
                  </a:lnTo>
                  <a:lnTo>
                    <a:pt x="127" y="457"/>
                  </a:lnTo>
                  <a:lnTo>
                    <a:pt x="127" y="452"/>
                  </a:lnTo>
                  <a:lnTo>
                    <a:pt x="127" y="447"/>
                  </a:lnTo>
                  <a:lnTo>
                    <a:pt x="127" y="443"/>
                  </a:lnTo>
                  <a:lnTo>
                    <a:pt x="127" y="438"/>
                  </a:lnTo>
                  <a:lnTo>
                    <a:pt x="127" y="433"/>
                  </a:lnTo>
                  <a:lnTo>
                    <a:pt x="127" y="428"/>
                  </a:lnTo>
                  <a:lnTo>
                    <a:pt x="127" y="425"/>
                  </a:lnTo>
                  <a:lnTo>
                    <a:pt x="127" y="420"/>
                  </a:lnTo>
                  <a:lnTo>
                    <a:pt x="126" y="414"/>
                  </a:lnTo>
                  <a:lnTo>
                    <a:pt x="124" y="411"/>
                  </a:lnTo>
                  <a:lnTo>
                    <a:pt x="124" y="406"/>
                  </a:lnTo>
                  <a:lnTo>
                    <a:pt x="122" y="403"/>
                  </a:lnTo>
                  <a:lnTo>
                    <a:pt x="120" y="398"/>
                  </a:lnTo>
                  <a:lnTo>
                    <a:pt x="119" y="394"/>
                  </a:lnTo>
                  <a:lnTo>
                    <a:pt x="115" y="391"/>
                  </a:lnTo>
                  <a:lnTo>
                    <a:pt x="115" y="387"/>
                  </a:lnTo>
                  <a:lnTo>
                    <a:pt x="114" y="386"/>
                  </a:lnTo>
                  <a:lnTo>
                    <a:pt x="112" y="382"/>
                  </a:lnTo>
                  <a:lnTo>
                    <a:pt x="110" y="381"/>
                  </a:lnTo>
                  <a:lnTo>
                    <a:pt x="109" y="377"/>
                  </a:lnTo>
                  <a:lnTo>
                    <a:pt x="107" y="376"/>
                  </a:lnTo>
                  <a:lnTo>
                    <a:pt x="105" y="374"/>
                  </a:lnTo>
                  <a:lnTo>
                    <a:pt x="104" y="372"/>
                  </a:lnTo>
                  <a:lnTo>
                    <a:pt x="102" y="369"/>
                  </a:lnTo>
                  <a:lnTo>
                    <a:pt x="100" y="367"/>
                  </a:lnTo>
                  <a:lnTo>
                    <a:pt x="97" y="365"/>
                  </a:lnTo>
                  <a:lnTo>
                    <a:pt x="95" y="364"/>
                  </a:lnTo>
                  <a:lnTo>
                    <a:pt x="92" y="364"/>
                  </a:lnTo>
                  <a:lnTo>
                    <a:pt x="90" y="362"/>
                  </a:lnTo>
                  <a:lnTo>
                    <a:pt x="87" y="360"/>
                  </a:lnTo>
                  <a:lnTo>
                    <a:pt x="85" y="360"/>
                  </a:lnTo>
                  <a:lnTo>
                    <a:pt x="83" y="359"/>
                  </a:lnTo>
                  <a:lnTo>
                    <a:pt x="83" y="357"/>
                  </a:lnTo>
                  <a:lnTo>
                    <a:pt x="83" y="355"/>
                  </a:lnTo>
                  <a:lnTo>
                    <a:pt x="85" y="355"/>
                  </a:lnTo>
                  <a:lnTo>
                    <a:pt x="85" y="354"/>
                  </a:lnTo>
                  <a:lnTo>
                    <a:pt x="85" y="352"/>
                  </a:lnTo>
                  <a:lnTo>
                    <a:pt x="87" y="350"/>
                  </a:lnTo>
                  <a:lnTo>
                    <a:pt x="88" y="348"/>
                  </a:lnTo>
                  <a:lnTo>
                    <a:pt x="88" y="347"/>
                  </a:lnTo>
                  <a:lnTo>
                    <a:pt x="90" y="347"/>
                  </a:lnTo>
                  <a:lnTo>
                    <a:pt x="90" y="345"/>
                  </a:lnTo>
                  <a:lnTo>
                    <a:pt x="92" y="343"/>
                  </a:lnTo>
                  <a:lnTo>
                    <a:pt x="93" y="342"/>
                  </a:lnTo>
                  <a:lnTo>
                    <a:pt x="95" y="340"/>
                  </a:lnTo>
                  <a:lnTo>
                    <a:pt x="97" y="338"/>
                  </a:lnTo>
                  <a:lnTo>
                    <a:pt x="97" y="337"/>
                  </a:lnTo>
                  <a:lnTo>
                    <a:pt x="98" y="337"/>
                  </a:lnTo>
                  <a:lnTo>
                    <a:pt x="98" y="335"/>
                  </a:lnTo>
                  <a:lnTo>
                    <a:pt x="100" y="335"/>
                  </a:lnTo>
                  <a:lnTo>
                    <a:pt x="100" y="333"/>
                  </a:lnTo>
                  <a:lnTo>
                    <a:pt x="100" y="332"/>
                  </a:lnTo>
                  <a:lnTo>
                    <a:pt x="102" y="330"/>
                  </a:lnTo>
                  <a:lnTo>
                    <a:pt x="102" y="328"/>
                  </a:lnTo>
                  <a:lnTo>
                    <a:pt x="102" y="326"/>
                  </a:lnTo>
                  <a:lnTo>
                    <a:pt x="104" y="325"/>
                  </a:lnTo>
                  <a:lnTo>
                    <a:pt x="102" y="323"/>
                  </a:lnTo>
                  <a:lnTo>
                    <a:pt x="102" y="321"/>
                  </a:lnTo>
                  <a:lnTo>
                    <a:pt x="100" y="320"/>
                  </a:lnTo>
                  <a:lnTo>
                    <a:pt x="100" y="318"/>
                  </a:lnTo>
                  <a:lnTo>
                    <a:pt x="98" y="316"/>
                  </a:lnTo>
                  <a:lnTo>
                    <a:pt x="97" y="315"/>
                  </a:lnTo>
                  <a:lnTo>
                    <a:pt x="95" y="313"/>
                  </a:lnTo>
                  <a:lnTo>
                    <a:pt x="92" y="311"/>
                  </a:lnTo>
                  <a:lnTo>
                    <a:pt x="90" y="310"/>
                  </a:lnTo>
                  <a:lnTo>
                    <a:pt x="88" y="310"/>
                  </a:lnTo>
                  <a:lnTo>
                    <a:pt x="87" y="308"/>
                  </a:lnTo>
                  <a:lnTo>
                    <a:pt x="85" y="308"/>
                  </a:lnTo>
                  <a:lnTo>
                    <a:pt x="83" y="306"/>
                  </a:lnTo>
                  <a:lnTo>
                    <a:pt x="81" y="306"/>
                  </a:lnTo>
                  <a:lnTo>
                    <a:pt x="80" y="306"/>
                  </a:lnTo>
                  <a:lnTo>
                    <a:pt x="80" y="305"/>
                  </a:lnTo>
                  <a:lnTo>
                    <a:pt x="78" y="305"/>
                  </a:lnTo>
                  <a:lnTo>
                    <a:pt x="76" y="305"/>
                  </a:lnTo>
                  <a:lnTo>
                    <a:pt x="75" y="305"/>
                  </a:lnTo>
                  <a:lnTo>
                    <a:pt x="73" y="305"/>
                  </a:lnTo>
                  <a:lnTo>
                    <a:pt x="71" y="305"/>
                  </a:lnTo>
                  <a:lnTo>
                    <a:pt x="70" y="303"/>
                  </a:lnTo>
                  <a:lnTo>
                    <a:pt x="70" y="301"/>
                  </a:lnTo>
                  <a:lnTo>
                    <a:pt x="71" y="298"/>
                  </a:lnTo>
                  <a:lnTo>
                    <a:pt x="73" y="296"/>
                  </a:lnTo>
                  <a:lnTo>
                    <a:pt x="76" y="296"/>
                  </a:lnTo>
                  <a:lnTo>
                    <a:pt x="78" y="294"/>
                  </a:lnTo>
                  <a:lnTo>
                    <a:pt x="81" y="293"/>
                  </a:lnTo>
                  <a:lnTo>
                    <a:pt x="83" y="293"/>
                  </a:lnTo>
                  <a:lnTo>
                    <a:pt x="87" y="291"/>
                  </a:lnTo>
                  <a:lnTo>
                    <a:pt x="88" y="291"/>
                  </a:lnTo>
                  <a:lnTo>
                    <a:pt x="92" y="289"/>
                  </a:lnTo>
                  <a:lnTo>
                    <a:pt x="93" y="289"/>
                  </a:lnTo>
                  <a:lnTo>
                    <a:pt x="97" y="288"/>
                  </a:lnTo>
                  <a:lnTo>
                    <a:pt x="98" y="288"/>
                  </a:lnTo>
                  <a:lnTo>
                    <a:pt x="102" y="286"/>
                  </a:lnTo>
                  <a:lnTo>
                    <a:pt x="104" y="284"/>
                  </a:lnTo>
                  <a:lnTo>
                    <a:pt x="107" y="284"/>
                  </a:lnTo>
                  <a:lnTo>
                    <a:pt x="109" y="283"/>
                  </a:lnTo>
                  <a:lnTo>
                    <a:pt x="120" y="276"/>
                  </a:lnTo>
                  <a:lnTo>
                    <a:pt x="131" y="269"/>
                  </a:lnTo>
                  <a:lnTo>
                    <a:pt x="141" y="262"/>
                  </a:lnTo>
                  <a:lnTo>
                    <a:pt x="149" y="254"/>
                  </a:lnTo>
                  <a:lnTo>
                    <a:pt x="159" y="245"/>
                  </a:lnTo>
                  <a:lnTo>
                    <a:pt x="163" y="242"/>
                  </a:lnTo>
                  <a:lnTo>
                    <a:pt x="163" y="239"/>
                  </a:lnTo>
                  <a:lnTo>
                    <a:pt x="161" y="237"/>
                  </a:lnTo>
                  <a:lnTo>
                    <a:pt x="159" y="235"/>
                  </a:lnTo>
                  <a:lnTo>
                    <a:pt x="158" y="233"/>
                  </a:lnTo>
                  <a:lnTo>
                    <a:pt x="156" y="232"/>
                  </a:lnTo>
                  <a:lnTo>
                    <a:pt x="154" y="232"/>
                  </a:lnTo>
                  <a:lnTo>
                    <a:pt x="136" y="222"/>
                  </a:lnTo>
                  <a:lnTo>
                    <a:pt x="115" y="213"/>
                  </a:lnTo>
                  <a:lnTo>
                    <a:pt x="95" y="206"/>
                  </a:lnTo>
                  <a:lnTo>
                    <a:pt x="73" y="200"/>
                  </a:lnTo>
                  <a:lnTo>
                    <a:pt x="53" y="195"/>
                  </a:lnTo>
                  <a:lnTo>
                    <a:pt x="46" y="191"/>
                  </a:lnTo>
                  <a:lnTo>
                    <a:pt x="41" y="189"/>
                  </a:lnTo>
                  <a:lnTo>
                    <a:pt x="36" y="188"/>
                  </a:lnTo>
                  <a:lnTo>
                    <a:pt x="31" y="186"/>
                  </a:lnTo>
                  <a:lnTo>
                    <a:pt x="26" y="184"/>
                  </a:lnTo>
                  <a:lnTo>
                    <a:pt x="22" y="183"/>
                  </a:lnTo>
                  <a:lnTo>
                    <a:pt x="20" y="181"/>
                  </a:lnTo>
                  <a:lnTo>
                    <a:pt x="12" y="151"/>
                  </a:lnTo>
                  <a:lnTo>
                    <a:pt x="5" y="118"/>
                  </a:lnTo>
                  <a:lnTo>
                    <a:pt x="2" y="85"/>
                  </a:lnTo>
                  <a:lnTo>
                    <a:pt x="0" y="51"/>
                  </a:lnTo>
                  <a:lnTo>
                    <a:pt x="0" y="19"/>
                  </a:lnTo>
                  <a:lnTo>
                    <a:pt x="0" y="7"/>
                  </a:lnTo>
                  <a:lnTo>
                    <a:pt x="4" y="0"/>
                  </a:lnTo>
                  <a:lnTo>
                    <a:pt x="12" y="5"/>
                  </a:lnTo>
                  <a:lnTo>
                    <a:pt x="19" y="12"/>
                  </a:lnTo>
                  <a:lnTo>
                    <a:pt x="27" y="19"/>
                  </a:lnTo>
                  <a:lnTo>
                    <a:pt x="36" y="25"/>
                  </a:lnTo>
                  <a:lnTo>
                    <a:pt x="44" y="30"/>
                  </a:lnTo>
                  <a:lnTo>
                    <a:pt x="46" y="34"/>
                  </a:lnTo>
                  <a:close/>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4111" name="Freeform 143"/>
            <p:cNvSpPr>
              <a:spLocks/>
            </p:cNvSpPr>
            <p:nvPr/>
          </p:nvSpPr>
          <p:spPr bwMode="auto">
            <a:xfrm>
              <a:off x="4461" y="858"/>
              <a:ext cx="103" cy="67"/>
            </a:xfrm>
            <a:custGeom>
              <a:avLst/>
              <a:gdLst>
                <a:gd name="T0" fmla="*/ 0 w 103"/>
                <a:gd name="T1" fmla="*/ 0 h 67"/>
                <a:gd name="T2" fmla="*/ 7 w 103"/>
                <a:gd name="T3" fmla="*/ 5 h 67"/>
                <a:gd name="T4" fmla="*/ 12 w 103"/>
                <a:gd name="T5" fmla="*/ 8 h 67"/>
                <a:gd name="T6" fmla="*/ 19 w 103"/>
                <a:gd name="T7" fmla="*/ 13 h 67"/>
                <a:gd name="T8" fmla="*/ 25 w 103"/>
                <a:gd name="T9" fmla="*/ 18 h 67"/>
                <a:gd name="T10" fmla="*/ 32 w 103"/>
                <a:gd name="T11" fmla="*/ 22 h 67"/>
                <a:gd name="T12" fmla="*/ 37 w 103"/>
                <a:gd name="T13" fmla="*/ 27 h 67"/>
                <a:gd name="T14" fmla="*/ 44 w 103"/>
                <a:gd name="T15" fmla="*/ 30 h 67"/>
                <a:gd name="T16" fmla="*/ 51 w 103"/>
                <a:gd name="T17" fmla="*/ 34 h 67"/>
                <a:gd name="T18" fmla="*/ 58 w 103"/>
                <a:gd name="T19" fmla="*/ 37 h 67"/>
                <a:gd name="T20" fmla="*/ 64 w 103"/>
                <a:gd name="T21" fmla="*/ 42 h 67"/>
                <a:gd name="T22" fmla="*/ 71 w 103"/>
                <a:gd name="T23" fmla="*/ 45 h 67"/>
                <a:gd name="T24" fmla="*/ 78 w 103"/>
                <a:gd name="T25" fmla="*/ 49 h 67"/>
                <a:gd name="T26" fmla="*/ 85 w 103"/>
                <a:gd name="T27" fmla="*/ 54 h 67"/>
                <a:gd name="T28" fmla="*/ 90 w 103"/>
                <a:gd name="T29" fmla="*/ 57 h 67"/>
                <a:gd name="T30" fmla="*/ 96 w 103"/>
                <a:gd name="T31" fmla="*/ 62 h 67"/>
                <a:gd name="T32" fmla="*/ 103 w 103"/>
                <a:gd name="T33" fmla="*/ 67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3"/>
                <a:gd name="T52" fmla="*/ 0 h 67"/>
                <a:gd name="T53" fmla="*/ 103 w 103"/>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3" h="67">
                  <a:moveTo>
                    <a:pt x="0" y="0"/>
                  </a:moveTo>
                  <a:lnTo>
                    <a:pt x="7" y="5"/>
                  </a:lnTo>
                  <a:lnTo>
                    <a:pt x="12" y="8"/>
                  </a:lnTo>
                  <a:lnTo>
                    <a:pt x="19" y="13"/>
                  </a:lnTo>
                  <a:lnTo>
                    <a:pt x="25" y="18"/>
                  </a:lnTo>
                  <a:lnTo>
                    <a:pt x="32" y="22"/>
                  </a:lnTo>
                  <a:lnTo>
                    <a:pt x="37" y="27"/>
                  </a:lnTo>
                  <a:lnTo>
                    <a:pt x="44" y="30"/>
                  </a:lnTo>
                  <a:lnTo>
                    <a:pt x="51" y="34"/>
                  </a:lnTo>
                  <a:lnTo>
                    <a:pt x="58" y="37"/>
                  </a:lnTo>
                  <a:lnTo>
                    <a:pt x="64" y="42"/>
                  </a:lnTo>
                  <a:lnTo>
                    <a:pt x="71" y="45"/>
                  </a:lnTo>
                  <a:lnTo>
                    <a:pt x="78" y="49"/>
                  </a:lnTo>
                  <a:lnTo>
                    <a:pt x="85" y="54"/>
                  </a:lnTo>
                  <a:lnTo>
                    <a:pt x="90" y="57"/>
                  </a:lnTo>
                  <a:lnTo>
                    <a:pt x="96" y="62"/>
                  </a:lnTo>
                  <a:lnTo>
                    <a:pt x="103" y="6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2" name="Freeform 144"/>
            <p:cNvSpPr>
              <a:spLocks/>
            </p:cNvSpPr>
            <p:nvPr/>
          </p:nvSpPr>
          <p:spPr bwMode="auto">
            <a:xfrm>
              <a:off x="4564" y="925"/>
              <a:ext cx="124" cy="65"/>
            </a:xfrm>
            <a:custGeom>
              <a:avLst/>
              <a:gdLst>
                <a:gd name="T0" fmla="*/ 0 w 124"/>
                <a:gd name="T1" fmla="*/ 0 h 65"/>
                <a:gd name="T2" fmla="*/ 7 w 124"/>
                <a:gd name="T3" fmla="*/ 6 h 65"/>
                <a:gd name="T4" fmla="*/ 14 w 124"/>
                <a:gd name="T5" fmla="*/ 11 h 65"/>
                <a:gd name="T6" fmla="*/ 22 w 124"/>
                <a:gd name="T7" fmla="*/ 14 h 65"/>
                <a:gd name="T8" fmla="*/ 29 w 124"/>
                <a:gd name="T9" fmla="*/ 19 h 65"/>
                <a:gd name="T10" fmla="*/ 36 w 124"/>
                <a:gd name="T11" fmla="*/ 24 h 65"/>
                <a:gd name="T12" fmla="*/ 44 w 124"/>
                <a:gd name="T13" fmla="*/ 28 h 65"/>
                <a:gd name="T14" fmla="*/ 51 w 124"/>
                <a:gd name="T15" fmla="*/ 33 h 65"/>
                <a:gd name="T16" fmla="*/ 60 w 124"/>
                <a:gd name="T17" fmla="*/ 36 h 65"/>
                <a:gd name="T18" fmla="*/ 68 w 124"/>
                <a:gd name="T19" fmla="*/ 39 h 65"/>
                <a:gd name="T20" fmla="*/ 75 w 124"/>
                <a:gd name="T21" fmla="*/ 44 h 65"/>
                <a:gd name="T22" fmla="*/ 83 w 124"/>
                <a:gd name="T23" fmla="*/ 48 h 65"/>
                <a:gd name="T24" fmla="*/ 92 w 124"/>
                <a:gd name="T25" fmla="*/ 51 h 65"/>
                <a:gd name="T26" fmla="*/ 99 w 124"/>
                <a:gd name="T27" fmla="*/ 55 h 65"/>
                <a:gd name="T28" fmla="*/ 107 w 124"/>
                <a:gd name="T29" fmla="*/ 58 h 65"/>
                <a:gd name="T30" fmla="*/ 116 w 124"/>
                <a:gd name="T31" fmla="*/ 61 h 65"/>
                <a:gd name="T32" fmla="*/ 124 w 124"/>
                <a:gd name="T33" fmla="*/ 65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65"/>
                <a:gd name="T53" fmla="*/ 124 w 124"/>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65">
                  <a:moveTo>
                    <a:pt x="0" y="0"/>
                  </a:moveTo>
                  <a:lnTo>
                    <a:pt x="7" y="6"/>
                  </a:lnTo>
                  <a:lnTo>
                    <a:pt x="14" y="11"/>
                  </a:lnTo>
                  <a:lnTo>
                    <a:pt x="22" y="14"/>
                  </a:lnTo>
                  <a:lnTo>
                    <a:pt x="29" y="19"/>
                  </a:lnTo>
                  <a:lnTo>
                    <a:pt x="36" y="24"/>
                  </a:lnTo>
                  <a:lnTo>
                    <a:pt x="44" y="28"/>
                  </a:lnTo>
                  <a:lnTo>
                    <a:pt x="51" y="33"/>
                  </a:lnTo>
                  <a:lnTo>
                    <a:pt x="60" y="36"/>
                  </a:lnTo>
                  <a:lnTo>
                    <a:pt x="68" y="39"/>
                  </a:lnTo>
                  <a:lnTo>
                    <a:pt x="75" y="44"/>
                  </a:lnTo>
                  <a:lnTo>
                    <a:pt x="83" y="48"/>
                  </a:lnTo>
                  <a:lnTo>
                    <a:pt x="92" y="51"/>
                  </a:lnTo>
                  <a:lnTo>
                    <a:pt x="99" y="55"/>
                  </a:lnTo>
                  <a:lnTo>
                    <a:pt x="107" y="58"/>
                  </a:lnTo>
                  <a:lnTo>
                    <a:pt x="116" y="61"/>
                  </a:lnTo>
                  <a:lnTo>
                    <a:pt x="124" y="6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3" name="Freeform 145"/>
            <p:cNvSpPr>
              <a:spLocks/>
            </p:cNvSpPr>
            <p:nvPr/>
          </p:nvSpPr>
          <p:spPr bwMode="auto">
            <a:xfrm>
              <a:off x="4688" y="990"/>
              <a:ext cx="90" cy="34"/>
            </a:xfrm>
            <a:custGeom>
              <a:avLst/>
              <a:gdLst>
                <a:gd name="T0" fmla="*/ 0 w 90"/>
                <a:gd name="T1" fmla="*/ 0 h 34"/>
                <a:gd name="T2" fmla="*/ 5 w 90"/>
                <a:gd name="T3" fmla="*/ 1 h 34"/>
                <a:gd name="T4" fmla="*/ 10 w 90"/>
                <a:gd name="T5" fmla="*/ 3 h 34"/>
                <a:gd name="T6" fmla="*/ 15 w 90"/>
                <a:gd name="T7" fmla="*/ 7 h 34"/>
                <a:gd name="T8" fmla="*/ 22 w 90"/>
                <a:gd name="T9" fmla="*/ 8 h 34"/>
                <a:gd name="T10" fmla="*/ 27 w 90"/>
                <a:gd name="T11" fmla="*/ 12 h 34"/>
                <a:gd name="T12" fmla="*/ 32 w 90"/>
                <a:gd name="T13" fmla="*/ 13 h 34"/>
                <a:gd name="T14" fmla="*/ 37 w 90"/>
                <a:gd name="T15" fmla="*/ 15 h 34"/>
                <a:gd name="T16" fmla="*/ 44 w 90"/>
                <a:gd name="T17" fmla="*/ 18 h 34"/>
                <a:gd name="T18" fmla="*/ 49 w 90"/>
                <a:gd name="T19" fmla="*/ 20 h 34"/>
                <a:gd name="T20" fmla="*/ 54 w 90"/>
                <a:gd name="T21" fmla="*/ 23 h 34"/>
                <a:gd name="T22" fmla="*/ 59 w 90"/>
                <a:gd name="T23" fmla="*/ 25 h 34"/>
                <a:gd name="T24" fmla="*/ 66 w 90"/>
                <a:gd name="T25" fmla="*/ 27 h 34"/>
                <a:gd name="T26" fmla="*/ 71 w 90"/>
                <a:gd name="T27" fmla="*/ 29 h 34"/>
                <a:gd name="T28" fmla="*/ 78 w 90"/>
                <a:gd name="T29" fmla="*/ 30 h 34"/>
                <a:gd name="T30" fmla="*/ 83 w 90"/>
                <a:gd name="T31" fmla="*/ 32 h 34"/>
                <a:gd name="T32" fmla="*/ 90 w 90"/>
                <a:gd name="T33" fmla="*/ 34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0"/>
                <a:gd name="T52" fmla="*/ 0 h 34"/>
                <a:gd name="T53" fmla="*/ 90 w 90"/>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0" h="34">
                  <a:moveTo>
                    <a:pt x="0" y="0"/>
                  </a:moveTo>
                  <a:lnTo>
                    <a:pt x="5" y="1"/>
                  </a:lnTo>
                  <a:lnTo>
                    <a:pt x="10" y="3"/>
                  </a:lnTo>
                  <a:lnTo>
                    <a:pt x="15" y="7"/>
                  </a:lnTo>
                  <a:lnTo>
                    <a:pt x="22" y="8"/>
                  </a:lnTo>
                  <a:lnTo>
                    <a:pt x="27" y="12"/>
                  </a:lnTo>
                  <a:lnTo>
                    <a:pt x="32" y="13"/>
                  </a:lnTo>
                  <a:lnTo>
                    <a:pt x="37" y="15"/>
                  </a:lnTo>
                  <a:lnTo>
                    <a:pt x="44" y="18"/>
                  </a:lnTo>
                  <a:lnTo>
                    <a:pt x="49" y="20"/>
                  </a:lnTo>
                  <a:lnTo>
                    <a:pt x="54" y="23"/>
                  </a:lnTo>
                  <a:lnTo>
                    <a:pt x="59" y="25"/>
                  </a:lnTo>
                  <a:lnTo>
                    <a:pt x="66" y="27"/>
                  </a:lnTo>
                  <a:lnTo>
                    <a:pt x="71" y="29"/>
                  </a:lnTo>
                  <a:lnTo>
                    <a:pt x="78" y="30"/>
                  </a:lnTo>
                  <a:lnTo>
                    <a:pt x="83" y="32"/>
                  </a:lnTo>
                  <a:lnTo>
                    <a:pt x="90"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4" name="Freeform 146"/>
            <p:cNvSpPr>
              <a:spLocks/>
            </p:cNvSpPr>
            <p:nvPr/>
          </p:nvSpPr>
          <p:spPr bwMode="auto">
            <a:xfrm>
              <a:off x="4778" y="1024"/>
              <a:ext cx="42" cy="10"/>
            </a:xfrm>
            <a:custGeom>
              <a:avLst/>
              <a:gdLst>
                <a:gd name="T0" fmla="*/ 0 w 42"/>
                <a:gd name="T1" fmla="*/ 0 h 10"/>
                <a:gd name="T2" fmla="*/ 1 w 42"/>
                <a:gd name="T3" fmla="*/ 1 h 10"/>
                <a:gd name="T4" fmla="*/ 5 w 42"/>
                <a:gd name="T5" fmla="*/ 1 h 10"/>
                <a:gd name="T6" fmla="*/ 7 w 42"/>
                <a:gd name="T7" fmla="*/ 3 h 10"/>
                <a:gd name="T8" fmla="*/ 10 w 42"/>
                <a:gd name="T9" fmla="*/ 3 h 10"/>
                <a:gd name="T10" fmla="*/ 12 w 42"/>
                <a:gd name="T11" fmla="*/ 5 h 10"/>
                <a:gd name="T12" fmla="*/ 15 w 42"/>
                <a:gd name="T13" fmla="*/ 5 h 10"/>
                <a:gd name="T14" fmla="*/ 18 w 42"/>
                <a:gd name="T15" fmla="*/ 5 h 10"/>
                <a:gd name="T16" fmla="*/ 20 w 42"/>
                <a:gd name="T17" fmla="*/ 6 h 10"/>
                <a:gd name="T18" fmla="*/ 24 w 42"/>
                <a:gd name="T19" fmla="*/ 6 h 10"/>
                <a:gd name="T20" fmla="*/ 25 w 42"/>
                <a:gd name="T21" fmla="*/ 6 h 10"/>
                <a:gd name="T22" fmla="*/ 29 w 42"/>
                <a:gd name="T23" fmla="*/ 8 h 10"/>
                <a:gd name="T24" fmla="*/ 32 w 42"/>
                <a:gd name="T25" fmla="*/ 8 h 10"/>
                <a:gd name="T26" fmla="*/ 34 w 42"/>
                <a:gd name="T27" fmla="*/ 8 h 10"/>
                <a:gd name="T28" fmla="*/ 37 w 42"/>
                <a:gd name="T29" fmla="*/ 8 h 10"/>
                <a:gd name="T30" fmla="*/ 40 w 42"/>
                <a:gd name="T31" fmla="*/ 10 h 10"/>
                <a:gd name="T32" fmla="*/ 42 w 42"/>
                <a:gd name="T33" fmla="*/ 1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10"/>
                <a:gd name="T53" fmla="*/ 42 w 42"/>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10">
                  <a:moveTo>
                    <a:pt x="0" y="0"/>
                  </a:moveTo>
                  <a:lnTo>
                    <a:pt x="1" y="1"/>
                  </a:lnTo>
                  <a:lnTo>
                    <a:pt x="5" y="1"/>
                  </a:lnTo>
                  <a:lnTo>
                    <a:pt x="7" y="3"/>
                  </a:lnTo>
                  <a:lnTo>
                    <a:pt x="10" y="3"/>
                  </a:lnTo>
                  <a:lnTo>
                    <a:pt x="12" y="5"/>
                  </a:lnTo>
                  <a:lnTo>
                    <a:pt x="15" y="5"/>
                  </a:lnTo>
                  <a:lnTo>
                    <a:pt x="18" y="5"/>
                  </a:lnTo>
                  <a:lnTo>
                    <a:pt x="20" y="6"/>
                  </a:lnTo>
                  <a:lnTo>
                    <a:pt x="24" y="6"/>
                  </a:lnTo>
                  <a:lnTo>
                    <a:pt x="25" y="6"/>
                  </a:lnTo>
                  <a:lnTo>
                    <a:pt x="29" y="8"/>
                  </a:lnTo>
                  <a:lnTo>
                    <a:pt x="32" y="8"/>
                  </a:lnTo>
                  <a:lnTo>
                    <a:pt x="34" y="8"/>
                  </a:lnTo>
                  <a:lnTo>
                    <a:pt x="37" y="8"/>
                  </a:lnTo>
                  <a:lnTo>
                    <a:pt x="40" y="10"/>
                  </a:lnTo>
                  <a:lnTo>
                    <a:pt x="42"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5" name="Line 147"/>
            <p:cNvSpPr>
              <a:spLocks noChangeShapeType="1"/>
            </p:cNvSpPr>
            <p:nvPr/>
          </p:nvSpPr>
          <p:spPr bwMode="auto">
            <a:xfrm>
              <a:off x="4820" y="1034"/>
              <a:ext cx="1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116" name="Freeform 148"/>
            <p:cNvSpPr>
              <a:spLocks/>
            </p:cNvSpPr>
            <p:nvPr/>
          </p:nvSpPr>
          <p:spPr bwMode="auto">
            <a:xfrm>
              <a:off x="4808" y="1035"/>
              <a:ext cx="29" cy="41"/>
            </a:xfrm>
            <a:custGeom>
              <a:avLst/>
              <a:gdLst>
                <a:gd name="T0" fmla="*/ 29 w 29"/>
                <a:gd name="T1" fmla="*/ 0 h 41"/>
                <a:gd name="T2" fmla="*/ 29 w 29"/>
                <a:gd name="T3" fmla="*/ 2 h 41"/>
                <a:gd name="T4" fmla="*/ 27 w 29"/>
                <a:gd name="T5" fmla="*/ 6 h 41"/>
                <a:gd name="T6" fmla="*/ 26 w 29"/>
                <a:gd name="T7" fmla="*/ 9 h 41"/>
                <a:gd name="T8" fmla="*/ 24 w 29"/>
                <a:gd name="T9" fmla="*/ 11 h 41"/>
                <a:gd name="T10" fmla="*/ 22 w 29"/>
                <a:gd name="T11" fmla="*/ 14 h 41"/>
                <a:gd name="T12" fmla="*/ 21 w 29"/>
                <a:gd name="T13" fmla="*/ 16 h 41"/>
                <a:gd name="T14" fmla="*/ 19 w 29"/>
                <a:gd name="T15" fmla="*/ 19 h 41"/>
                <a:gd name="T16" fmla="*/ 16 w 29"/>
                <a:gd name="T17" fmla="*/ 21 h 41"/>
                <a:gd name="T18" fmla="*/ 14 w 29"/>
                <a:gd name="T19" fmla="*/ 22 h 41"/>
                <a:gd name="T20" fmla="*/ 12 w 29"/>
                <a:gd name="T21" fmla="*/ 26 h 41"/>
                <a:gd name="T22" fmla="*/ 10 w 29"/>
                <a:gd name="T23" fmla="*/ 28 h 41"/>
                <a:gd name="T24" fmla="*/ 9 w 29"/>
                <a:gd name="T25" fmla="*/ 31 h 41"/>
                <a:gd name="T26" fmla="*/ 5 w 29"/>
                <a:gd name="T27" fmla="*/ 33 h 41"/>
                <a:gd name="T28" fmla="*/ 4 w 29"/>
                <a:gd name="T29" fmla="*/ 36 h 41"/>
                <a:gd name="T30" fmla="*/ 2 w 29"/>
                <a:gd name="T31" fmla="*/ 38 h 41"/>
                <a:gd name="T32" fmla="*/ 0 w 29"/>
                <a:gd name="T33" fmla="*/ 41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41"/>
                <a:gd name="T53" fmla="*/ 29 w 29"/>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41">
                  <a:moveTo>
                    <a:pt x="29" y="0"/>
                  </a:moveTo>
                  <a:lnTo>
                    <a:pt x="29" y="2"/>
                  </a:lnTo>
                  <a:lnTo>
                    <a:pt x="27" y="6"/>
                  </a:lnTo>
                  <a:lnTo>
                    <a:pt x="26" y="9"/>
                  </a:lnTo>
                  <a:lnTo>
                    <a:pt x="24" y="11"/>
                  </a:lnTo>
                  <a:lnTo>
                    <a:pt x="22" y="14"/>
                  </a:lnTo>
                  <a:lnTo>
                    <a:pt x="21" y="16"/>
                  </a:lnTo>
                  <a:lnTo>
                    <a:pt x="19" y="19"/>
                  </a:lnTo>
                  <a:lnTo>
                    <a:pt x="16" y="21"/>
                  </a:lnTo>
                  <a:lnTo>
                    <a:pt x="14" y="22"/>
                  </a:lnTo>
                  <a:lnTo>
                    <a:pt x="12" y="26"/>
                  </a:lnTo>
                  <a:lnTo>
                    <a:pt x="10" y="28"/>
                  </a:lnTo>
                  <a:lnTo>
                    <a:pt x="9" y="31"/>
                  </a:lnTo>
                  <a:lnTo>
                    <a:pt x="5" y="33"/>
                  </a:lnTo>
                  <a:lnTo>
                    <a:pt x="4" y="36"/>
                  </a:lnTo>
                  <a:lnTo>
                    <a:pt x="2" y="38"/>
                  </a:lnTo>
                  <a:lnTo>
                    <a:pt x="0" y="4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7" name="Freeform 149"/>
            <p:cNvSpPr>
              <a:spLocks/>
            </p:cNvSpPr>
            <p:nvPr/>
          </p:nvSpPr>
          <p:spPr bwMode="auto">
            <a:xfrm>
              <a:off x="4698" y="1076"/>
              <a:ext cx="110" cy="108"/>
            </a:xfrm>
            <a:custGeom>
              <a:avLst/>
              <a:gdLst>
                <a:gd name="T0" fmla="*/ 110 w 110"/>
                <a:gd name="T1" fmla="*/ 0 h 108"/>
                <a:gd name="T2" fmla="*/ 104 w 110"/>
                <a:gd name="T3" fmla="*/ 7 h 108"/>
                <a:gd name="T4" fmla="*/ 97 w 110"/>
                <a:gd name="T5" fmla="*/ 14 h 108"/>
                <a:gd name="T6" fmla="*/ 90 w 110"/>
                <a:gd name="T7" fmla="*/ 20 h 108"/>
                <a:gd name="T8" fmla="*/ 83 w 110"/>
                <a:gd name="T9" fmla="*/ 29 h 108"/>
                <a:gd name="T10" fmla="*/ 76 w 110"/>
                <a:gd name="T11" fmla="*/ 36 h 108"/>
                <a:gd name="T12" fmla="*/ 70 w 110"/>
                <a:gd name="T13" fmla="*/ 42 h 108"/>
                <a:gd name="T14" fmla="*/ 63 w 110"/>
                <a:gd name="T15" fmla="*/ 49 h 108"/>
                <a:gd name="T16" fmla="*/ 56 w 110"/>
                <a:gd name="T17" fmla="*/ 56 h 108"/>
                <a:gd name="T18" fmla="*/ 49 w 110"/>
                <a:gd name="T19" fmla="*/ 63 h 108"/>
                <a:gd name="T20" fmla="*/ 43 w 110"/>
                <a:gd name="T21" fmla="*/ 69 h 108"/>
                <a:gd name="T22" fmla="*/ 36 w 110"/>
                <a:gd name="T23" fmla="*/ 76 h 108"/>
                <a:gd name="T24" fmla="*/ 29 w 110"/>
                <a:gd name="T25" fmla="*/ 83 h 108"/>
                <a:gd name="T26" fmla="*/ 22 w 110"/>
                <a:gd name="T27" fmla="*/ 90 h 108"/>
                <a:gd name="T28" fmla="*/ 15 w 110"/>
                <a:gd name="T29" fmla="*/ 96 h 108"/>
                <a:gd name="T30" fmla="*/ 7 w 110"/>
                <a:gd name="T31" fmla="*/ 103 h 108"/>
                <a:gd name="T32" fmla="*/ 0 w 110"/>
                <a:gd name="T33" fmla="*/ 108 h 1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
                <a:gd name="T52" fmla="*/ 0 h 108"/>
                <a:gd name="T53" fmla="*/ 110 w 110"/>
                <a:gd name="T54" fmla="*/ 108 h 1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 h="108">
                  <a:moveTo>
                    <a:pt x="110" y="0"/>
                  </a:moveTo>
                  <a:lnTo>
                    <a:pt x="104" y="7"/>
                  </a:lnTo>
                  <a:lnTo>
                    <a:pt x="97" y="14"/>
                  </a:lnTo>
                  <a:lnTo>
                    <a:pt x="90" y="20"/>
                  </a:lnTo>
                  <a:lnTo>
                    <a:pt x="83" y="29"/>
                  </a:lnTo>
                  <a:lnTo>
                    <a:pt x="76" y="36"/>
                  </a:lnTo>
                  <a:lnTo>
                    <a:pt x="70" y="42"/>
                  </a:lnTo>
                  <a:lnTo>
                    <a:pt x="63" y="49"/>
                  </a:lnTo>
                  <a:lnTo>
                    <a:pt x="56" y="56"/>
                  </a:lnTo>
                  <a:lnTo>
                    <a:pt x="49" y="63"/>
                  </a:lnTo>
                  <a:lnTo>
                    <a:pt x="43" y="69"/>
                  </a:lnTo>
                  <a:lnTo>
                    <a:pt x="36" y="76"/>
                  </a:lnTo>
                  <a:lnTo>
                    <a:pt x="29" y="83"/>
                  </a:lnTo>
                  <a:lnTo>
                    <a:pt x="22" y="90"/>
                  </a:lnTo>
                  <a:lnTo>
                    <a:pt x="15" y="96"/>
                  </a:lnTo>
                  <a:lnTo>
                    <a:pt x="7" y="103"/>
                  </a:lnTo>
                  <a:lnTo>
                    <a:pt x="0" y="10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8" name="Freeform 150"/>
            <p:cNvSpPr>
              <a:spLocks/>
            </p:cNvSpPr>
            <p:nvPr/>
          </p:nvSpPr>
          <p:spPr bwMode="auto">
            <a:xfrm>
              <a:off x="4564" y="1184"/>
              <a:ext cx="134" cy="95"/>
            </a:xfrm>
            <a:custGeom>
              <a:avLst/>
              <a:gdLst>
                <a:gd name="T0" fmla="*/ 134 w 134"/>
                <a:gd name="T1" fmla="*/ 0 h 95"/>
                <a:gd name="T2" fmla="*/ 126 w 134"/>
                <a:gd name="T3" fmla="*/ 7 h 95"/>
                <a:gd name="T4" fmla="*/ 117 w 134"/>
                <a:gd name="T5" fmla="*/ 14 h 95"/>
                <a:gd name="T6" fmla="*/ 109 w 134"/>
                <a:gd name="T7" fmla="*/ 19 h 95"/>
                <a:gd name="T8" fmla="*/ 102 w 134"/>
                <a:gd name="T9" fmla="*/ 26 h 95"/>
                <a:gd name="T10" fmla="*/ 93 w 134"/>
                <a:gd name="T11" fmla="*/ 32 h 95"/>
                <a:gd name="T12" fmla="*/ 85 w 134"/>
                <a:gd name="T13" fmla="*/ 39 h 95"/>
                <a:gd name="T14" fmla="*/ 77 w 134"/>
                <a:gd name="T15" fmla="*/ 44 h 95"/>
                <a:gd name="T16" fmla="*/ 68 w 134"/>
                <a:gd name="T17" fmla="*/ 51 h 95"/>
                <a:gd name="T18" fmla="*/ 61 w 134"/>
                <a:gd name="T19" fmla="*/ 58 h 95"/>
                <a:gd name="T20" fmla="*/ 53 w 134"/>
                <a:gd name="T21" fmla="*/ 63 h 95"/>
                <a:gd name="T22" fmla="*/ 44 w 134"/>
                <a:gd name="T23" fmla="*/ 70 h 95"/>
                <a:gd name="T24" fmla="*/ 36 w 134"/>
                <a:gd name="T25" fmla="*/ 75 h 95"/>
                <a:gd name="T26" fmla="*/ 27 w 134"/>
                <a:gd name="T27" fmla="*/ 80 h 95"/>
                <a:gd name="T28" fmla="*/ 19 w 134"/>
                <a:gd name="T29" fmla="*/ 85 h 95"/>
                <a:gd name="T30" fmla="*/ 9 w 134"/>
                <a:gd name="T31" fmla="*/ 90 h 95"/>
                <a:gd name="T32" fmla="*/ 0 w 134"/>
                <a:gd name="T33" fmla="*/ 95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4"/>
                <a:gd name="T52" fmla="*/ 0 h 95"/>
                <a:gd name="T53" fmla="*/ 134 w 134"/>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4" h="95">
                  <a:moveTo>
                    <a:pt x="134" y="0"/>
                  </a:moveTo>
                  <a:lnTo>
                    <a:pt x="126" y="7"/>
                  </a:lnTo>
                  <a:lnTo>
                    <a:pt x="117" y="14"/>
                  </a:lnTo>
                  <a:lnTo>
                    <a:pt x="109" y="19"/>
                  </a:lnTo>
                  <a:lnTo>
                    <a:pt x="102" y="26"/>
                  </a:lnTo>
                  <a:lnTo>
                    <a:pt x="93" y="32"/>
                  </a:lnTo>
                  <a:lnTo>
                    <a:pt x="85" y="39"/>
                  </a:lnTo>
                  <a:lnTo>
                    <a:pt x="77" y="44"/>
                  </a:lnTo>
                  <a:lnTo>
                    <a:pt x="68" y="51"/>
                  </a:lnTo>
                  <a:lnTo>
                    <a:pt x="61" y="58"/>
                  </a:lnTo>
                  <a:lnTo>
                    <a:pt x="53" y="63"/>
                  </a:lnTo>
                  <a:lnTo>
                    <a:pt x="44" y="70"/>
                  </a:lnTo>
                  <a:lnTo>
                    <a:pt x="36" y="75"/>
                  </a:lnTo>
                  <a:lnTo>
                    <a:pt x="27" y="80"/>
                  </a:lnTo>
                  <a:lnTo>
                    <a:pt x="19" y="85"/>
                  </a:lnTo>
                  <a:lnTo>
                    <a:pt x="9" y="90"/>
                  </a:lnTo>
                  <a:lnTo>
                    <a:pt x="0" y="9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19" name="Freeform 151"/>
            <p:cNvSpPr>
              <a:spLocks/>
            </p:cNvSpPr>
            <p:nvPr/>
          </p:nvSpPr>
          <p:spPr bwMode="auto">
            <a:xfrm>
              <a:off x="4542" y="1279"/>
              <a:ext cx="22" cy="5"/>
            </a:xfrm>
            <a:custGeom>
              <a:avLst/>
              <a:gdLst>
                <a:gd name="T0" fmla="*/ 22 w 22"/>
                <a:gd name="T1" fmla="*/ 0 h 5"/>
                <a:gd name="T2" fmla="*/ 21 w 22"/>
                <a:gd name="T3" fmla="*/ 0 h 5"/>
                <a:gd name="T4" fmla="*/ 21 w 22"/>
                <a:gd name="T5" fmla="*/ 0 h 5"/>
                <a:gd name="T6" fmla="*/ 19 w 22"/>
                <a:gd name="T7" fmla="*/ 0 h 5"/>
                <a:gd name="T8" fmla="*/ 17 w 22"/>
                <a:gd name="T9" fmla="*/ 2 h 5"/>
                <a:gd name="T10" fmla="*/ 15 w 22"/>
                <a:gd name="T11" fmla="*/ 2 h 5"/>
                <a:gd name="T12" fmla="*/ 14 w 22"/>
                <a:gd name="T13" fmla="*/ 2 h 5"/>
                <a:gd name="T14" fmla="*/ 14 w 22"/>
                <a:gd name="T15" fmla="*/ 3 h 5"/>
                <a:gd name="T16" fmla="*/ 12 w 22"/>
                <a:gd name="T17" fmla="*/ 3 h 5"/>
                <a:gd name="T18" fmla="*/ 10 w 22"/>
                <a:gd name="T19" fmla="*/ 3 h 5"/>
                <a:gd name="T20" fmla="*/ 9 w 22"/>
                <a:gd name="T21" fmla="*/ 3 h 5"/>
                <a:gd name="T22" fmla="*/ 7 w 22"/>
                <a:gd name="T23" fmla="*/ 5 h 5"/>
                <a:gd name="T24" fmla="*/ 7 w 22"/>
                <a:gd name="T25" fmla="*/ 5 h 5"/>
                <a:gd name="T26" fmla="*/ 5 w 22"/>
                <a:gd name="T27" fmla="*/ 5 h 5"/>
                <a:gd name="T28" fmla="*/ 4 w 22"/>
                <a:gd name="T29" fmla="*/ 5 h 5"/>
                <a:gd name="T30" fmla="*/ 2 w 22"/>
                <a:gd name="T31" fmla="*/ 5 h 5"/>
                <a:gd name="T32" fmla="*/ 0 w 22"/>
                <a:gd name="T33" fmla="*/ 5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5"/>
                <a:gd name="T53" fmla="*/ 22 w 22"/>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5">
                  <a:moveTo>
                    <a:pt x="22" y="0"/>
                  </a:moveTo>
                  <a:lnTo>
                    <a:pt x="21" y="0"/>
                  </a:lnTo>
                  <a:lnTo>
                    <a:pt x="19" y="0"/>
                  </a:lnTo>
                  <a:lnTo>
                    <a:pt x="17" y="2"/>
                  </a:lnTo>
                  <a:lnTo>
                    <a:pt x="15" y="2"/>
                  </a:lnTo>
                  <a:lnTo>
                    <a:pt x="14" y="2"/>
                  </a:lnTo>
                  <a:lnTo>
                    <a:pt x="14" y="3"/>
                  </a:lnTo>
                  <a:lnTo>
                    <a:pt x="12" y="3"/>
                  </a:lnTo>
                  <a:lnTo>
                    <a:pt x="10" y="3"/>
                  </a:lnTo>
                  <a:lnTo>
                    <a:pt x="9" y="3"/>
                  </a:lnTo>
                  <a:lnTo>
                    <a:pt x="7" y="5"/>
                  </a:lnTo>
                  <a:lnTo>
                    <a:pt x="5" y="5"/>
                  </a:lnTo>
                  <a:lnTo>
                    <a:pt x="4" y="5"/>
                  </a:lnTo>
                  <a:lnTo>
                    <a:pt x="2" y="5"/>
                  </a:lnTo>
                  <a:lnTo>
                    <a:pt x="0" y="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0" name="Freeform 152"/>
            <p:cNvSpPr>
              <a:spLocks/>
            </p:cNvSpPr>
            <p:nvPr/>
          </p:nvSpPr>
          <p:spPr bwMode="auto">
            <a:xfrm>
              <a:off x="4530" y="1215"/>
              <a:ext cx="12" cy="69"/>
            </a:xfrm>
            <a:custGeom>
              <a:avLst/>
              <a:gdLst>
                <a:gd name="T0" fmla="*/ 12 w 12"/>
                <a:gd name="T1" fmla="*/ 69 h 69"/>
                <a:gd name="T2" fmla="*/ 12 w 12"/>
                <a:gd name="T3" fmla="*/ 66 h 69"/>
                <a:gd name="T4" fmla="*/ 12 w 12"/>
                <a:gd name="T5" fmla="*/ 61 h 69"/>
                <a:gd name="T6" fmla="*/ 12 w 12"/>
                <a:gd name="T7" fmla="*/ 56 h 69"/>
                <a:gd name="T8" fmla="*/ 12 w 12"/>
                <a:gd name="T9" fmla="*/ 52 h 69"/>
                <a:gd name="T10" fmla="*/ 12 w 12"/>
                <a:gd name="T11" fmla="*/ 47 h 69"/>
                <a:gd name="T12" fmla="*/ 12 w 12"/>
                <a:gd name="T13" fmla="*/ 42 h 69"/>
                <a:gd name="T14" fmla="*/ 12 w 12"/>
                <a:gd name="T15" fmla="*/ 37 h 69"/>
                <a:gd name="T16" fmla="*/ 12 w 12"/>
                <a:gd name="T17" fmla="*/ 34 h 69"/>
                <a:gd name="T18" fmla="*/ 12 w 12"/>
                <a:gd name="T19" fmla="*/ 29 h 69"/>
                <a:gd name="T20" fmla="*/ 11 w 12"/>
                <a:gd name="T21" fmla="*/ 23 h 69"/>
                <a:gd name="T22" fmla="*/ 9 w 12"/>
                <a:gd name="T23" fmla="*/ 20 h 69"/>
                <a:gd name="T24" fmla="*/ 9 w 12"/>
                <a:gd name="T25" fmla="*/ 15 h 69"/>
                <a:gd name="T26" fmla="*/ 7 w 12"/>
                <a:gd name="T27" fmla="*/ 12 h 69"/>
                <a:gd name="T28" fmla="*/ 5 w 12"/>
                <a:gd name="T29" fmla="*/ 7 h 69"/>
                <a:gd name="T30" fmla="*/ 4 w 12"/>
                <a:gd name="T31" fmla="*/ 3 h 69"/>
                <a:gd name="T32" fmla="*/ 0 w 12"/>
                <a:gd name="T33" fmla="*/ 0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69"/>
                <a:gd name="T53" fmla="*/ 12 w 12"/>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69">
                  <a:moveTo>
                    <a:pt x="12" y="69"/>
                  </a:moveTo>
                  <a:lnTo>
                    <a:pt x="12" y="66"/>
                  </a:lnTo>
                  <a:lnTo>
                    <a:pt x="12" y="61"/>
                  </a:lnTo>
                  <a:lnTo>
                    <a:pt x="12" y="56"/>
                  </a:lnTo>
                  <a:lnTo>
                    <a:pt x="12" y="52"/>
                  </a:lnTo>
                  <a:lnTo>
                    <a:pt x="12" y="47"/>
                  </a:lnTo>
                  <a:lnTo>
                    <a:pt x="12" y="42"/>
                  </a:lnTo>
                  <a:lnTo>
                    <a:pt x="12" y="37"/>
                  </a:lnTo>
                  <a:lnTo>
                    <a:pt x="12" y="34"/>
                  </a:lnTo>
                  <a:lnTo>
                    <a:pt x="12" y="29"/>
                  </a:lnTo>
                  <a:lnTo>
                    <a:pt x="11" y="23"/>
                  </a:lnTo>
                  <a:lnTo>
                    <a:pt x="9" y="20"/>
                  </a:lnTo>
                  <a:lnTo>
                    <a:pt x="9" y="15"/>
                  </a:lnTo>
                  <a:lnTo>
                    <a:pt x="7" y="12"/>
                  </a:lnTo>
                  <a:lnTo>
                    <a:pt x="5" y="7"/>
                  </a:lnTo>
                  <a:lnTo>
                    <a:pt x="4"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1" name="Freeform 153"/>
            <p:cNvSpPr>
              <a:spLocks/>
            </p:cNvSpPr>
            <p:nvPr/>
          </p:nvSpPr>
          <p:spPr bwMode="auto">
            <a:xfrm>
              <a:off x="4500" y="1184"/>
              <a:ext cx="30" cy="31"/>
            </a:xfrm>
            <a:custGeom>
              <a:avLst/>
              <a:gdLst>
                <a:gd name="T0" fmla="*/ 30 w 30"/>
                <a:gd name="T1" fmla="*/ 31 h 31"/>
                <a:gd name="T2" fmla="*/ 30 w 30"/>
                <a:gd name="T3" fmla="*/ 27 h 31"/>
                <a:gd name="T4" fmla="*/ 29 w 30"/>
                <a:gd name="T5" fmla="*/ 26 h 31"/>
                <a:gd name="T6" fmla="*/ 27 w 30"/>
                <a:gd name="T7" fmla="*/ 22 h 31"/>
                <a:gd name="T8" fmla="*/ 25 w 30"/>
                <a:gd name="T9" fmla="*/ 21 h 31"/>
                <a:gd name="T10" fmla="*/ 24 w 30"/>
                <a:gd name="T11" fmla="*/ 17 h 31"/>
                <a:gd name="T12" fmla="*/ 22 w 30"/>
                <a:gd name="T13" fmla="*/ 16 h 31"/>
                <a:gd name="T14" fmla="*/ 20 w 30"/>
                <a:gd name="T15" fmla="*/ 14 h 31"/>
                <a:gd name="T16" fmla="*/ 19 w 30"/>
                <a:gd name="T17" fmla="*/ 12 h 31"/>
                <a:gd name="T18" fmla="*/ 17 w 30"/>
                <a:gd name="T19" fmla="*/ 9 h 31"/>
                <a:gd name="T20" fmla="*/ 15 w 30"/>
                <a:gd name="T21" fmla="*/ 7 h 31"/>
                <a:gd name="T22" fmla="*/ 12 w 30"/>
                <a:gd name="T23" fmla="*/ 5 h 31"/>
                <a:gd name="T24" fmla="*/ 10 w 30"/>
                <a:gd name="T25" fmla="*/ 4 h 31"/>
                <a:gd name="T26" fmla="*/ 7 w 30"/>
                <a:gd name="T27" fmla="*/ 4 h 31"/>
                <a:gd name="T28" fmla="*/ 5 w 30"/>
                <a:gd name="T29" fmla="*/ 2 h 31"/>
                <a:gd name="T30" fmla="*/ 2 w 30"/>
                <a:gd name="T31" fmla="*/ 0 h 31"/>
                <a:gd name="T32" fmla="*/ 0 w 30"/>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31"/>
                <a:gd name="T53" fmla="*/ 30 w 30"/>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31">
                  <a:moveTo>
                    <a:pt x="30" y="31"/>
                  </a:moveTo>
                  <a:lnTo>
                    <a:pt x="30" y="27"/>
                  </a:lnTo>
                  <a:lnTo>
                    <a:pt x="29" y="26"/>
                  </a:lnTo>
                  <a:lnTo>
                    <a:pt x="27" y="22"/>
                  </a:lnTo>
                  <a:lnTo>
                    <a:pt x="25" y="21"/>
                  </a:lnTo>
                  <a:lnTo>
                    <a:pt x="24" y="17"/>
                  </a:lnTo>
                  <a:lnTo>
                    <a:pt x="22" y="16"/>
                  </a:lnTo>
                  <a:lnTo>
                    <a:pt x="20" y="14"/>
                  </a:lnTo>
                  <a:lnTo>
                    <a:pt x="19" y="12"/>
                  </a:lnTo>
                  <a:lnTo>
                    <a:pt x="17" y="9"/>
                  </a:lnTo>
                  <a:lnTo>
                    <a:pt x="15" y="7"/>
                  </a:lnTo>
                  <a:lnTo>
                    <a:pt x="12" y="5"/>
                  </a:lnTo>
                  <a:lnTo>
                    <a:pt x="10" y="4"/>
                  </a:lnTo>
                  <a:lnTo>
                    <a:pt x="7" y="4"/>
                  </a:lnTo>
                  <a:lnTo>
                    <a:pt x="5" y="2"/>
                  </a:lnTo>
                  <a:lnTo>
                    <a:pt x="2"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2" name="Freeform 154"/>
            <p:cNvSpPr>
              <a:spLocks/>
            </p:cNvSpPr>
            <p:nvPr/>
          </p:nvSpPr>
          <p:spPr bwMode="auto">
            <a:xfrm>
              <a:off x="4498" y="1167"/>
              <a:ext cx="9" cy="17"/>
            </a:xfrm>
            <a:custGeom>
              <a:avLst/>
              <a:gdLst>
                <a:gd name="T0" fmla="*/ 2 w 9"/>
                <a:gd name="T1" fmla="*/ 17 h 17"/>
                <a:gd name="T2" fmla="*/ 0 w 9"/>
                <a:gd name="T3" fmla="*/ 16 h 17"/>
                <a:gd name="T4" fmla="*/ 0 w 9"/>
                <a:gd name="T5" fmla="*/ 16 h 17"/>
                <a:gd name="T6" fmla="*/ 0 w 9"/>
                <a:gd name="T7" fmla="*/ 14 h 17"/>
                <a:gd name="T8" fmla="*/ 0 w 9"/>
                <a:gd name="T9" fmla="*/ 12 h 17"/>
                <a:gd name="T10" fmla="*/ 2 w 9"/>
                <a:gd name="T11" fmla="*/ 12 h 17"/>
                <a:gd name="T12" fmla="*/ 2 w 9"/>
                <a:gd name="T13" fmla="*/ 11 h 17"/>
                <a:gd name="T14" fmla="*/ 2 w 9"/>
                <a:gd name="T15" fmla="*/ 9 h 17"/>
                <a:gd name="T16" fmla="*/ 2 w 9"/>
                <a:gd name="T17" fmla="*/ 9 h 17"/>
                <a:gd name="T18" fmla="*/ 4 w 9"/>
                <a:gd name="T19" fmla="*/ 7 h 17"/>
                <a:gd name="T20" fmla="*/ 4 w 9"/>
                <a:gd name="T21" fmla="*/ 7 h 17"/>
                <a:gd name="T22" fmla="*/ 5 w 9"/>
                <a:gd name="T23" fmla="*/ 5 h 17"/>
                <a:gd name="T24" fmla="*/ 5 w 9"/>
                <a:gd name="T25" fmla="*/ 4 h 17"/>
                <a:gd name="T26" fmla="*/ 7 w 9"/>
                <a:gd name="T27" fmla="*/ 4 h 17"/>
                <a:gd name="T28" fmla="*/ 7 w 9"/>
                <a:gd name="T29" fmla="*/ 2 h 17"/>
                <a:gd name="T30" fmla="*/ 7 w 9"/>
                <a:gd name="T31" fmla="*/ 2 h 17"/>
                <a:gd name="T32" fmla="*/ 9 w 9"/>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
                <a:gd name="T52" fmla="*/ 0 h 17"/>
                <a:gd name="T53" fmla="*/ 9 w 9"/>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 h="17">
                  <a:moveTo>
                    <a:pt x="2" y="17"/>
                  </a:moveTo>
                  <a:lnTo>
                    <a:pt x="0" y="16"/>
                  </a:lnTo>
                  <a:lnTo>
                    <a:pt x="0" y="14"/>
                  </a:lnTo>
                  <a:lnTo>
                    <a:pt x="0" y="12"/>
                  </a:lnTo>
                  <a:lnTo>
                    <a:pt x="2" y="12"/>
                  </a:lnTo>
                  <a:lnTo>
                    <a:pt x="2" y="11"/>
                  </a:lnTo>
                  <a:lnTo>
                    <a:pt x="2" y="9"/>
                  </a:lnTo>
                  <a:lnTo>
                    <a:pt x="4" y="7"/>
                  </a:lnTo>
                  <a:lnTo>
                    <a:pt x="5" y="5"/>
                  </a:lnTo>
                  <a:lnTo>
                    <a:pt x="5" y="4"/>
                  </a:lnTo>
                  <a:lnTo>
                    <a:pt x="7" y="4"/>
                  </a:lnTo>
                  <a:lnTo>
                    <a:pt x="7" y="2"/>
                  </a:lnTo>
                  <a:lnTo>
                    <a:pt x="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3" name="Freeform 155"/>
            <p:cNvSpPr>
              <a:spLocks/>
            </p:cNvSpPr>
            <p:nvPr/>
          </p:nvSpPr>
          <p:spPr bwMode="auto">
            <a:xfrm>
              <a:off x="4507" y="1149"/>
              <a:ext cx="12" cy="18"/>
            </a:xfrm>
            <a:custGeom>
              <a:avLst/>
              <a:gdLst>
                <a:gd name="T0" fmla="*/ 0 w 12"/>
                <a:gd name="T1" fmla="*/ 18 h 18"/>
                <a:gd name="T2" fmla="*/ 0 w 12"/>
                <a:gd name="T3" fmla="*/ 18 h 18"/>
                <a:gd name="T4" fmla="*/ 1 w 12"/>
                <a:gd name="T5" fmla="*/ 17 h 18"/>
                <a:gd name="T6" fmla="*/ 3 w 12"/>
                <a:gd name="T7" fmla="*/ 15 h 18"/>
                <a:gd name="T8" fmla="*/ 3 w 12"/>
                <a:gd name="T9" fmla="*/ 15 h 18"/>
                <a:gd name="T10" fmla="*/ 5 w 12"/>
                <a:gd name="T11" fmla="*/ 13 h 18"/>
                <a:gd name="T12" fmla="*/ 5 w 12"/>
                <a:gd name="T13" fmla="*/ 12 h 18"/>
                <a:gd name="T14" fmla="*/ 6 w 12"/>
                <a:gd name="T15" fmla="*/ 12 h 18"/>
                <a:gd name="T16" fmla="*/ 6 w 12"/>
                <a:gd name="T17" fmla="*/ 10 h 18"/>
                <a:gd name="T18" fmla="*/ 8 w 12"/>
                <a:gd name="T19" fmla="*/ 10 h 18"/>
                <a:gd name="T20" fmla="*/ 8 w 12"/>
                <a:gd name="T21" fmla="*/ 8 h 18"/>
                <a:gd name="T22" fmla="*/ 8 w 12"/>
                <a:gd name="T23" fmla="*/ 7 h 18"/>
                <a:gd name="T24" fmla="*/ 10 w 12"/>
                <a:gd name="T25" fmla="*/ 5 h 18"/>
                <a:gd name="T26" fmla="*/ 10 w 12"/>
                <a:gd name="T27" fmla="*/ 5 h 18"/>
                <a:gd name="T28" fmla="*/ 10 w 12"/>
                <a:gd name="T29" fmla="*/ 3 h 18"/>
                <a:gd name="T30" fmla="*/ 10 w 12"/>
                <a:gd name="T31" fmla="*/ 1 h 18"/>
                <a:gd name="T32" fmla="*/ 12 w 12"/>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8"/>
                <a:gd name="T53" fmla="*/ 12 w 1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8">
                  <a:moveTo>
                    <a:pt x="0" y="18"/>
                  </a:moveTo>
                  <a:lnTo>
                    <a:pt x="0" y="18"/>
                  </a:lnTo>
                  <a:lnTo>
                    <a:pt x="1" y="17"/>
                  </a:lnTo>
                  <a:lnTo>
                    <a:pt x="3" y="15"/>
                  </a:lnTo>
                  <a:lnTo>
                    <a:pt x="5" y="13"/>
                  </a:lnTo>
                  <a:lnTo>
                    <a:pt x="5" y="12"/>
                  </a:lnTo>
                  <a:lnTo>
                    <a:pt x="6" y="12"/>
                  </a:lnTo>
                  <a:lnTo>
                    <a:pt x="6" y="10"/>
                  </a:lnTo>
                  <a:lnTo>
                    <a:pt x="8" y="10"/>
                  </a:lnTo>
                  <a:lnTo>
                    <a:pt x="8" y="8"/>
                  </a:lnTo>
                  <a:lnTo>
                    <a:pt x="8" y="7"/>
                  </a:lnTo>
                  <a:lnTo>
                    <a:pt x="10" y="5"/>
                  </a:lnTo>
                  <a:lnTo>
                    <a:pt x="10" y="3"/>
                  </a:lnTo>
                  <a:lnTo>
                    <a:pt x="10" y="1"/>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4" name="Freeform 156"/>
            <p:cNvSpPr>
              <a:spLocks/>
            </p:cNvSpPr>
            <p:nvPr/>
          </p:nvSpPr>
          <p:spPr bwMode="auto">
            <a:xfrm>
              <a:off x="4495" y="1130"/>
              <a:ext cx="24" cy="19"/>
            </a:xfrm>
            <a:custGeom>
              <a:avLst/>
              <a:gdLst>
                <a:gd name="T0" fmla="*/ 24 w 24"/>
                <a:gd name="T1" fmla="*/ 19 h 19"/>
                <a:gd name="T2" fmla="*/ 22 w 24"/>
                <a:gd name="T3" fmla="*/ 17 h 19"/>
                <a:gd name="T4" fmla="*/ 22 w 24"/>
                <a:gd name="T5" fmla="*/ 15 h 19"/>
                <a:gd name="T6" fmla="*/ 20 w 24"/>
                <a:gd name="T7" fmla="*/ 14 h 19"/>
                <a:gd name="T8" fmla="*/ 20 w 24"/>
                <a:gd name="T9" fmla="*/ 12 h 19"/>
                <a:gd name="T10" fmla="*/ 18 w 24"/>
                <a:gd name="T11" fmla="*/ 10 h 19"/>
                <a:gd name="T12" fmla="*/ 17 w 24"/>
                <a:gd name="T13" fmla="*/ 9 h 19"/>
                <a:gd name="T14" fmla="*/ 15 w 24"/>
                <a:gd name="T15" fmla="*/ 7 h 19"/>
                <a:gd name="T16" fmla="*/ 15 w 24"/>
                <a:gd name="T17" fmla="*/ 7 h 19"/>
                <a:gd name="T18" fmla="*/ 12 w 24"/>
                <a:gd name="T19" fmla="*/ 5 h 19"/>
                <a:gd name="T20" fmla="*/ 10 w 24"/>
                <a:gd name="T21" fmla="*/ 4 h 19"/>
                <a:gd name="T22" fmla="*/ 8 w 24"/>
                <a:gd name="T23" fmla="*/ 4 h 19"/>
                <a:gd name="T24" fmla="*/ 7 w 24"/>
                <a:gd name="T25" fmla="*/ 2 h 19"/>
                <a:gd name="T26" fmla="*/ 5 w 24"/>
                <a:gd name="T27" fmla="*/ 2 h 19"/>
                <a:gd name="T28" fmla="*/ 3 w 24"/>
                <a:gd name="T29" fmla="*/ 0 h 19"/>
                <a:gd name="T30" fmla="*/ 1 w 24"/>
                <a:gd name="T31" fmla="*/ 0 h 19"/>
                <a:gd name="T32" fmla="*/ 0 w 24"/>
                <a:gd name="T33" fmla="*/ 0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19"/>
                <a:gd name="T53" fmla="*/ 24 w 24"/>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19">
                  <a:moveTo>
                    <a:pt x="24" y="19"/>
                  </a:moveTo>
                  <a:lnTo>
                    <a:pt x="22" y="17"/>
                  </a:lnTo>
                  <a:lnTo>
                    <a:pt x="22" y="15"/>
                  </a:lnTo>
                  <a:lnTo>
                    <a:pt x="20" y="14"/>
                  </a:lnTo>
                  <a:lnTo>
                    <a:pt x="20" y="12"/>
                  </a:lnTo>
                  <a:lnTo>
                    <a:pt x="18" y="10"/>
                  </a:lnTo>
                  <a:lnTo>
                    <a:pt x="17" y="9"/>
                  </a:lnTo>
                  <a:lnTo>
                    <a:pt x="15" y="7"/>
                  </a:lnTo>
                  <a:lnTo>
                    <a:pt x="12" y="5"/>
                  </a:lnTo>
                  <a:lnTo>
                    <a:pt x="10" y="4"/>
                  </a:lnTo>
                  <a:lnTo>
                    <a:pt x="8" y="4"/>
                  </a:lnTo>
                  <a:lnTo>
                    <a:pt x="7" y="2"/>
                  </a:lnTo>
                  <a:lnTo>
                    <a:pt x="5" y="2"/>
                  </a:lnTo>
                  <a:lnTo>
                    <a:pt x="3" y="0"/>
                  </a:lnTo>
                  <a:lnTo>
                    <a:pt x="1"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5" name="Freeform 157"/>
            <p:cNvSpPr>
              <a:spLocks/>
            </p:cNvSpPr>
            <p:nvPr/>
          </p:nvSpPr>
          <p:spPr bwMode="auto">
            <a:xfrm>
              <a:off x="4485" y="1125"/>
              <a:ext cx="10" cy="5"/>
            </a:xfrm>
            <a:custGeom>
              <a:avLst/>
              <a:gdLst>
                <a:gd name="T0" fmla="*/ 10 w 10"/>
                <a:gd name="T1" fmla="*/ 5 h 5"/>
                <a:gd name="T2" fmla="*/ 10 w 10"/>
                <a:gd name="T3" fmla="*/ 4 h 5"/>
                <a:gd name="T4" fmla="*/ 8 w 10"/>
                <a:gd name="T5" fmla="*/ 4 h 5"/>
                <a:gd name="T6" fmla="*/ 8 w 10"/>
                <a:gd name="T7" fmla="*/ 4 h 5"/>
                <a:gd name="T8" fmla="*/ 6 w 10"/>
                <a:gd name="T9" fmla="*/ 4 h 5"/>
                <a:gd name="T10" fmla="*/ 5 w 10"/>
                <a:gd name="T11" fmla="*/ 4 h 5"/>
                <a:gd name="T12" fmla="*/ 5 w 10"/>
                <a:gd name="T13" fmla="*/ 4 h 5"/>
                <a:gd name="T14" fmla="*/ 3 w 10"/>
                <a:gd name="T15" fmla="*/ 4 h 5"/>
                <a:gd name="T16" fmla="*/ 3 w 10"/>
                <a:gd name="T17" fmla="*/ 4 h 5"/>
                <a:gd name="T18" fmla="*/ 1 w 10"/>
                <a:gd name="T19" fmla="*/ 4 h 5"/>
                <a:gd name="T20" fmla="*/ 1 w 10"/>
                <a:gd name="T21" fmla="*/ 4 h 5"/>
                <a:gd name="T22" fmla="*/ 1 w 10"/>
                <a:gd name="T23" fmla="*/ 4 h 5"/>
                <a:gd name="T24" fmla="*/ 0 w 10"/>
                <a:gd name="T25" fmla="*/ 2 h 5"/>
                <a:gd name="T26" fmla="*/ 0 w 10"/>
                <a:gd name="T27" fmla="*/ 2 h 5"/>
                <a:gd name="T28" fmla="*/ 0 w 10"/>
                <a:gd name="T29" fmla="*/ 2 h 5"/>
                <a:gd name="T30" fmla="*/ 0 w 10"/>
                <a:gd name="T31" fmla="*/ 0 h 5"/>
                <a:gd name="T32" fmla="*/ 0 w 10"/>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
                <a:gd name="T52" fmla="*/ 0 h 5"/>
                <a:gd name="T53" fmla="*/ 10 w 10"/>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 h="5">
                  <a:moveTo>
                    <a:pt x="10" y="5"/>
                  </a:moveTo>
                  <a:lnTo>
                    <a:pt x="10" y="4"/>
                  </a:lnTo>
                  <a:lnTo>
                    <a:pt x="8" y="4"/>
                  </a:lnTo>
                  <a:lnTo>
                    <a:pt x="6" y="4"/>
                  </a:lnTo>
                  <a:lnTo>
                    <a:pt x="5" y="4"/>
                  </a:lnTo>
                  <a:lnTo>
                    <a:pt x="3" y="4"/>
                  </a:lnTo>
                  <a:lnTo>
                    <a:pt x="1" y="4"/>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6" name="Freeform 158"/>
            <p:cNvSpPr>
              <a:spLocks/>
            </p:cNvSpPr>
            <p:nvPr/>
          </p:nvSpPr>
          <p:spPr bwMode="auto">
            <a:xfrm>
              <a:off x="4485" y="1107"/>
              <a:ext cx="39" cy="18"/>
            </a:xfrm>
            <a:custGeom>
              <a:avLst/>
              <a:gdLst>
                <a:gd name="T0" fmla="*/ 0 w 39"/>
                <a:gd name="T1" fmla="*/ 18 h 18"/>
                <a:gd name="T2" fmla="*/ 1 w 39"/>
                <a:gd name="T3" fmla="*/ 15 h 18"/>
                <a:gd name="T4" fmla="*/ 3 w 39"/>
                <a:gd name="T5" fmla="*/ 13 h 18"/>
                <a:gd name="T6" fmla="*/ 6 w 39"/>
                <a:gd name="T7" fmla="*/ 13 h 18"/>
                <a:gd name="T8" fmla="*/ 8 w 39"/>
                <a:gd name="T9" fmla="*/ 11 h 18"/>
                <a:gd name="T10" fmla="*/ 11 w 39"/>
                <a:gd name="T11" fmla="*/ 10 h 18"/>
                <a:gd name="T12" fmla="*/ 13 w 39"/>
                <a:gd name="T13" fmla="*/ 10 h 18"/>
                <a:gd name="T14" fmla="*/ 17 w 39"/>
                <a:gd name="T15" fmla="*/ 8 h 18"/>
                <a:gd name="T16" fmla="*/ 18 w 39"/>
                <a:gd name="T17" fmla="*/ 8 h 18"/>
                <a:gd name="T18" fmla="*/ 22 w 39"/>
                <a:gd name="T19" fmla="*/ 6 h 18"/>
                <a:gd name="T20" fmla="*/ 23 w 39"/>
                <a:gd name="T21" fmla="*/ 6 h 18"/>
                <a:gd name="T22" fmla="*/ 27 w 39"/>
                <a:gd name="T23" fmla="*/ 5 h 18"/>
                <a:gd name="T24" fmla="*/ 28 w 39"/>
                <a:gd name="T25" fmla="*/ 5 h 18"/>
                <a:gd name="T26" fmla="*/ 32 w 39"/>
                <a:gd name="T27" fmla="*/ 3 h 18"/>
                <a:gd name="T28" fmla="*/ 34 w 39"/>
                <a:gd name="T29" fmla="*/ 1 h 18"/>
                <a:gd name="T30" fmla="*/ 37 w 39"/>
                <a:gd name="T31" fmla="*/ 1 h 18"/>
                <a:gd name="T32" fmla="*/ 39 w 39"/>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18"/>
                <a:gd name="T53" fmla="*/ 39 w 39"/>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18">
                  <a:moveTo>
                    <a:pt x="0" y="18"/>
                  </a:moveTo>
                  <a:lnTo>
                    <a:pt x="1" y="15"/>
                  </a:lnTo>
                  <a:lnTo>
                    <a:pt x="3" y="13"/>
                  </a:lnTo>
                  <a:lnTo>
                    <a:pt x="6" y="13"/>
                  </a:lnTo>
                  <a:lnTo>
                    <a:pt x="8" y="11"/>
                  </a:lnTo>
                  <a:lnTo>
                    <a:pt x="11" y="10"/>
                  </a:lnTo>
                  <a:lnTo>
                    <a:pt x="13" y="10"/>
                  </a:lnTo>
                  <a:lnTo>
                    <a:pt x="17" y="8"/>
                  </a:lnTo>
                  <a:lnTo>
                    <a:pt x="18" y="8"/>
                  </a:lnTo>
                  <a:lnTo>
                    <a:pt x="22" y="6"/>
                  </a:lnTo>
                  <a:lnTo>
                    <a:pt x="23" y="6"/>
                  </a:lnTo>
                  <a:lnTo>
                    <a:pt x="27" y="5"/>
                  </a:lnTo>
                  <a:lnTo>
                    <a:pt x="28" y="5"/>
                  </a:lnTo>
                  <a:lnTo>
                    <a:pt x="32" y="3"/>
                  </a:lnTo>
                  <a:lnTo>
                    <a:pt x="34" y="1"/>
                  </a:lnTo>
                  <a:lnTo>
                    <a:pt x="37" y="1"/>
                  </a:lnTo>
                  <a:lnTo>
                    <a:pt x="3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7" name="Freeform 159"/>
            <p:cNvSpPr>
              <a:spLocks/>
            </p:cNvSpPr>
            <p:nvPr/>
          </p:nvSpPr>
          <p:spPr bwMode="auto">
            <a:xfrm>
              <a:off x="4524" y="1066"/>
              <a:ext cx="54" cy="41"/>
            </a:xfrm>
            <a:custGeom>
              <a:avLst/>
              <a:gdLst>
                <a:gd name="T0" fmla="*/ 0 w 54"/>
                <a:gd name="T1" fmla="*/ 41 h 41"/>
                <a:gd name="T2" fmla="*/ 3 w 54"/>
                <a:gd name="T3" fmla="*/ 39 h 41"/>
                <a:gd name="T4" fmla="*/ 8 w 54"/>
                <a:gd name="T5" fmla="*/ 35 h 41"/>
                <a:gd name="T6" fmla="*/ 11 w 54"/>
                <a:gd name="T7" fmla="*/ 34 h 41"/>
                <a:gd name="T8" fmla="*/ 15 w 54"/>
                <a:gd name="T9" fmla="*/ 32 h 41"/>
                <a:gd name="T10" fmla="*/ 18 w 54"/>
                <a:gd name="T11" fmla="*/ 29 h 41"/>
                <a:gd name="T12" fmla="*/ 22 w 54"/>
                <a:gd name="T13" fmla="*/ 27 h 41"/>
                <a:gd name="T14" fmla="*/ 25 w 54"/>
                <a:gd name="T15" fmla="*/ 25 h 41"/>
                <a:gd name="T16" fmla="*/ 28 w 54"/>
                <a:gd name="T17" fmla="*/ 22 h 41"/>
                <a:gd name="T18" fmla="*/ 32 w 54"/>
                <a:gd name="T19" fmla="*/ 20 h 41"/>
                <a:gd name="T20" fmla="*/ 35 w 54"/>
                <a:gd name="T21" fmla="*/ 17 h 41"/>
                <a:gd name="T22" fmla="*/ 39 w 54"/>
                <a:gd name="T23" fmla="*/ 15 h 41"/>
                <a:gd name="T24" fmla="*/ 40 w 54"/>
                <a:gd name="T25" fmla="*/ 12 h 41"/>
                <a:gd name="T26" fmla="*/ 44 w 54"/>
                <a:gd name="T27" fmla="*/ 8 h 41"/>
                <a:gd name="T28" fmla="*/ 47 w 54"/>
                <a:gd name="T29" fmla="*/ 7 h 41"/>
                <a:gd name="T30" fmla="*/ 50 w 54"/>
                <a:gd name="T31" fmla="*/ 3 h 41"/>
                <a:gd name="T32" fmla="*/ 54 w 54"/>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41"/>
                <a:gd name="T53" fmla="*/ 54 w 54"/>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41">
                  <a:moveTo>
                    <a:pt x="0" y="41"/>
                  </a:moveTo>
                  <a:lnTo>
                    <a:pt x="3" y="39"/>
                  </a:lnTo>
                  <a:lnTo>
                    <a:pt x="8" y="35"/>
                  </a:lnTo>
                  <a:lnTo>
                    <a:pt x="11" y="34"/>
                  </a:lnTo>
                  <a:lnTo>
                    <a:pt x="15" y="32"/>
                  </a:lnTo>
                  <a:lnTo>
                    <a:pt x="18" y="29"/>
                  </a:lnTo>
                  <a:lnTo>
                    <a:pt x="22" y="27"/>
                  </a:lnTo>
                  <a:lnTo>
                    <a:pt x="25" y="25"/>
                  </a:lnTo>
                  <a:lnTo>
                    <a:pt x="28" y="22"/>
                  </a:lnTo>
                  <a:lnTo>
                    <a:pt x="32" y="20"/>
                  </a:lnTo>
                  <a:lnTo>
                    <a:pt x="35" y="17"/>
                  </a:lnTo>
                  <a:lnTo>
                    <a:pt x="39" y="15"/>
                  </a:lnTo>
                  <a:lnTo>
                    <a:pt x="40" y="12"/>
                  </a:lnTo>
                  <a:lnTo>
                    <a:pt x="44" y="8"/>
                  </a:lnTo>
                  <a:lnTo>
                    <a:pt x="47" y="7"/>
                  </a:lnTo>
                  <a:lnTo>
                    <a:pt x="50" y="3"/>
                  </a:lnTo>
                  <a:lnTo>
                    <a:pt x="5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8" name="Freeform 160"/>
            <p:cNvSpPr>
              <a:spLocks/>
            </p:cNvSpPr>
            <p:nvPr/>
          </p:nvSpPr>
          <p:spPr bwMode="auto">
            <a:xfrm>
              <a:off x="4569" y="1056"/>
              <a:ext cx="9" cy="10"/>
            </a:xfrm>
            <a:custGeom>
              <a:avLst/>
              <a:gdLst>
                <a:gd name="T0" fmla="*/ 9 w 9"/>
                <a:gd name="T1" fmla="*/ 10 h 10"/>
                <a:gd name="T2" fmla="*/ 9 w 9"/>
                <a:gd name="T3" fmla="*/ 8 h 10"/>
                <a:gd name="T4" fmla="*/ 9 w 9"/>
                <a:gd name="T5" fmla="*/ 8 h 10"/>
                <a:gd name="T6" fmla="*/ 9 w 9"/>
                <a:gd name="T7" fmla="*/ 7 h 10"/>
                <a:gd name="T8" fmla="*/ 7 w 9"/>
                <a:gd name="T9" fmla="*/ 7 h 10"/>
                <a:gd name="T10" fmla="*/ 7 w 9"/>
                <a:gd name="T11" fmla="*/ 7 h 10"/>
                <a:gd name="T12" fmla="*/ 7 w 9"/>
                <a:gd name="T13" fmla="*/ 5 h 10"/>
                <a:gd name="T14" fmla="*/ 7 w 9"/>
                <a:gd name="T15" fmla="*/ 5 h 10"/>
                <a:gd name="T16" fmla="*/ 5 w 9"/>
                <a:gd name="T17" fmla="*/ 3 h 10"/>
                <a:gd name="T18" fmla="*/ 5 w 9"/>
                <a:gd name="T19" fmla="*/ 3 h 10"/>
                <a:gd name="T20" fmla="*/ 5 w 9"/>
                <a:gd name="T21" fmla="*/ 3 h 10"/>
                <a:gd name="T22" fmla="*/ 4 w 9"/>
                <a:gd name="T23" fmla="*/ 1 h 10"/>
                <a:gd name="T24" fmla="*/ 4 w 9"/>
                <a:gd name="T25" fmla="*/ 1 h 10"/>
                <a:gd name="T26" fmla="*/ 2 w 9"/>
                <a:gd name="T27" fmla="*/ 1 h 10"/>
                <a:gd name="T28" fmla="*/ 2 w 9"/>
                <a:gd name="T29" fmla="*/ 1 h 10"/>
                <a:gd name="T30" fmla="*/ 2 w 9"/>
                <a:gd name="T31" fmla="*/ 0 h 10"/>
                <a:gd name="T32" fmla="*/ 0 w 9"/>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
                <a:gd name="T52" fmla="*/ 0 h 10"/>
                <a:gd name="T53" fmla="*/ 9 w 9"/>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 h="10">
                  <a:moveTo>
                    <a:pt x="9" y="10"/>
                  </a:moveTo>
                  <a:lnTo>
                    <a:pt x="9" y="8"/>
                  </a:lnTo>
                  <a:lnTo>
                    <a:pt x="9" y="7"/>
                  </a:lnTo>
                  <a:lnTo>
                    <a:pt x="7" y="7"/>
                  </a:lnTo>
                  <a:lnTo>
                    <a:pt x="7" y="5"/>
                  </a:lnTo>
                  <a:lnTo>
                    <a:pt x="5" y="3"/>
                  </a:lnTo>
                  <a:lnTo>
                    <a:pt x="4" y="1"/>
                  </a:lnTo>
                  <a:lnTo>
                    <a:pt x="2" y="1"/>
                  </a:lnTo>
                  <a:lnTo>
                    <a:pt x="2"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29" name="Freeform 161"/>
            <p:cNvSpPr>
              <a:spLocks/>
            </p:cNvSpPr>
            <p:nvPr/>
          </p:nvSpPr>
          <p:spPr bwMode="auto">
            <a:xfrm>
              <a:off x="4461" y="1015"/>
              <a:ext cx="108" cy="41"/>
            </a:xfrm>
            <a:custGeom>
              <a:avLst/>
              <a:gdLst>
                <a:gd name="T0" fmla="*/ 108 w 108"/>
                <a:gd name="T1" fmla="*/ 41 h 41"/>
                <a:gd name="T2" fmla="*/ 103 w 108"/>
                <a:gd name="T3" fmla="*/ 37 h 41"/>
                <a:gd name="T4" fmla="*/ 96 w 108"/>
                <a:gd name="T5" fmla="*/ 34 h 41"/>
                <a:gd name="T6" fmla="*/ 90 w 108"/>
                <a:gd name="T7" fmla="*/ 31 h 41"/>
                <a:gd name="T8" fmla="*/ 83 w 108"/>
                <a:gd name="T9" fmla="*/ 29 h 41"/>
                <a:gd name="T10" fmla="*/ 76 w 108"/>
                <a:gd name="T11" fmla="*/ 26 h 41"/>
                <a:gd name="T12" fmla="*/ 69 w 108"/>
                <a:gd name="T13" fmla="*/ 22 h 41"/>
                <a:gd name="T14" fmla="*/ 63 w 108"/>
                <a:gd name="T15" fmla="*/ 20 h 41"/>
                <a:gd name="T16" fmla="*/ 56 w 108"/>
                <a:gd name="T17" fmla="*/ 17 h 41"/>
                <a:gd name="T18" fmla="*/ 49 w 108"/>
                <a:gd name="T19" fmla="*/ 15 h 41"/>
                <a:gd name="T20" fmla="*/ 42 w 108"/>
                <a:gd name="T21" fmla="*/ 14 h 41"/>
                <a:gd name="T22" fmla="*/ 34 w 108"/>
                <a:gd name="T23" fmla="*/ 10 h 41"/>
                <a:gd name="T24" fmla="*/ 27 w 108"/>
                <a:gd name="T25" fmla="*/ 9 h 41"/>
                <a:gd name="T26" fmla="*/ 20 w 108"/>
                <a:gd name="T27" fmla="*/ 7 h 41"/>
                <a:gd name="T28" fmla="*/ 13 w 108"/>
                <a:gd name="T29" fmla="*/ 5 h 41"/>
                <a:gd name="T30" fmla="*/ 7 w 108"/>
                <a:gd name="T31" fmla="*/ 4 h 41"/>
                <a:gd name="T32" fmla="*/ 0 w 108"/>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8"/>
                <a:gd name="T52" fmla="*/ 0 h 41"/>
                <a:gd name="T53" fmla="*/ 108 w 108"/>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8" h="41">
                  <a:moveTo>
                    <a:pt x="108" y="41"/>
                  </a:moveTo>
                  <a:lnTo>
                    <a:pt x="103" y="37"/>
                  </a:lnTo>
                  <a:lnTo>
                    <a:pt x="96" y="34"/>
                  </a:lnTo>
                  <a:lnTo>
                    <a:pt x="90" y="31"/>
                  </a:lnTo>
                  <a:lnTo>
                    <a:pt x="83" y="29"/>
                  </a:lnTo>
                  <a:lnTo>
                    <a:pt x="76" y="26"/>
                  </a:lnTo>
                  <a:lnTo>
                    <a:pt x="69" y="22"/>
                  </a:lnTo>
                  <a:lnTo>
                    <a:pt x="63" y="20"/>
                  </a:lnTo>
                  <a:lnTo>
                    <a:pt x="56" y="17"/>
                  </a:lnTo>
                  <a:lnTo>
                    <a:pt x="49" y="15"/>
                  </a:lnTo>
                  <a:lnTo>
                    <a:pt x="42" y="14"/>
                  </a:lnTo>
                  <a:lnTo>
                    <a:pt x="34" y="10"/>
                  </a:lnTo>
                  <a:lnTo>
                    <a:pt x="27" y="9"/>
                  </a:lnTo>
                  <a:lnTo>
                    <a:pt x="20" y="7"/>
                  </a:lnTo>
                  <a:lnTo>
                    <a:pt x="13" y="5"/>
                  </a:lnTo>
                  <a:lnTo>
                    <a:pt x="7"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30" name="Freeform 162"/>
            <p:cNvSpPr>
              <a:spLocks/>
            </p:cNvSpPr>
            <p:nvPr/>
          </p:nvSpPr>
          <p:spPr bwMode="auto">
            <a:xfrm>
              <a:off x="4435" y="1005"/>
              <a:ext cx="26" cy="10"/>
            </a:xfrm>
            <a:custGeom>
              <a:avLst/>
              <a:gdLst>
                <a:gd name="T0" fmla="*/ 26 w 26"/>
                <a:gd name="T1" fmla="*/ 10 h 10"/>
                <a:gd name="T2" fmla="*/ 24 w 26"/>
                <a:gd name="T3" fmla="*/ 10 h 10"/>
                <a:gd name="T4" fmla="*/ 23 w 26"/>
                <a:gd name="T5" fmla="*/ 8 h 10"/>
                <a:gd name="T6" fmla="*/ 21 w 26"/>
                <a:gd name="T7" fmla="*/ 8 h 10"/>
                <a:gd name="T8" fmla="*/ 19 w 26"/>
                <a:gd name="T9" fmla="*/ 8 h 10"/>
                <a:gd name="T10" fmla="*/ 17 w 26"/>
                <a:gd name="T11" fmla="*/ 7 h 10"/>
                <a:gd name="T12" fmla="*/ 16 w 26"/>
                <a:gd name="T13" fmla="*/ 7 h 10"/>
                <a:gd name="T14" fmla="*/ 14 w 26"/>
                <a:gd name="T15" fmla="*/ 5 h 10"/>
                <a:gd name="T16" fmla="*/ 12 w 26"/>
                <a:gd name="T17" fmla="*/ 5 h 10"/>
                <a:gd name="T18" fmla="*/ 11 w 26"/>
                <a:gd name="T19" fmla="*/ 5 h 10"/>
                <a:gd name="T20" fmla="*/ 9 w 26"/>
                <a:gd name="T21" fmla="*/ 3 h 10"/>
                <a:gd name="T22" fmla="*/ 7 w 26"/>
                <a:gd name="T23" fmla="*/ 3 h 10"/>
                <a:gd name="T24" fmla="*/ 6 w 26"/>
                <a:gd name="T25" fmla="*/ 3 h 10"/>
                <a:gd name="T26" fmla="*/ 4 w 26"/>
                <a:gd name="T27" fmla="*/ 2 h 10"/>
                <a:gd name="T28" fmla="*/ 2 w 26"/>
                <a:gd name="T29" fmla="*/ 2 h 10"/>
                <a:gd name="T30" fmla="*/ 2 w 26"/>
                <a:gd name="T31" fmla="*/ 2 h 10"/>
                <a:gd name="T32" fmla="*/ 0 w 26"/>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10"/>
                <a:gd name="T53" fmla="*/ 26 w 26"/>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10">
                  <a:moveTo>
                    <a:pt x="26" y="10"/>
                  </a:moveTo>
                  <a:lnTo>
                    <a:pt x="24" y="10"/>
                  </a:lnTo>
                  <a:lnTo>
                    <a:pt x="23" y="8"/>
                  </a:lnTo>
                  <a:lnTo>
                    <a:pt x="21" y="8"/>
                  </a:lnTo>
                  <a:lnTo>
                    <a:pt x="19" y="8"/>
                  </a:lnTo>
                  <a:lnTo>
                    <a:pt x="17" y="7"/>
                  </a:lnTo>
                  <a:lnTo>
                    <a:pt x="16" y="7"/>
                  </a:lnTo>
                  <a:lnTo>
                    <a:pt x="14" y="5"/>
                  </a:lnTo>
                  <a:lnTo>
                    <a:pt x="12" y="5"/>
                  </a:lnTo>
                  <a:lnTo>
                    <a:pt x="11" y="5"/>
                  </a:lnTo>
                  <a:lnTo>
                    <a:pt x="9" y="3"/>
                  </a:lnTo>
                  <a:lnTo>
                    <a:pt x="7" y="3"/>
                  </a:lnTo>
                  <a:lnTo>
                    <a:pt x="6" y="3"/>
                  </a:lnTo>
                  <a:lnTo>
                    <a:pt x="4" y="2"/>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31" name="Freeform 163"/>
            <p:cNvSpPr>
              <a:spLocks/>
            </p:cNvSpPr>
            <p:nvPr/>
          </p:nvSpPr>
          <p:spPr bwMode="auto">
            <a:xfrm>
              <a:off x="4415" y="831"/>
              <a:ext cx="20" cy="174"/>
            </a:xfrm>
            <a:custGeom>
              <a:avLst/>
              <a:gdLst>
                <a:gd name="T0" fmla="*/ 20 w 20"/>
                <a:gd name="T1" fmla="*/ 174 h 174"/>
                <a:gd name="T2" fmla="*/ 17 w 20"/>
                <a:gd name="T3" fmla="*/ 164 h 174"/>
                <a:gd name="T4" fmla="*/ 14 w 20"/>
                <a:gd name="T5" fmla="*/ 154 h 174"/>
                <a:gd name="T6" fmla="*/ 12 w 20"/>
                <a:gd name="T7" fmla="*/ 144 h 174"/>
                <a:gd name="T8" fmla="*/ 10 w 20"/>
                <a:gd name="T9" fmla="*/ 133 h 174"/>
                <a:gd name="T10" fmla="*/ 7 w 20"/>
                <a:gd name="T11" fmla="*/ 122 h 174"/>
                <a:gd name="T12" fmla="*/ 5 w 20"/>
                <a:gd name="T13" fmla="*/ 111 h 174"/>
                <a:gd name="T14" fmla="*/ 5 w 20"/>
                <a:gd name="T15" fmla="*/ 100 h 174"/>
                <a:gd name="T16" fmla="*/ 4 w 20"/>
                <a:gd name="T17" fmla="*/ 89 h 174"/>
                <a:gd name="T18" fmla="*/ 2 w 20"/>
                <a:gd name="T19" fmla="*/ 78 h 174"/>
                <a:gd name="T20" fmla="*/ 2 w 20"/>
                <a:gd name="T21" fmla="*/ 67 h 174"/>
                <a:gd name="T22" fmla="*/ 0 w 20"/>
                <a:gd name="T23" fmla="*/ 56 h 174"/>
                <a:gd name="T24" fmla="*/ 0 w 20"/>
                <a:gd name="T25" fmla="*/ 44 h 174"/>
                <a:gd name="T26" fmla="*/ 0 w 20"/>
                <a:gd name="T27" fmla="*/ 34 h 174"/>
                <a:gd name="T28" fmla="*/ 0 w 20"/>
                <a:gd name="T29" fmla="*/ 22 h 174"/>
                <a:gd name="T30" fmla="*/ 0 w 20"/>
                <a:gd name="T31" fmla="*/ 12 h 174"/>
                <a:gd name="T32" fmla="*/ 0 w 20"/>
                <a:gd name="T33" fmla="*/ 0 h 1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174"/>
                <a:gd name="T53" fmla="*/ 20 w 20"/>
                <a:gd name="T54" fmla="*/ 174 h 1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174">
                  <a:moveTo>
                    <a:pt x="20" y="174"/>
                  </a:moveTo>
                  <a:lnTo>
                    <a:pt x="17" y="164"/>
                  </a:lnTo>
                  <a:lnTo>
                    <a:pt x="14" y="154"/>
                  </a:lnTo>
                  <a:lnTo>
                    <a:pt x="12" y="144"/>
                  </a:lnTo>
                  <a:lnTo>
                    <a:pt x="10" y="133"/>
                  </a:lnTo>
                  <a:lnTo>
                    <a:pt x="7" y="122"/>
                  </a:lnTo>
                  <a:lnTo>
                    <a:pt x="5" y="111"/>
                  </a:lnTo>
                  <a:lnTo>
                    <a:pt x="5" y="100"/>
                  </a:lnTo>
                  <a:lnTo>
                    <a:pt x="4" y="89"/>
                  </a:lnTo>
                  <a:lnTo>
                    <a:pt x="2" y="78"/>
                  </a:lnTo>
                  <a:lnTo>
                    <a:pt x="2" y="67"/>
                  </a:lnTo>
                  <a:lnTo>
                    <a:pt x="0" y="56"/>
                  </a:lnTo>
                  <a:lnTo>
                    <a:pt x="0" y="44"/>
                  </a:lnTo>
                  <a:lnTo>
                    <a:pt x="0" y="34"/>
                  </a:lnTo>
                  <a:lnTo>
                    <a:pt x="0" y="22"/>
                  </a:lnTo>
                  <a:lnTo>
                    <a:pt x="0" y="1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4132" name="Line 164"/>
            <p:cNvSpPr>
              <a:spLocks noChangeShapeType="1"/>
            </p:cNvSpPr>
            <p:nvPr/>
          </p:nvSpPr>
          <p:spPr bwMode="auto">
            <a:xfrm flipV="1">
              <a:off x="4415" y="824"/>
              <a:ext cx="4"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4133" name="Freeform 165"/>
            <p:cNvSpPr>
              <a:spLocks/>
            </p:cNvSpPr>
            <p:nvPr/>
          </p:nvSpPr>
          <p:spPr bwMode="auto">
            <a:xfrm>
              <a:off x="4419" y="824"/>
              <a:ext cx="42" cy="34"/>
            </a:xfrm>
            <a:custGeom>
              <a:avLst/>
              <a:gdLst>
                <a:gd name="T0" fmla="*/ 0 w 42"/>
                <a:gd name="T1" fmla="*/ 0 h 34"/>
                <a:gd name="T2" fmla="*/ 1 w 42"/>
                <a:gd name="T3" fmla="*/ 2 h 34"/>
                <a:gd name="T4" fmla="*/ 5 w 42"/>
                <a:gd name="T5" fmla="*/ 3 h 34"/>
                <a:gd name="T6" fmla="*/ 8 w 42"/>
                <a:gd name="T7" fmla="*/ 5 h 34"/>
                <a:gd name="T8" fmla="*/ 10 w 42"/>
                <a:gd name="T9" fmla="*/ 7 h 34"/>
                <a:gd name="T10" fmla="*/ 13 w 42"/>
                <a:gd name="T11" fmla="*/ 8 h 34"/>
                <a:gd name="T12" fmla="*/ 15 w 42"/>
                <a:gd name="T13" fmla="*/ 12 h 34"/>
                <a:gd name="T14" fmla="*/ 18 w 42"/>
                <a:gd name="T15" fmla="*/ 13 h 34"/>
                <a:gd name="T16" fmla="*/ 22 w 42"/>
                <a:gd name="T17" fmla="*/ 15 h 34"/>
                <a:gd name="T18" fmla="*/ 23 w 42"/>
                <a:gd name="T19" fmla="*/ 19 h 34"/>
                <a:gd name="T20" fmla="*/ 27 w 42"/>
                <a:gd name="T21" fmla="*/ 20 h 34"/>
                <a:gd name="T22" fmla="*/ 28 w 42"/>
                <a:gd name="T23" fmla="*/ 24 h 34"/>
                <a:gd name="T24" fmla="*/ 32 w 42"/>
                <a:gd name="T25" fmla="*/ 25 h 34"/>
                <a:gd name="T26" fmla="*/ 33 w 42"/>
                <a:gd name="T27" fmla="*/ 27 h 34"/>
                <a:gd name="T28" fmla="*/ 37 w 42"/>
                <a:gd name="T29" fmla="*/ 29 h 34"/>
                <a:gd name="T30" fmla="*/ 40 w 42"/>
                <a:gd name="T31" fmla="*/ 30 h 34"/>
                <a:gd name="T32" fmla="*/ 42 w 42"/>
                <a:gd name="T33" fmla="*/ 34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34"/>
                <a:gd name="T53" fmla="*/ 42 w 42"/>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34">
                  <a:moveTo>
                    <a:pt x="0" y="0"/>
                  </a:moveTo>
                  <a:lnTo>
                    <a:pt x="1" y="2"/>
                  </a:lnTo>
                  <a:lnTo>
                    <a:pt x="5" y="3"/>
                  </a:lnTo>
                  <a:lnTo>
                    <a:pt x="8" y="5"/>
                  </a:lnTo>
                  <a:lnTo>
                    <a:pt x="10" y="7"/>
                  </a:lnTo>
                  <a:lnTo>
                    <a:pt x="13" y="8"/>
                  </a:lnTo>
                  <a:lnTo>
                    <a:pt x="15" y="12"/>
                  </a:lnTo>
                  <a:lnTo>
                    <a:pt x="18" y="13"/>
                  </a:lnTo>
                  <a:lnTo>
                    <a:pt x="22" y="15"/>
                  </a:lnTo>
                  <a:lnTo>
                    <a:pt x="23" y="19"/>
                  </a:lnTo>
                  <a:lnTo>
                    <a:pt x="27" y="20"/>
                  </a:lnTo>
                  <a:lnTo>
                    <a:pt x="28" y="24"/>
                  </a:lnTo>
                  <a:lnTo>
                    <a:pt x="32" y="25"/>
                  </a:lnTo>
                  <a:lnTo>
                    <a:pt x="33" y="27"/>
                  </a:lnTo>
                  <a:lnTo>
                    <a:pt x="37" y="29"/>
                  </a:lnTo>
                  <a:lnTo>
                    <a:pt x="40" y="30"/>
                  </a:lnTo>
                  <a:lnTo>
                    <a:pt x="42"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grpSp>
    </p:spTree>
    <p:extLst>
      <p:ext uri="{BB962C8B-B14F-4D97-AF65-F5344CB8AC3E}">
        <p14:creationId xmlns:p14="http://schemas.microsoft.com/office/powerpoint/2010/main" val="2438326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42"/>
                                        </p:tgtEl>
                                        <p:attrNameLst>
                                          <p:attrName>style.visibility</p:attrName>
                                        </p:attrNameLst>
                                      </p:cBhvr>
                                      <p:to>
                                        <p:strVal val="visible"/>
                                      </p:to>
                                    </p:set>
                                    <p:anim calcmode="lin" valueType="num">
                                      <p:cBhvr additive="base">
                                        <p:cTn id="7" dur="500" fill="hold"/>
                                        <p:tgtEl>
                                          <p:spTgt spid="573442"/>
                                        </p:tgtEl>
                                        <p:attrNameLst>
                                          <p:attrName>ppt_x</p:attrName>
                                        </p:attrNameLst>
                                      </p:cBhvr>
                                      <p:tavLst>
                                        <p:tav tm="0">
                                          <p:val>
                                            <p:strVal val="0-#ppt_w/2"/>
                                          </p:val>
                                        </p:tav>
                                        <p:tav tm="100000">
                                          <p:val>
                                            <p:strVal val="#ppt_x"/>
                                          </p:val>
                                        </p:tav>
                                      </p:tavLst>
                                    </p:anim>
                                    <p:anim calcmode="lin" valueType="num">
                                      <p:cBhvr additive="base">
                                        <p:cTn id="8" dur="500" fill="hold"/>
                                        <p:tgtEl>
                                          <p:spTgt spid="5734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43">
                                            <p:txEl>
                                              <p:pRg st="0" end="0"/>
                                            </p:txEl>
                                          </p:spTgt>
                                        </p:tgtEl>
                                        <p:attrNameLst>
                                          <p:attrName>style.visibility</p:attrName>
                                        </p:attrNameLst>
                                      </p:cBhvr>
                                      <p:to>
                                        <p:strVal val="visible"/>
                                      </p:to>
                                    </p:set>
                                    <p:anim calcmode="lin" valueType="num">
                                      <p:cBhvr additive="base">
                                        <p:cTn id="13" dur="500" fill="hold"/>
                                        <p:tgtEl>
                                          <p:spTgt spid="5734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4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73443">
                                            <p:txEl>
                                              <p:pRg st="1" end="1"/>
                                            </p:txEl>
                                          </p:spTgt>
                                        </p:tgtEl>
                                        <p:attrNameLst>
                                          <p:attrName>style.visibility</p:attrName>
                                        </p:attrNameLst>
                                      </p:cBhvr>
                                      <p:to>
                                        <p:strVal val="visible"/>
                                      </p:to>
                                    </p:set>
                                    <p:anim calcmode="lin" valueType="num">
                                      <p:cBhvr additive="base">
                                        <p:cTn id="17" dur="500" fill="hold"/>
                                        <p:tgtEl>
                                          <p:spTgt spid="57344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344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73443">
                                            <p:txEl>
                                              <p:pRg st="2" end="2"/>
                                            </p:txEl>
                                          </p:spTgt>
                                        </p:tgtEl>
                                        <p:attrNameLst>
                                          <p:attrName>style.visibility</p:attrName>
                                        </p:attrNameLst>
                                      </p:cBhvr>
                                      <p:to>
                                        <p:strVal val="visible"/>
                                      </p:to>
                                    </p:set>
                                    <p:anim calcmode="lin" valueType="num">
                                      <p:cBhvr additive="base">
                                        <p:cTn id="21" dur="500" fill="hold"/>
                                        <p:tgtEl>
                                          <p:spTgt spid="57344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734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2" grpId="0" autoUpdateAnimBg="0"/>
      <p:bldP spid="57344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4CE69467-7C92-4ED8-B7A5-C6478325FD73}" type="slidenum">
              <a:rPr lang="tr-TR" altLang="tr-TR" sz="1100">
                <a:solidFill>
                  <a:schemeClr val="bg1"/>
                </a:solidFill>
                <a:latin typeface="Comic Sans MS" panose="030F0702030302020204" pitchFamily="66" charset="0"/>
              </a:rPr>
              <a:pPr eaLnBrk="1" hangingPunct="1"/>
              <a:t>17</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4466"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accent2"/>
                </a:solidFill>
                <a:latin typeface="Comic Sans MS" panose="030F0702030302020204" pitchFamily="66" charset="0"/>
              </a:rPr>
              <a:t>Mavi şapka</a:t>
            </a:r>
            <a:endParaRPr lang="tr-TR" altLang="tr-TR" b="0" cap="none" smtClean="0">
              <a:ln>
                <a:noFill/>
              </a:ln>
              <a:solidFill>
                <a:srgbClr val="000000"/>
              </a:solidFill>
              <a:latin typeface="Comic Sans MS" panose="030F0702030302020204" pitchFamily="66" charset="0"/>
            </a:endParaRPr>
          </a:p>
        </p:txBody>
      </p:sp>
      <p:sp>
        <p:nvSpPr>
          <p:cNvPr id="574467" name="Rectangle 3"/>
          <p:cNvSpPr>
            <a:spLocks noGrp="1"/>
          </p:cNvSpPr>
          <p:nvPr>
            <p:ph type="body" idx="4294967295"/>
          </p:nvPr>
        </p:nvSpPr>
        <p:spPr/>
        <p:txBody>
          <a:bodyPr/>
          <a:lstStyle/>
          <a:p>
            <a:r>
              <a:rPr lang="tr-TR" altLang="tr-TR" b="0" u="sng" smtClean="0">
                <a:latin typeface="Comic Sans MS" panose="030F0702030302020204" pitchFamily="66" charset="0"/>
              </a:rPr>
              <a:t>Sonuçlar (serinkanlı, durum analizi, kontrol şapkası)</a:t>
            </a:r>
          </a:p>
          <a:p>
            <a:pPr lvl="1"/>
            <a:r>
              <a:rPr lang="tr-TR" altLang="tr-TR" b="0" smtClean="0">
                <a:latin typeface="Comic Sans MS" panose="030F0702030302020204" pitchFamily="66" charset="0"/>
              </a:rPr>
              <a:t>Düşünce sistematize edilir. Toplantının sonuçları ortaya çıkarılır ve özetlenir.</a:t>
            </a:r>
          </a:p>
          <a:p>
            <a:pPr lvl="1"/>
            <a:r>
              <a:rPr lang="tr-TR" altLang="tr-TR" b="0" smtClean="0">
                <a:latin typeface="Comic Sans MS" panose="030F0702030302020204" pitchFamily="66" charset="0"/>
              </a:rPr>
              <a:t>Ne oldu? (geçmiş)</a:t>
            </a:r>
          </a:p>
          <a:p>
            <a:pPr lvl="1"/>
            <a:r>
              <a:rPr lang="tr-TR" altLang="tr-TR" b="0" smtClean="0">
                <a:latin typeface="Comic Sans MS" panose="030F0702030302020204" pitchFamily="66" charset="0"/>
              </a:rPr>
              <a:t>Ne oluyor? (şimdi)</a:t>
            </a:r>
          </a:p>
          <a:p>
            <a:pPr lvl="1"/>
            <a:r>
              <a:rPr lang="tr-TR" altLang="tr-TR" b="0" smtClean="0">
                <a:latin typeface="Comic Sans MS" panose="030F0702030302020204" pitchFamily="66" charset="0"/>
              </a:rPr>
              <a:t>Sonra neler olmalı? (gelecek)</a:t>
            </a:r>
          </a:p>
          <a:p>
            <a:r>
              <a:rPr lang="tr-TR" altLang="tr-TR" sz="2000" b="0">
                <a:solidFill>
                  <a:srgbClr val="FF9900"/>
                </a:solidFill>
                <a:latin typeface="Comic Sans MS" panose="030F0702030302020204" pitchFamily="66" charset="0"/>
              </a:rPr>
              <a:t>Gökyüzünden yeryüzüne baktığınızı düşünün</a:t>
            </a:r>
          </a:p>
        </p:txBody>
      </p:sp>
      <p:sp>
        <p:nvSpPr>
          <p:cNvPr id="84997" name="Rectangle 4"/>
          <p:cNvSpPr>
            <a:spLocks noChangeArrowheads="1"/>
          </p:cNvSpPr>
          <p:nvPr/>
        </p:nvSpPr>
        <p:spPr bwMode="auto">
          <a:xfrm>
            <a:off x="9158288" y="0"/>
            <a:ext cx="1509712" cy="1905000"/>
          </a:xfrm>
          <a:prstGeom prst="rect">
            <a:avLst/>
          </a:prstGeom>
          <a:solidFill>
            <a:srgbClr val="66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tr-TR" altLang="tr-TR"/>
          </a:p>
        </p:txBody>
      </p:sp>
      <p:sp>
        <p:nvSpPr>
          <p:cNvPr id="84998" name="Rectangle 5"/>
          <p:cNvSpPr>
            <a:spLocks noChangeArrowheads="1"/>
          </p:cNvSpPr>
          <p:nvPr/>
        </p:nvSpPr>
        <p:spPr bwMode="auto">
          <a:xfrm>
            <a:off x="8096251" y="0"/>
            <a:ext cx="1503363" cy="1898650"/>
          </a:xfrm>
          <a:prstGeom prst="rect">
            <a:avLst/>
          </a:prstGeom>
          <a:solidFill>
            <a:srgbClr val="FFFFFF"/>
          </a:solidFill>
          <a:ln w="0">
            <a:solidFill>
              <a:srgbClr val="FFFFFF"/>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tr-TR" altLang="tr-TR"/>
          </a:p>
        </p:txBody>
      </p:sp>
      <p:sp>
        <p:nvSpPr>
          <p:cNvPr id="84999" name="Freeform 6"/>
          <p:cNvSpPr>
            <a:spLocks/>
          </p:cNvSpPr>
          <p:nvPr/>
        </p:nvSpPr>
        <p:spPr bwMode="auto">
          <a:xfrm>
            <a:off x="9163051" y="3175"/>
            <a:ext cx="1501775" cy="1898650"/>
          </a:xfrm>
          <a:custGeom>
            <a:avLst/>
            <a:gdLst>
              <a:gd name="T0" fmla="*/ 2147483647 w 946"/>
              <a:gd name="T1" fmla="*/ 2147483647 h 1196"/>
              <a:gd name="T2" fmla="*/ 2147483647 w 946"/>
              <a:gd name="T3" fmla="*/ 2147483647 h 1196"/>
              <a:gd name="T4" fmla="*/ 2147483647 w 946"/>
              <a:gd name="T5" fmla="*/ 2147483647 h 1196"/>
              <a:gd name="T6" fmla="*/ 2147483647 w 946"/>
              <a:gd name="T7" fmla="*/ 2147483647 h 1196"/>
              <a:gd name="T8" fmla="*/ 2147483647 w 946"/>
              <a:gd name="T9" fmla="*/ 2147483647 h 1196"/>
              <a:gd name="T10" fmla="*/ 2147483647 w 946"/>
              <a:gd name="T11" fmla="*/ 2147483647 h 1196"/>
              <a:gd name="T12" fmla="*/ 2147483647 w 946"/>
              <a:gd name="T13" fmla="*/ 2147483647 h 1196"/>
              <a:gd name="T14" fmla="*/ 2147483647 w 946"/>
              <a:gd name="T15" fmla="*/ 2147483647 h 1196"/>
              <a:gd name="T16" fmla="*/ 2147483647 w 946"/>
              <a:gd name="T17" fmla="*/ 2147483647 h 1196"/>
              <a:gd name="T18" fmla="*/ 2147483647 w 946"/>
              <a:gd name="T19" fmla="*/ 2147483647 h 1196"/>
              <a:gd name="T20" fmla="*/ 2147483647 w 946"/>
              <a:gd name="T21" fmla="*/ 2147483647 h 1196"/>
              <a:gd name="T22" fmla="*/ 2147483647 w 946"/>
              <a:gd name="T23" fmla="*/ 2147483647 h 1196"/>
              <a:gd name="T24" fmla="*/ 2147483647 w 946"/>
              <a:gd name="T25" fmla="*/ 2147483647 h 1196"/>
              <a:gd name="T26" fmla="*/ 2147483647 w 946"/>
              <a:gd name="T27" fmla="*/ 2147483647 h 1196"/>
              <a:gd name="T28" fmla="*/ 2147483647 w 946"/>
              <a:gd name="T29" fmla="*/ 2147483647 h 1196"/>
              <a:gd name="T30" fmla="*/ 2147483647 w 946"/>
              <a:gd name="T31" fmla="*/ 2147483647 h 1196"/>
              <a:gd name="T32" fmla="*/ 2147483647 w 946"/>
              <a:gd name="T33" fmla="*/ 2147483647 h 1196"/>
              <a:gd name="T34" fmla="*/ 2147483647 w 946"/>
              <a:gd name="T35" fmla="*/ 2147483647 h 1196"/>
              <a:gd name="T36" fmla="*/ 2147483647 w 946"/>
              <a:gd name="T37" fmla="*/ 2147483647 h 1196"/>
              <a:gd name="T38" fmla="*/ 2147483647 w 946"/>
              <a:gd name="T39" fmla="*/ 2147483647 h 1196"/>
              <a:gd name="T40" fmla="*/ 2147483647 w 946"/>
              <a:gd name="T41" fmla="*/ 2147483647 h 1196"/>
              <a:gd name="T42" fmla="*/ 2147483647 w 946"/>
              <a:gd name="T43" fmla="*/ 2147483647 h 1196"/>
              <a:gd name="T44" fmla="*/ 2147483647 w 946"/>
              <a:gd name="T45" fmla="*/ 2147483647 h 1196"/>
              <a:gd name="T46" fmla="*/ 2147483647 w 946"/>
              <a:gd name="T47" fmla="*/ 2147483647 h 1196"/>
              <a:gd name="T48" fmla="*/ 2147483647 w 946"/>
              <a:gd name="T49" fmla="*/ 2147483647 h 1196"/>
              <a:gd name="T50" fmla="*/ 2147483647 w 946"/>
              <a:gd name="T51" fmla="*/ 2147483647 h 1196"/>
              <a:gd name="T52" fmla="*/ 2147483647 w 946"/>
              <a:gd name="T53" fmla="*/ 2147483647 h 1196"/>
              <a:gd name="T54" fmla="*/ 2147483647 w 946"/>
              <a:gd name="T55" fmla="*/ 2147483647 h 1196"/>
              <a:gd name="T56" fmla="*/ 2147483647 w 946"/>
              <a:gd name="T57" fmla="*/ 2147483647 h 1196"/>
              <a:gd name="T58" fmla="*/ 2147483647 w 946"/>
              <a:gd name="T59" fmla="*/ 2147483647 h 1196"/>
              <a:gd name="T60" fmla="*/ 2147483647 w 946"/>
              <a:gd name="T61" fmla="*/ 2147483647 h 1196"/>
              <a:gd name="T62" fmla="*/ 2147483647 w 946"/>
              <a:gd name="T63" fmla="*/ 2147483647 h 1196"/>
              <a:gd name="T64" fmla="*/ 2147483647 w 946"/>
              <a:gd name="T65" fmla="*/ 2147483647 h 1196"/>
              <a:gd name="T66" fmla="*/ 2147483647 w 946"/>
              <a:gd name="T67" fmla="*/ 2147483647 h 1196"/>
              <a:gd name="T68" fmla="*/ 2147483647 w 946"/>
              <a:gd name="T69" fmla="*/ 2147483647 h 1196"/>
              <a:gd name="T70" fmla="*/ 2147483647 w 946"/>
              <a:gd name="T71" fmla="*/ 2147483647 h 1196"/>
              <a:gd name="T72" fmla="*/ 2147483647 w 946"/>
              <a:gd name="T73" fmla="*/ 2147483647 h 1196"/>
              <a:gd name="T74" fmla="*/ 2147483647 w 946"/>
              <a:gd name="T75" fmla="*/ 2147483647 h 1196"/>
              <a:gd name="T76" fmla="*/ 2147483647 w 946"/>
              <a:gd name="T77" fmla="*/ 2147483647 h 1196"/>
              <a:gd name="T78" fmla="*/ 2147483647 w 946"/>
              <a:gd name="T79" fmla="*/ 2147483647 h 1196"/>
              <a:gd name="T80" fmla="*/ 2147483647 w 946"/>
              <a:gd name="T81" fmla="*/ 2147483647 h 1196"/>
              <a:gd name="T82" fmla="*/ 2147483647 w 946"/>
              <a:gd name="T83" fmla="*/ 2147483647 h 1196"/>
              <a:gd name="T84" fmla="*/ 2147483647 w 946"/>
              <a:gd name="T85" fmla="*/ 2147483647 h 1196"/>
              <a:gd name="T86" fmla="*/ 2147483647 w 946"/>
              <a:gd name="T87" fmla="*/ 2147483647 h 1196"/>
              <a:gd name="T88" fmla="*/ 2147483647 w 946"/>
              <a:gd name="T89" fmla="*/ 2147483647 h 1196"/>
              <a:gd name="T90" fmla="*/ 2147483647 w 946"/>
              <a:gd name="T91" fmla="*/ 2147483647 h 1196"/>
              <a:gd name="T92" fmla="*/ 2147483647 w 946"/>
              <a:gd name="T93" fmla="*/ 2147483647 h 1196"/>
              <a:gd name="T94" fmla="*/ 2147483647 w 946"/>
              <a:gd name="T95" fmla="*/ 2147483647 h 1196"/>
              <a:gd name="T96" fmla="*/ 2147483647 w 946"/>
              <a:gd name="T97" fmla="*/ 2147483647 h 1196"/>
              <a:gd name="T98" fmla="*/ 0 w 946"/>
              <a:gd name="T99" fmla="*/ 2147483647 h 1196"/>
              <a:gd name="T100" fmla="*/ 2147483647 w 946"/>
              <a:gd name="T101" fmla="*/ 2147483647 h 1196"/>
              <a:gd name="T102" fmla="*/ 2147483647 w 946"/>
              <a:gd name="T103" fmla="*/ 2147483647 h 1196"/>
              <a:gd name="T104" fmla="*/ 2147483647 w 946"/>
              <a:gd name="T105" fmla="*/ 2147483647 h 1196"/>
              <a:gd name="T106" fmla="*/ 2147483647 w 946"/>
              <a:gd name="T107" fmla="*/ 2147483647 h 1196"/>
              <a:gd name="T108" fmla="*/ 2147483647 w 946"/>
              <a:gd name="T109" fmla="*/ 2147483647 h 1196"/>
              <a:gd name="T110" fmla="*/ 2147483647 w 946"/>
              <a:gd name="T111" fmla="*/ 2147483647 h 1196"/>
              <a:gd name="T112" fmla="*/ 2147483647 w 946"/>
              <a:gd name="T113" fmla="*/ 2147483647 h 11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46"/>
              <a:gd name="T172" fmla="*/ 0 h 1196"/>
              <a:gd name="T173" fmla="*/ 946 w 946"/>
              <a:gd name="T174" fmla="*/ 1196 h 11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46" h="1196">
                <a:moveTo>
                  <a:pt x="832" y="54"/>
                </a:moveTo>
                <a:lnTo>
                  <a:pt x="843" y="65"/>
                </a:lnTo>
                <a:lnTo>
                  <a:pt x="855" y="76"/>
                </a:lnTo>
                <a:lnTo>
                  <a:pt x="865" y="87"/>
                </a:lnTo>
                <a:lnTo>
                  <a:pt x="876" y="98"/>
                </a:lnTo>
                <a:lnTo>
                  <a:pt x="885" y="111"/>
                </a:lnTo>
                <a:lnTo>
                  <a:pt x="893" y="123"/>
                </a:lnTo>
                <a:lnTo>
                  <a:pt x="901" y="136"/>
                </a:lnTo>
                <a:lnTo>
                  <a:pt x="909" y="148"/>
                </a:lnTo>
                <a:lnTo>
                  <a:pt x="915" y="162"/>
                </a:lnTo>
                <a:lnTo>
                  <a:pt x="921" y="175"/>
                </a:lnTo>
                <a:lnTo>
                  <a:pt x="926" y="189"/>
                </a:lnTo>
                <a:lnTo>
                  <a:pt x="932" y="203"/>
                </a:lnTo>
                <a:lnTo>
                  <a:pt x="935" y="217"/>
                </a:lnTo>
                <a:lnTo>
                  <a:pt x="939" y="233"/>
                </a:lnTo>
                <a:lnTo>
                  <a:pt x="942" y="247"/>
                </a:lnTo>
                <a:lnTo>
                  <a:pt x="945" y="263"/>
                </a:lnTo>
                <a:lnTo>
                  <a:pt x="945" y="272"/>
                </a:lnTo>
                <a:lnTo>
                  <a:pt x="945" y="283"/>
                </a:lnTo>
                <a:lnTo>
                  <a:pt x="946" y="293"/>
                </a:lnTo>
                <a:lnTo>
                  <a:pt x="945" y="302"/>
                </a:lnTo>
                <a:lnTo>
                  <a:pt x="945" y="311"/>
                </a:lnTo>
                <a:lnTo>
                  <a:pt x="945" y="322"/>
                </a:lnTo>
                <a:lnTo>
                  <a:pt x="943" y="332"/>
                </a:lnTo>
                <a:lnTo>
                  <a:pt x="943" y="341"/>
                </a:lnTo>
                <a:lnTo>
                  <a:pt x="942" y="350"/>
                </a:lnTo>
                <a:lnTo>
                  <a:pt x="940" y="360"/>
                </a:lnTo>
                <a:lnTo>
                  <a:pt x="939" y="369"/>
                </a:lnTo>
                <a:lnTo>
                  <a:pt x="935" y="379"/>
                </a:lnTo>
                <a:lnTo>
                  <a:pt x="934" y="387"/>
                </a:lnTo>
                <a:lnTo>
                  <a:pt x="931" y="396"/>
                </a:lnTo>
                <a:lnTo>
                  <a:pt x="928" y="405"/>
                </a:lnTo>
                <a:lnTo>
                  <a:pt x="924" y="413"/>
                </a:lnTo>
                <a:lnTo>
                  <a:pt x="923" y="419"/>
                </a:lnTo>
                <a:lnTo>
                  <a:pt x="921" y="426"/>
                </a:lnTo>
                <a:lnTo>
                  <a:pt x="920" y="432"/>
                </a:lnTo>
                <a:lnTo>
                  <a:pt x="917" y="438"/>
                </a:lnTo>
                <a:lnTo>
                  <a:pt x="915" y="444"/>
                </a:lnTo>
                <a:lnTo>
                  <a:pt x="913" y="451"/>
                </a:lnTo>
                <a:lnTo>
                  <a:pt x="910" y="457"/>
                </a:lnTo>
                <a:lnTo>
                  <a:pt x="909" y="463"/>
                </a:lnTo>
                <a:lnTo>
                  <a:pt x="906" y="470"/>
                </a:lnTo>
                <a:lnTo>
                  <a:pt x="904" y="476"/>
                </a:lnTo>
                <a:lnTo>
                  <a:pt x="901" y="482"/>
                </a:lnTo>
                <a:lnTo>
                  <a:pt x="899" y="487"/>
                </a:lnTo>
                <a:lnTo>
                  <a:pt x="896" y="493"/>
                </a:lnTo>
                <a:lnTo>
                  <a:pt x="895" y="499"/>
                </a:lnTo>
                <a:lnTo>
                  <a:pt x="892" y="506"/>
                </a:lnTo>
                <a:lnTo>
                  <a:pt x="890" y="512"/>
                </a:lnTo>
                <a:lnTo>
                  <a:pt x="851" y="582"/>
                </a:lnTo>
                <a:lnTo>
                  <a:pt x="854" y="592"/>
                </a:lnTo>
                <a:lnTo>
                  <a:pt x="857" y="601"/>
                </a:lnTo>
                <a:lnTo>
                  <a:pt x="860" y="611"/>
                </a:lnTo>
                <a:lnTo>
                  <a:pt x="863" y="620"/>
                </a:lnTo>
                <a:lnTo>
                  <a:pt x="866" y="629"/>
                </a:lnTo>
                <a:lnTo>
                  <a:pt x="868" y="640"/>
                </a:lnTo>
                <a:lnTo>
                  <a:pt x="871" y="650"/>
                </a:lnTo>
                <a:lnTo>
                  <a:pt x="873" y="659"/>
                </a:lnTo>
                <a:lnTo>
                  <a:pt x="876" y="668"/>
                </a:lnTo>
                <a:lnTo>
                  <a:pt x="877" y="679"/>
                </a:lnTo>
                <a:lnTo>
                  <a:pt x="879" y="689"/>
                </a:lnTo>
                <a:lnTo>
                  <a:pt x="882" y="698"/>
                </a:lnTo>
                <a:lnTo>
                  <a:pt x="884" y="709"/>
                </a:lnTo>
                <a:lnTo>
                  <a:pt x="887" y="719"/>
                </a:lnTo>
                <a:lnTo>
                  <a:pt x="888" y="728"/>
                </a:lnTo>
                <a:lnTo>
                  <a:pt x="892" y="737"/>
                </a:lnTo>
                <a:lnTo>
                  <a:pt x="893" y="741"/>
                </a:lnTo>
                <a:lnTo>
                  <a:pt x="893" y="745"/>
                </a:lnTo>
                <a:lnTo>
                  <a:pt x="893" y="748"/>
                </a:lnTo>
                <a:lnTo>
                  <a:pt x="895" y="752"/>
                </a:lnTo>
                <a:lnTo>
                  <a:pt x="895" y="755"/>
                </a:lnTo>
                <a:lnTo>
                  <a:pt x="896" y="758"/>
                </a:lnTo>
                <a:lnTo>
                  <a:pt x="896" y="762"/>
                </a:lnTo>
                <a:lnTo>
                  <a:pt x="896" y="766"/>
                </a:lnTo>
                <a:lnTo>
                  <a:pt x="898" y="769"/>
                </a:lnTo>
                <a:lnTo>
                  <a:pt x="898" y="772"/>
                </a:lnTo>
                <a:lnTo>
                  <a:pt x="898" y="775"/>
                </a:lnTo>
                <a:lnTo>
                  <a:pt x="898" y="778"/>
                </a:lnTo>
                <a:lnTo>
                  <a:pt x="899" y="783"/>
                </a:lnTo>
                <a:lnTo>
                  <a:pt x="899" y="786"/>
                </a:lnTo>
                <a:lnTo>
                  <a:pt x="899" y="789"/>
                </a:lnTo>
                <a:lnTo>
                  <a:pt x="899" y="792"/>
                </a:lnTo>
                <a:lnTo>
                  <a:pt x="901" y="794"/>
                </a:lnTo>
                <a:lnTo>
                  <a:pt x="901" y="797"/>
                </a:lnTo>
                <a:lnTo>
                  <a:pt x="902" y="799"/>
                </a:lnTo>
                <a:lnTo>
                  <a:pt x="902" y="802"/>
                </a:lnTo>
                <a:lnTo>
                  <a:pt x="902" y="803"/>
                </a:lnTo>
                <a:lnTo>
                  <a:pt x="904" y="806"/>
                </a:lnTo>
                <a:lnTo>
                  <a:pt x="904" y="808"/>
                </a:lnTo>
                <a:lnTo>
                  <a:pt x="904" y="811"/>
                </a:lnTo>
                <a:lnTo>
                  <a:pt x="906" y="813"/>
                </a:lnTo>
                <a:lnTo>
                  <a:pt x="906" y="816"/>
                </a:lnTo>
                <a:lnTo>
                  <a:pt x="906" y="817"/>
                </a:lnTo>
                <a:lnTo>
                  <a:pt x="907" y="820"/>
                </a:lnTo>
                <a:lnTo>
                  <a:pt x="907" y="822"/>
                </a:lnTo>
                <a:lnTo>
                  <a:pt x="907" y="824"/>
                </a:lnTo>
                <a:lnTo>
                  <a:pt x="909" y="827"/>
                </a:lnTo>
                <a:lnTo>
                  <a:pt x="909" y="830"/>
                </a:lnTo>
                <a:lnTo>
                  <a:pt x="909" y="835"/>
                </a:lnTo>
                <a:lnTo>
                  <a:pt x="910" y="839"/>
                </a:lnTo>
                <a:lnTo>
                  <a:pt x="909" y="844"/>
                </a:lnTo>
                <a:lnTo>
                  <a:pt x="909" y="847"/>
                </a:lnTo>
                <a:lnTo>
                  <a:pt x="909" y="852"/>
                </a:lnTo>
                <a:lnTo>
                  <a:pt x="907" y="856"/>
                </a:lnTo>
                <a:lnTo>
                  <a:pt x="906" y="861"/>
                </a:lnTo>
                <a:lnTo>
                  <a:pt x="904" y="864"/>
                </a:lnTo>
                <a:lnTo>
                  <a:pt x="901" y="869"/>
                </a:lnTo>
                <a:lnTo>
                  <a:pt x="899" y="872"/>
                </a:lnTo>
                <a:lnTo>
                  <a:pt x="898" y="877"/>
                </a:lnTo>
                <a:lnTo>
                  <a:pt x="895" y="880"/>
                </a:lnTo>
                <a:lnTo>
                  <a:pt x="892" y="885"/>
                </a:lnTo>
                <a:lnTo>
                  <a:pt x="890" y="888"/>
                </a:lnTo>
                <a:lnTo>
                  <a:pt x="887" y="891"/>
                </a:lnTo>
                <a:lnTo>
                  <a:pt x="884" y="896"/>
                </a:lnTo>
                <a:lnTo>
                  <a:pt x="881" y="899"/>
                </a:lnTo>
                <a:lnTo>
                  <a:pt x="876" y="903"/>
                </a:lnTo>
                <a:lnTo>
                  <a:pt x="871" y="907"/>
                </a:lnTo>
                <a:lnTo>
                  <a:pt x="866" y="910"/>
                </a:lnTo>
                <a:lnTo>
                  <a:pt x="862" y="914"/>
                </a:lnTo>
                <a:lnTo>
                  <a:pt x="857" y="918"/>
                </a:lnTo>
                <a:lnTo>
                  <a:pt x="852" y="921"/>
                </a:lnTo>
                <a:lnTo>
                  <a:pt x="848" y="924"/>
                </a:lnTo>
                <a:lnTo>
                  <a:pt x="843" y="927"/>
                </a:lnTo>
                <a:lnTo>
                  <a:pt x="837" y="929"/>
                </a:lnTo>
                <a:lnTo>
                  <a:pt x="832" y="932"/>
                </a:lnTo>
                <a:lnTo>
                  <a:pt x="827" y="935"/>
                </a:lnTo>
                <a:lnTo>
                  <a:pt x="822" y="936"/>
                </a:lnTo>
                <a:lnTo>
                  <a:pt x="816" y="940"/>
                </a:lnTo>
                <a:lnTo>
                  <a:pt x="811" y="941"/>
                </a:lnTo>
                <a:lnTo>
                  <a:pt x="807" y="943"/>
                </a:lnTo>
                <a:lnTo>
                  <a:pt x="805" y="943"/>
                </a:lnTo>
                <a:lnTo>
                  <a:pt x="804" y="943"/>
                </a:lnTo>
                <a:lnTo>
                  <a:pt x="802" y="944"/>
                </a:lnTo>
                <a:lnTo>
                  <a:pt x="800" y="944"/>
                </a:lnTo>
                <a:lnTo>
                  <a:pt x="800" y="946"/>
                </a:lnTo>
                <a:lnTo>
                  <a:pt x="799" y="946"/>
                </a:lnTo>
                <a:lnTo>
                  <a:pt x="797" y="946"/>
                </a:lnTo>
                <a:lnTo>
                  <a:pt x="796" y="947"/>
                </a:lnTo>
                <a:lnTo>
                  <a:pt x="794" y="947"/>
                </a:lnTo>
                <a:lnTo>
                  <a:pt x="793" y="947"/>
                </a:lnTo>
                <a:lnTo>
                  <a:pt x="791" y="949"/>
                </a:lnTo>
                <a:lnTo>
                  <a:pt x="790" y="949"/>
                </a:lnTo>
                <a:lnTo>
                  <a:pt x="788" y="949"/>
                </a:lnTo>
                <a:lnTo>
                  <a:pt x="786" y="949"/>
                </a:lnTo>
                <a:lnTo>
                  <a:pt x="780" y="950"/>
                </a:lnTo>
                <a:lnTo>
                  <a:pt x="774" y="952"/>
                </a:lnTo>
                <a:lnTo>
                  <a:pt x="768" y="954"/>
                </a:lnTo>
                <a:lnTo>
                  <a:pt x="763" y="955"/>
                </a:lnTo>
                <a:lnTo>
                  <a:pt x="757" y="955"/>
                </a:lnTo>
                <a:lnTo>
                  <a:pt x="750" y="957"/>
                </a:lnTo>
                <a:lnTo>
                  <a:pt x="744" y="957"/>
                </a:lnTo>
                <a:lnTo>
                  <a:pt x="738" y="957"/>
                </a:lnTo>
                <a:lnTo>
                  <a:pt x="731" y="958"/>
                </a:lnTo>
                <a:lnTo>
                  <a:pt x="725" y="958"/>
                </a:lnTo>
                <a:lnTo>
                  <a:pt x="719" y="958"/>
                </a:lnTo>
                <a:lnTo>
                  <a:pt x="713" y="958"/>
                </a:lnTo>
                <a:lnTo>
                  <a:pt x="706" y="957"/>
                </a:lnTo>
                <a:lnTo>
                  <a:pt x="700" y="957"/>
                </a:lnTo>
                <a:lnTo>
                  <a:pt x="694" y="957"/>
                </a:lnTo>
                <a:lnTo>
                  <a:pt x="686" y="957"/>
                </a:lnTo>
                <a:lnTo>
                  <a:pt x="684" y="957"/>
                </a:lnTo>
                <a:lnTo>
                  <a:pt x="683" y="957"/>
                </a:lnTo>
                <a:lnTo>
                  <a:pt x="681" y="958"/>
                </a:lnTo>
                <a:lnTo>
                  <a:pt x="680" y="960"/>
                </a:lnTo>
                <a:lnTo>
                  <a:pt x="678" y="960"/>
                </a:lnTo>
                <a:lnTo>
                  <a:pt x="678" y="961"/>
                </a:lnTo>
                <a:lnTo>
                  <a:pt x="677" y="963"/>
                </a:lnTo>
                <a:lnTo>
                  <a:pt x="677" y="965"/>
                </a:lnTo>
                <a:lnTo>
                  <a:pt x="675" y="965"/>
                </a:lnTo>
                <a:lnTo>
                  <a:pt x="675" y="966"/>
                </a:lnTo>
                <a:lnTo>
                  <a:pt x="673" y="968"/>
                </a:lnTo>
                <a:lnTo>
                  <a:pt x="672" y="969"/>
                </a:lnTo>
                <a:lnTo>
                  <a:pt x="672" y="971"/>
                </a:lnTo>
                <a:lnTo>
                  <a:pt x="670" y="972"/>
                </a:lnTo>
                <a:lnTo>
                  <a:pt x="667" y="977"/>
                </a:lnTo>
                <a:lnTo>
                  <a:pt x="664" y="982"/>
                </a:lnTo>
                <a:lnTo>
                  <a:pt x="659" y="987"/>
                </a:lnTo>
                <a:lnTo>
                  <a:pt x="656" y="990"/>
                </a:lnTo>
                <a:lnTo>
                  <a:pt x="653" y="994"/>
                </a:lnTo>
                <a:lnTo>
                  <a:pt x="650" y="997"/>
                </a:lnTo>
                <a:lnTo>
                  <a:pt x="647" y="1002"/>
                </a:lnTo>
                <a:lnTo>
                  <a:pt x="642" y="1005"/>
                </a:lnTo>
                <a:lnTo>
                  <a:pt x="639" y="1008"/>
                </a:lnTo>
                <a:lnTo>
                  <a:pt x="636" y="1013"/>
                </a:lnTo>
                <a:lnTo>
                  <a:pt x="631" y="1016"/>
                </a:lnTo>
                <a:lnTo>
                  <a:pt x="628" y="1021"/>
                </a:lnTo>
                <a:lnTo>
                  <a:pt x="625" y="1024"/>
                </a:lnTo>
                <a:lnTo>
                  <a:pt x="620" y="1029"/>
                </a:lnTo>
                <a:lnTo>
                  <a:pt x="617" y="1034"/>
                </a:lnTo>
                <a:lnTo>
                  <a:pt x="614" y="1037"/>
                </a:lnTo>
                <a:lnTo>
                  <a:pt x="604" y="1046"/>
                </a:lnTo>
                <a:lnTo>
                  <a:pt x="595" y="1055"/>
                </a:lnTo>
                <a:lnTo>
                  <a:pt x="585" y="1063"/>
                </a:lnTo>
                <a:lnTo>
                  <a:pt x="576" y="1073"/>
                </a:lnTo>
                <a:lnTo>
                  <a:pt x="567" y="1081"/>
                </a:lnTo>
                <a:lnTo>
                  <a:pt x="557" y="1090"/>
                </a:lnTo>
                <a:lnTo>
                  <a:pt x="548" y="1098"/>
                </a:lnTo>
                <a:lnTo>
                  <a:pt x="537" y="1107"/>
                </a:lnTo>
                <a:lnTo>
                  <a:pt x="527" y="1115"/>
                </a:lnTo>
                <a:lnTo>
                  <a:pt x="518" y="1123"/>
                </a:lnTo>
                <a:lnTo>
                  <a:pt x="507" y="1131"/>
                </a:lnTo>
                <a:lnTo>
                  <a:pt x="498" y="1138"/>
                </a:lnTo>
                <a:lnTo>
                  <a:pt x="487" y="1146"/>
                </a:lnTo>
                <a:lnTo>
                  <a:pt x="477" y="1154"/>
                </a:lnTo>
                <a:lnTo>
                  <a:pt x="466" y="1162"/>
                </a:lnTo>
                <a:lnTo>
                  <a:pt x="457" y="1170"/>
                </a:lnTo>
                <a:lnTo>
                  <a:pt x="454" y="1171"/>
                </a:lnTo>
                <a:lnTo>
                  <a:pt x="451" y="1173"/>
                </a:lnTo>
                <a:lnTo>
                  <a:pt x="447" y="1175"/>
                </a:lnTo>
                <a:lnTo>
                  <a:pt x="444" y="1176"/>
                </a:lnTo>
                <a:lnTo>
                  <a:pt x="441" y="1178"/>
                </a:lnTo>
                <a:lnTo>
                  <a:pt x="438" y="1179"/>
                </a:lnTo>
                <a:lnTo>
                  <a:pt x="435" y="1181"/>
                </a:lnTo>
                <a:lnTo>
                  <a:pt x="432" y="1184"/>
                </a:lnTo>
                <a:lnTo>
                  <a:pt x="429" y="1185"/>
                </a:lnTo>
                <a:lnTo>
                  <a:pt x="425" y="1187"/>
                </a:lnTo>
                <a:lnTo>
                  <a:pt x="424" y="1189"/>
                </a:lnTo>
                <a:lnTo>
                  <a:pt x="421" y="1190"/>
                </a:lnTo>
                <a:lnTo>
                  <a:pt x="418" y="1192"/>
                </a:lnTo>
                <a:lnTo>
                  <a:pt x="414" y="1193"/>
                </a:lnTo>
                <a:lnTo>
                  <a:pt x="411" y="1195"/>
                </a:lnTo>
                <a:lnTo>
                  <a:pt x="407" y="1196"/>
                </a:lnTo>
                <a:lnTo>
                  <a:pt x="402" y="1196"/>
                </a:lnTo>
                <a:lnTo>
                  <a:pt x="397" y="1195"/>
                </a:lnTo>
                <a:lnTo>
                  <a:pt x="392" y="1195"/>
                </a:lnTo>
                <a:lnTo>
                  <a:pt x="388" y="1193"/>
                </a:lnTo>
                <a:lnTo>
                  <a:pt x="383" y="1192"/>
                </a:lnTo>
                <a:lnTo>
                  <a:pt x="378" y="1190"/>
                </a:lnTo>
                <a:lnTo>
                  <a:pt x="374" y="1189"/>
                </a:lnTo>
                <a:lnTo>
                  <a:pt x="369" y="1187"/>
                </a:lnTo>
                <a:lnTo>
                  <a:pt x="366" y="1184"/>
                </a:lnTo>
                <a:lnTo>
                  <a:pt x="361" y="1182"/>
                </a:lnTo>
                <a:lnTo>
                  <a:pt x="356" y="1179"/>
                </a:lnTo>
                <a:lnTo>
                  <a:pt x="353" y="1176"/>
                </a:lnTo>
                <a:lnTo>
                  <a:pt x="349" y="1173"/>
                </a:lnTo>
                <a:lnTo>
                  <a:pt x="345" y="1170"/>
                </a:lnTo>
                <a:lnTo>
                  <a:pt x="341" y="1167"/>
                </a:lnTo>
                <a:lnTo>
                  <a:pt x="338" y="1164"/>
                </a:lnTo>
                <a:lnTo>
                  <a:pt x="316" y="1146"/>
                </a:lnTo>
                <a:lnTo>
                  <a:pt x="295" y="1129"/>
                </a:lnTo>
                <a:lnTo>
                  <a:pt x="275" y="1110"/>
                </a:lnTo>
                <a:lnTo>
                  <a:pt x="254" y="1090"/>
                </a:lnTo>
                <a:lnTo>
                  <a:pt x="236" y="1068"/>
                </a:lnTo>
                <a:lnTo>
                  <a:pt x="231" y="1062"/>
                </a:lnTo>
                <a:lnTo>
                  <a:pt x="223" y="1049"/>
                </a:lnTo>
                <a:lnTo>
                  <a:pt x="215" y="1037"/>
                </a:lnTo>
                <a:lnTo>
                  <a:pt x="209" y="1024"/>
                </a:lnTo>
                <a:lnTo>
                  <a:pt x="203" y="1012"/>
                </a:lnTo>
                <a:lnTo>
                  <a:pt x="196" y="999"/>
                </a:lnTo>
                <a:lnTo>
                  <a:pt x="193" y="994"/>
                </a:lnTo>
                <a:lnTo>
                  <a:pt x="188" y="976"/>
                </a:lnTo>
                <a:lnTo>
                  <a:pt x="182" y="958"/>
                </a:lnTo>
                <a:lnTo>
                  <a:pt x="176" y="940"/>
                </a:lnTo>
                <a:lnTo>
                  <a:pt x="170" y="921"/>
                </a:lnTo>
                <a:lnTo>
                  <a:pt x="166" y="902"/>
                </a:lnTo>
                <a:lnTo>
                  <a:pt x="166" y="896"/>
                </a:lnTo>
                <a:lnTo>
                  <a:pt x="151" y="853"/>
                </a:lnTo>
                <a:lnTo>
                  <a:pt x="138" y="811"/>
                </a:lnTo>
                <a:lnTo>
                  <a:pt x="127" y="767"/>
                </a:lnTo>
                <a:lnTo>
                  <a:pt x="118" y="722"/>
                </a:lnTo>
                <a:lnTo>
                  <a:pt x="113" y="676"/>
                </a:lnTo>
                <a:lnTo>
                  <a:pt x="112" y="661"/>
                </a:lnTo>
                <a:lnTo>
                  <a:pt x="112" y="647"/>
                </a:lnTo>
                <a:lnTo>
                  <a:pt x="108" y="632"/>
                </a:lnTo>
                <a:lnTo>
                  <a:pt x="107" y="617"/>
                </a:lnTo>
                <a:lnTo>
                  <a:pt x="105" y="603"/>
                </a:lnTo>
                <a:lnTo>
                  <a:pt x="105" y="587"/>
                </a:lnTo>
                <a:lnTo>
                  <a:pt x="107" y="582"/>
                </a:lnTo>
                <a:lnTo>
                  <a:pt x="107" y="581"/>
                </a:lnTo>
                <a:lnTo>
                  <a:pt x="107" y="579"/>
                </a:lnTo>
                <a:lnTo>
                  <a:pt x="105" y="578"/>
                </a:lnTo>
                <a:lnTo>
                  <a:pt x="105" y="576"/>
                </a:lnTo>
                <a:lnTo>
                  <a:pt x="101" y="571"/>
                </a:lnTo>
                <a:lnTo>
                  <a:pt x="97" y="567"/>
                </a:lnTo>
                <a:lnTo>
                  <a:pt x="93" y="562"/>
                </a:lnTo>
                <a:lnTo>
                  <a:pt x="88" y="557"/>
                </a:lnTo>
                <a:lnTo>
                  <a:pt x="85" y="551"/>
                </a:lnTo>
                <a:lnTo>
                  <a:pt x="83" y="549"/>
                </a:lnTo>
                <a:lnTo>
                  <a:pt x="80" y="546"/>
                </a:lnTo>
                <a:lnTo>
                  <a:pt x="77" y="542"/>
                </a:lnTo>
                <a:lnTo>
                  <a:pt x="74" y="538"/>
                </a:lnTo>
                <a:lnTo>
                  <a:pt x="71" y="535"/>
                </a:lnTo>
                <a:lnTo>
                  <a:pt x="68" y="531"/>
                </a:lnTo>
                <a:lnTo>
                  <a:pt x="52" y="512"/>
                </a:lnTo>
                <a:lnTo>
                  <a:pt x="39" y="491"/>
                </a:lnTo>
                <a:lnTo>
                  <a:pt x="27" y="473"/>
                </a:lnTo>
                <a:lnTo>
                  <a:pt x="17" y="451"/>
                </a:lnTo>
                <a:lnTo>
                  <a:pt x="8" y="430"/>
                </a:lnTo>
                <a:lnTo>
                  <a:pt x="6" y="423"/>
                </a:lnTo>
                <a:lnTo>
                  <a:pt x="3" y="410"/>
                </a:lnTo>
                <a:lnTo>
                  <a:pt x="2" y="396"/>
                </a:lnTo>
                <a:lnTo>
                  <a:pt x="0" y="383"/>
                </a:lnTo>
                <a:lnTo>
                  <a:pt x="0" y="369"/>
                </a:lnTo>
                <a:lnTo>
                  <a:pt x="0" y="357"/>
                </a:lnTo>
                <a:lnTo>
                  <a:pt x="0" y="352"/>
                </a:lnTo>
                <a:lnTo>
                  <a:pt x="2" y="329"/>
                </a:lnTo>
                <a:lnTo>
                  <a:pt x="5" y="307"/>
                </a:lnTo>
                <a:lnTo>
                  <a:pt x="8" y="283"/>
                </a:lnTo>
                <a:lnTo>
                  <a:pt x="14" y="261"/>
                </a:lnTo>
                <a:lnTo>
                  <a:pt x="22" y="241"/>
                </a:lnTo>
                <a:lnTo>
                  <a:pt x="25" y="233"/>
                </a:lnTo>
                <a:lnTo>
                  <a:pt x="41" y="205"/>
                </a:lnTo>
                <a:lnTo>
                  <a:pt x="61" y="180"/>
                </a:lnTo>
                <a:lnTo>
                  <a:pt x="88" y="158"/>
                </a:lnTo>
                <a:lnTo>
                  <a:pt x="116" y="142"/>
                </a:lnTo>
                <a:lnTo>
                  <a:pt x="146" y="131"/>
                </a:lnTo>
                <a:lnTo>
                  <a:pt x="157" y="128"/>
                </a:lnTo>
                <a:lnTo>
                  <a:pt x="185" y="123"/>
                </a:lnTo>
                <a:lnTo>
                  <a:pt x="214" y="122"/>
                </a:lnTo>
                <a:lnTo>
                  <a:pt x="243" y="122"/>
                </a:lnTo>
                <a:lnTo>
                  <a:pt x="272" y="126"/>
                </a:lnTo>
                <a:lnTo>
                  <a:pt x="300" y="133"/>
                </a:lnTo>
                <a:lnTo>
                  <a:pt x="308" y="136"/>
                </a:lnTo>
                <a:lnTo>
                  <a:pt x="317" y="139"/>
                </a:lnTo>
                <a:lnTo>
                  <a:pt x="327" y="142"/>
                </a:lnTo>
                <a:lnTo>
                  <a:pt x="336" y="145"/>
                </a:lnTo>
                <a:lnTo>
                  <a:pt x="345" y="150"/>
                </a:lnTo>
                <a:lnTo>
                  <a:pt x="353" y="155"/>
                </a:lnTo>
                <a:lnTo>
                  <a:pt x="356" y="156"/>
                </a:lnTo>
                <a:lnTo>
                  <a:pt x="392" y="125"/>
                </a:lnTo>
                <a:lnTo>
                  <a:pt x="429" y="97"/>
                </a:lnTo>
                <a:lnTo>
                  <a:pt x="466" y="70"/>
                </a:lnTo>
                <a:lnTo>
                  <a:pt x="505" y="47"/>
                </a:lnTo>
                <a:lnTo>
                  <a:pt x="545" y="26"/>
                </a:lnTo>
                <a:lnTo>
                  <a:pt x="557" y="20"/>
                </a:lnTo>
                <a:lnTo>
                  <a:pt x="576" y="14"/>
                </a:lnTo>
                <a:lnTo>
                  <a:pt x="593" y="9"/>
                </a:lnTo>
                <a:lnTo>
                  <a:pt x="612" y="6"/>
                </a:lnTo>
                <a:lnTo>
                  <a:pt x="631" y="3"/>
                </a:lnTo>
                <a:lnTo>
                  <a:pt x="650" y="0"/>
                </a:lnTo>
                <a:lnTo>
                  <a:pt x="656" y="0"/>
                </a:lnTo>
                <a:lnTo>
                  <a:pt x="692" y="0"/>
                </a:lnTo>
                <a:lnTo>
                  <a:pt x="727" y="6"/>
                </a:lnTo>
                <a:lnTo>
                  <a:pt x="760" y="15"/>
                </a:lnTo>
                <a:lnTo>
                  <a:pt x="793" y="29"/>
                </a:lnTo>
                <a:lnTo>
                  <a:pt x="822" y="48"/>
                </a:lnTo>
                <a:lnTo>
                  <a:pt x="832"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000" name="Freeform 7"/>
          <p:cNvSpPr>
            <a:spLocks/>
          </p:cNvSpPr>
          <p:nvPr/>
        </p:nvSpPr>
        <p:spPr bwMode="auto">
          <a:xfrm>
            <a:off x="10483850" y="88900"/>
            <a:ext cx="179388" cy="331788"/>
          </a:xfrm>
          <a:custGeom>
            <a:avLst/>
            <a:gdLst>
              <a:gd name="T0" fmla="*/ 0 w 113"/>
              <a:gd name="T1" fmla="*/ 0 h 209"/>
              <a:gd name="T2" fmla="*/ 2147483647 w 113"/>
              <a:gd name="T3" fmla="*/ 2147483647 h 209"/>
              <a:gd name="T4" fmla="*/ 2147483647 w 113"/>
              <a:gd name="T5" fmla="*/ 2147483647 h 209"/>
              <a:gd name="T6" fmla="*/ 2147483647 w 113"/>
              <a:gd name="T7" fmla="*/ 2147483647 h 209"/>
              <a:gd name="T8" fmla="*/ 2147483647 w 113"/>
              <a:gd name="T9" fmla="*/ 2147483647 h 209"/>
              <a:gd name="T10" fmla="*/ 2147483647 w 113"/>
              <a:gd name="T11" fmla="*/ 2147483647 h 209"/>
              <a:gd name="T12" fmla="*/ 2147483647 w 113"/>
              <a:gd name="T13" fmla="*/ 2147483647 h 209"/>
              <a:gd name="T14" fmla="*/ 2147483647 w 113"/>
              <a:gd name="T15" fmla="*/ 2147483647 h 209"/>
              <a:gd name="T16" fmla="*/ 2147483647 w 113"/>
              <a:gd name="T17" fmla="*/ 2147483647 h 209"/>
              <a:gd name="T18" fmla="*/ 2147483647 w 113"/>
              <a:gd name="T19" fmla="*/ 2147483647 h 209"/>
              <a:gd name="T20" fmla="*/ 2147483647 w 113"/>
              <a:gd name="T21" fmla="*/ 2147483647 h 209"/>
              <a:gd name="T22" fmla="*/ 2147483647 w 113"/>
              <a:gd name="T23" fmla="*/ 2147483647 h 209"/>
              <a:gd name="T24" fmla="*/ 2147483647 w 113"/>
              <a:gd name="T25" fmla="*/ 2147483647 h 209"/>
              <a:gd name="T26" fmla="*/ 2147483647 w 113"/>
              <a:gd name="T27" fmla="*/ 2147483647 h 209"/>
              <a:gd name="T28" fmla="*/ 2147483647 w 113"/>
              <a:gd name="T29" fmla="*/ 2147483647 h 209"/>
              <a:gd name="T30" fmla="*/ 2147483647 w 113"/>
              <a:gd name="T31" fmla="*/ 2147483647 h 209"/>
              <a:gd name="T32" fmla="*/ 2147483647 w 113"/>
              <a:gd name="T33" fmla="*/ 2147483647 h 2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209"/>
              <a:gd name="T53" fmla="*/ 113 w 113"/>
              <a:gd name="T54" fmla="*/ 209 h 20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209">
                <a:moveTo>
                  <a:pt x="0" y="0"/>
                </a:moveTo>
                <a:lnTo>
                  <a:pt x="11" y="11"/>
                </a:lnTo>
                <a:lnTo>
                  <a:pt x="23" y="22"/>
                </a:lnTo>
                <a:lnTo>
                  <a:pt x="33" y="33"/>
                </a:lnTo>
                <a:lnTo>
                  <a:pt x="44" y="44"/>
                </a:lnTo>
                <a:lnTo>
                  <a:pt x="53" y="57"/>
                </a:lnTo>
                <a:lnTo>
                  <a:pt x="61" y="69"/>
                </a:lnTo>
                <a:lnTo>
                  <a:pt x="69" y="82"/>
                </a:lnTo>
                <a:lnTo>
                  <a:pt x="77" y="94"/>
                </a:lnTo>
                <a:lnTo>
                  <a:pt x="83" y="108"/>
                </a:lnTo>
                <a:lnTo>
                  <a:pt x="89" y="121"/>
                </a:lnTo>
                <a:lnTo>
                  <a:pt x="94" y="135"/>
                </a:lnTo>
                <a:lnTo>
                  <a:pt x="100" y="149"/>
                </a:lnTo>
                <a:lnTo>
                  <a:pt x="103" y="163"/>
                </a:lnTo>
                <a:lnTo>
                  <a:pt x="107" y="179"/>
                </a:lnTo>
                <a:lnTo>
                  <a:pt x="110" y="193"/>
                </a:lnTo>
                <a:lnTo>
                  <a:pt x="113" y="20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1" name="Freeform 8"/>
          <p:cNvSpPr>
            <a:spLocks/>
          </p:cNvSpPr>
          <p:nvPr/>
        </p:nvSpPr>
        <p:spPr bwMode="auto">
          <a:xfrm>
            <a:off x="10629901" y="420689"/>
            <a:ext cx="34925" cy="238125"/>
          </a:xfrm>
          <a:custGeom>
            <a:avLst/>
            <a:gdLst>
              <a:gd name="T0" fmla="*/ 2147483647 w 22"/>
              <a:gd name="T1" fmla="*/ 0 h 150"/>
              <a:gd name="T2" fmla="*/ 2147483647 w 22"/>
              <a:gd name="T3" fmla="*/ 2147483647 h 150"/>
              <a:gd name="T4" fmla="*/ 2147483647 w 22"/>
              <a:gd name="T5" fmla="*/ 2147483647 h 150"/>
              <a:gd name="T6" fmla="*/ 2147483647 w 22"/>
              <a:gd name="T7" fmla="*/ 2147483647 h 150"/>
              <a:gd name="T8" fmla="*/ 2147483647 w 22"/>
              <a:gd name="T9" fmla="*/ 2147483647 h 150"/>
              <a:gd name="T10" fmla="*/ 2147483647 w 22"/>
              <a:gd name="T11" fmla="*/ 2147483647 h 150"/>
              <a:gd name="T12" fmla="*/ 2147483647 w 22"/>
              <a:gd name="T13" fmla="*/ 2147483647 h 150"/>
              <a:gd name="T14" fmla="*/ 2147483647 w 22"/>
              <a:gd name="T15" fmla="*/ 2147483647 h 150"/>
              <a:gd name="T16" fmla="*/ 2147483647 w 22"/>
              <a:gd name="T17" fmla="*/ 2147483647 h 150"/>
              <a:gd name="T18" fmla="*/ 2147483647 w 22"/>
              <a:gd name="T19" fmla="*/ 2147483647 h 150"/>
              <a:gd name="T20" fmla="*/ 2147483647 w 22"/>
              <a:gd name="T21" fmla="*/ 2147483647 h 150"/>
              <a:gd name="T22" fmla="*/ 2147483647 w 22"/>
              <a:gd name="T23" fmla="*/ 2147483647 h 150"/>
              <a:gd name="T24" fmla="*/ 2147483647 w 22"/>
              <a:gd name="T25" fmla="*/ 2147483647 h 150"/>
              <a:gd name="T26" fmla="*/ 2147483647 w 22"/>
              <a:gd name="T27" fmla="*/ 2147483647 h 150"/>
              <a:gd name="T28" fmla="*/ 2147483647 w 22"/>
              <a:gd name="T29" fmla="*/ 2147483647 h 150"/>
              <a:gd name="T30" fmla="*/ 2147483647 w 22"/>
              <a:gd name="T31" fmla="*/ 2147483647 h 150"/>
              <a:gd name="T32" fmla="*/ 0 w 22"/>
              <a:gd name="T33" fmla="*/ 2147483647 h 1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150"/>
              <a:gd name="T53" fmla="*/ 22 w 22"/>
              <a:gd name="T54" fmla="*/ 150 h 1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150">
                <a:moveTo>
                  <a:pt x="21" y="0"/>
                </a:moveTo>
                <a:lnTo>
                  <a:pt x="21" y="9"/>
                </a:lnTo>
                <a:lnTo>
                  <a:pt x="21" y="20"/>
                </a:lnTo>
                <a:lnTo>
                  <a:pt x="22" y="30"/>
                </a:lnTo>
                <a:lnTo>
                  <a:pt x="21" y="39"/>
                </a:lnTo>
                <a:lnTo>
                  <a:pt x="21" y="48"/>
                </a:lnTo>
                <a:lnTo>
                  <a:pt x="21" y="59"/>
                </a:lnTo>
                <a:lnTo>
                  <a:pt x="19" y="69"/>
                </a:lnTo>
                <a:lnTo>
                  <a:pt x="19" y="78"/>
                </a:lnTo>
                <a:lnTo>
                  <a:pt x="18" y="87"/>
                </a:lnTo>
                <a:lnTo>
                  <a:pt x="16" y="97"/>
                </a:lnTo>
                <a:lnTo>
                  <a:pt x="15" y="106"/>
                </a:lnTo>
                <a:lnTo>
                  <a:pt x="11" y="116"/>
                </a:lnTo>
                <a:lnTo>
                  <a:pt x="10" y="124"/>
                </a:lnTo>
                <a:lnTo>
                  <a:pt x="7" y="133"/>
                </a:lnTo>
                <a:lnTo>
                  <a:pt x="4" y="142"/>
                </a:lnTo>
                <a:lnTo>
                  <a:pt x="0" y="15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2" name="Freeform 9"/>
          <p:cNvSpPr>
            <a:spLocks/>
          </p:cNvSpPr>
          <p:nvPr/>
        </p:nvSpPr>
        <p:spPr bwMode="auto">
          <a:xfrm>
            <a:off x="10575926" y="658813"/>
            <a:ext cx="53975" cy="157162"/>
          </a:xfrm>
          <a:custGeom>
            <a:avLst/>
            <a:gdLst>
              <a:gd name="T0" fmla="*/ 2147483647 w 34"/>
              <a:gd name="T1" fmla="*/ 0 h 99"/>
              <a:gd name="T2" fmla="*/ 2147483647 w 34"/>
              <a:gd name="T3" fmla="*/ 2147483647 h 99"/>
              <a:gd name="T4" fmla="*/ 2147483647 w 34"/>
              <a:gd name="T5" fmla="*/ 2147483647 h 99"/>
              <a:gd name="T6" fmla="*/ 2147483647 w 34"/>
              <a:gd name="T7" fmla="*/ 2147483647 h 99"/>
              <a:gd name="T8" fmla="*/ 2147483647 w 34"/>
              <a:gd name="T9" fmla="*/ 2147483647 h 99"/>
              <a:gd name="T10" fmla="*/ 2147483647 w 34"/>
              <a:gd name="T11" fmla="*/ 2147483647 h 99"/>
              <a:gd name="T12" fmla="*/ 2147483647 w 34"/>
              <a:gd name="T13" fmla="*/ 2147483647 h 99"/>
              <a:gd name="T14" fmla="*/ 2147483647 w 34"/>
              <a:gd name="T15" fmla="*/ 2147483647 h 99"/>
              <a:gd name="T16" fmla="*/ 2147483647 w 34"/>
              <a:gd name="T17" fmla="*/ 2147483647 h 99"/>
              <a:gd name="T18" fmla="*/ 2147483647 w 34"/>
              <a:gd name="T19" fmla="*/ 2147483647 h 99"/>
              <a:gd name="T20" fmla="*/ 2147483647 w 34"/>
              <a:gd name="T21" fmla="*/ 2147483647 h 99"/>
              <a:gd name="T22" fmla="*/ 2147483647 w 34"/>
              <a:gd name="T23" fmla="*/ 2147483647 h 99"/>
              <a:gd name="T24" fmla="*/ 2147483647 w 34"/>
              <a:gd name="T25" fmla="*/ 2147483647 h 99"/>
              <a:gd name="T26" fmla="*/ 2147483647 w 34"/>
              <a:gd name="T27" fmla="*/ 2147483647 h 99"/>
              <a:gd name="T28" fmla="*/ 2147483647 w 34"/>
              <a:gd name="T29" fmla="*/ 2147483647 h 99"/>
              <a:gd name="T30" fmla="*/ 2147483647 w 34"/>
              <a:gd name="T31" fmla="*/ 2147483647 h 99"/>
              <a:gd name="T32" fmla="*/ 0 w 34"/>
              <a:gd name="T33" fmla="*/ 2147483647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99"/>
              <a:gd name="T53" fmla="*/ 34 w 34"/>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99">
                <a:moveTo>
                  <a:pt x="34" y="0"/>
                </a:moveTo>
                <a:lnTo>
                  <a:pt x="33" y="6"/>
                </a:lnTo>
                <a:lnTo>
                  <a:pt x="31" y="13"/>
                </a:lnTo>
                <a:lnTo>
                  <a:pt x="30" y="19"/>
                </a:lnTo>
                <a:lnTo>
                  <a:pt x="27" y="25"/>
                </a:lnTo>
                <a:lnTo>
                  <a:pt x="25" y="31"/>
                </a:lnTo>
                <a:lnTo>
                  <a:pt x="23" y="38"/>
                </a:lnTo>
                <a:lnTo>
                  <a:pt x="20" y="44"/>
                </a:lnTo>
                <a:lnTo>
                  <a:pt x="19" y="50"/>
                </a:lnTo>
                <a:lnTo>
                  <a:pt x="16" y="57"/>
                </a:lnTo>
                <a:lnTo>
                  <a:pt x="14" y="63"/>
                </a:lnTo>
                <a:lnTo>
                  <a:pt x="11" y="69"/>
                </a:lnTo>
                <a:lnTo>
                  <a:pt x="9" y="74"/>
                </a:lnTo>
                <a:lnTo>
                  <a:pt x="6" y="80"/>
                </a:lnTo>
                <a:lnTo>
                  <a:pt x="5" y="86"/>
                </a:lnTo>
                <a:lnTo>
                  <a:pt x="2" y="93"/>
                </a:lnTo>
                <a:lnTo>
                  <a:pt x="0" y="9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3" name="Line 10"/>
          <p:cNvSpPr>
            <a:spLocks noChangeShapeType="1"/>
          </p:cNvSpPr>
          <p:nvPr/>
        </p:nvSpPr>
        <p:spPr bwMode="auto">
          <a:xfrm flipH="1">
            <a:off x="10514013" y="815976"/>
            <a:ext cx="61912" cy="111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004" name="Freeform 11"/>
          <p:cNvSpPr>
            <a:spLocks/>
          </p:cNvSpPr>
          <p:nvPr/>
        </p:nvSpPr>
        <p:spPr bwMode="auto">
          <a:xfrm>
            <a:off x="10514014" y="927101"/>
            <a:ext cx="65087" cy="246063"/>
          </a:xfrm>
          <a:custGeom>
            <a:avLst/>
            <a:gdLst>
              <a:gd name="T0" fmla="*/ 0 w 41"/>
              <a:gd name="T1" fmla="*/ 0 h 155"/>
              <a:gd name="T2" fmla="*/ 2147483647 w 41"/>
              <a:gd name="T3" fmla="*/ 2147483647 h 155"/>
              <a:gd name="T4" fmla="*/ 2147483647 w 41"/>
              <a:gd name="T5" fmla="*/ 2147483647 h 155"/>
              <a:gd name="T6" fmla="*/ 2147483647 w 41"/>
              <a:gd name="T7" fmla="*/ 2147483647 h 155"/>
              <a:gd name="T8" fmla="*/ 2147483647 w 41"/>
              <a:gd name="T9" fmla="*/ 2147483647 h 155"/>
              <a:gd name="T10" fmla="*/ 2147483647 w 41"/>
              <a:gd name="T11" fmla="*/ 2147483647 h 155"/>
              <a:gd name="T12" fmla="*/ 2147483647 w 41"/>
              <a:gd name="T13" fmla="*/ 2147483647 h 155"/>
              <a:gd name="T14" fmla="*/ 2147483647 w 41"/>
              <a:gd name="T15" fmla="*/ 2147483647 h 155"/>
              <a:gd name="T16" fmla="*/ 2147483647 w 41"/>
              <a:gd name="T17" fmla="*/ 2147483647 h 155"/>
              <a:gd name="T18" fmla="*/ 2147483647 w 41"/>
              <a:gd name="T19" fmla="*/ 2147483647 h 155"/>
              <a:gd name="T20" fmla="*/ 2147483647 w 41"/>
              <a:gd name="T21" fmla="*/ 2147483647 h 155"/>
              <a:gd name="T22" fmla="*/ 2147483647 w 41"/>
              <a:gd name="T23" fmla="*/ 2147483647 h 155"/>
              <a:gd name="T24" fmla="*/ 2147483647 w 41"/>
              <a:gd name="T25" fmla="*/ 2147483647 h 155"/>
              <a:gd name="T26" fmla="*/ 2147483647 w 41"/>
              <a:gd name="T27" fmla="*/ 2147483647 h 155"/>
              <a:gd name="T28" fmla="*/ 2147483647 w 41"/>
              <a:gd name="T29" fmla="*/ 2147483647 h 155"/>
              <a:gd name="T30" fmla="*/ 2147483647 w 41"/>
              <a:gd name="T31" fmla="*/ 2147483647 h 155"/>
              <a:gd name="T32" fmla="*/ 2147483647 w 41"/>
              <a:gd name="T33" fmla="*/ 2147483647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155"/>
              <a:gd name="T53" fmla="*/ 41 w 41"/>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155">
                <a:moveTo>
                  <a:pt x="0" y="0"/>
                </a:moveTo>
                <a:lnTo>
                  <a:pt x="3" y="10"/>
                </a:lnTo>
                <a:lnTo>
                  <a:pt x="6" y="19"/>
                </a:lnTo>
                <a:lnTo>
                  <a:pt x="9" y="29"/>
                </a:lnTo>
                <a:lnTo>
                  <a:pt x="12" y="38"/>
                </a:lnTo>
                <a:lnTo>
                  <a:pt x="15" y="47"/>
                </a:lnTo>
                <a:lnTo>
                  <a:pt x="17" y="58"/>
                </a:lnTo>
                <a:lnTo>
                  <a:pt x="20" y="68"/>
                </a:lnTo>
                <a:lnTo>
                  <a:pt x="22" y="77"/>
                </a:lnTo>
                <a:lnTo>
                  <a:pt x="25" y="86"/>
                </a:lnTo>
                <a:lnTo>
                  <a:pt x="26" y="97"/>
                </a:lnTo>
                <a:lnTo>
                  <a:pt x="28" y="107"/>
                </a:lnTo>
                <a:lnTo>
                  <a:pt x="31" y="116"/>
                </a:lnTo>
                <a:lnTo>
                  <a:pt x="33" y="127"/>
                </a:lnTo>
                <a:lnTo>
                  <a:pt x="36" y="137"/>
                </a:lnTo>
                <a:lnTo>
                  <a:pt x="37" y="146"/>
                </a:lnTo>
                <a:lnTo>
                  <a:pt x="41" y="15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5" name="Freeform 12"/>
          <p:cNvSpPr>
            <a:spLocks/>
          </p:cNvSpPr>
          <p:nvPr/>
        </p:nvSpPr>
        <p:spPr bwMode="auto">
          <a:xfrm>
            <a:off x="10579101" y="1173163"/>
            <a:ext cx="11113" cy="87312"/>
          </a:xfrm>
          <a:custGeom>
            <a:avLst/>
            <a:gdLst>
              <a:gd name="T0" fmla="*/ 0 w 7"/>
              <a:gd name="T1" fmla="*/ 0 h 55"/>
              <a:gd name="T2" fmla="*/ 2147483647 w 7"/>
              <a:gd name="T3" fmla="*/ 2147483647 h 55"/>
              <a:gd name="T4" fmla="*/ 2147483647 w 7"/>
              <a:gd name="T5" fmla="*/ 2147483647 h 55"/>
              <a:gd name="T6" fmla="*/ 2147483647 w 7"/>
              <a:gd name="T7" fmla="*/ 2147483647 h 55"/>
              <a:gd name="T8" fmla="*/ 2147483647 w 7"/>
              <a:gd name="T9" fmla="*/ 2147483647 h 55"/>
              <a:gd name="T10" fmla="*/ 2147483647 w 7"/>
              <a:gd name="T11" fmla="*/ 2147483647 h 55"/>
              <a:gd name="T12" fmla="*/ 2147483647 w 7"/>
              <a:gd name="T13" fmla="*/ 2147483647 h 55"/>
              <a:gd name="T14" fmla="*/ 2147483647 w 7"/>
              <a:gd name="T15" fmla="*/ 2147483647 h 55"/>
              <a:gd name="T16" fmla="*/ 2147483647 w 7"/>
              <a:gd name="T17" fmla="*/ 2147483647 h 55"/>
              <a:gd name="T18" fmla="*/ 2147483647 w 7"/>
              <a:gd name="T19" fmla="*/ 2147483647 h 55"/>
              <a:gd name="T20" fmla="*/ 2147483647 w 7"/>
              <a:gd name="T21" fmla="*/ 2147483647 h 55"/>
              <a:gd name="T22" fmla="*/ 2147483647 w 7"/>
              <a:gd name="T23" fmla="*/ 2147483647 h 55"/>
              <a:gd name="T24" fmla="*/ 2147483647 w 7"/>
              <a:gd name="T25" fmla="*/ 2147483647 h 55"/>
              <a:gd name="T26" fmla="*/ 2147483647 w 7"/>
              <a:gd name="T27" fmla="*/ 2147483647 h 55"/>
              <a:gd name="T28" fmla="*/ 2147483647 w 7"/>
              <a:gd name="T29" fmla="*/ 2147483647 h 55"/>
              <a:gd name="T30" fmla="*/ 2147483647 w 7"/>
              <a:gd name="T31" fmla="*/ 2147483647 h 55"/>
              <a:gd name="T32" fmla="*/ 2147483647 w 7"/>
              <a:gd name="T33" fmla="*/ 214748364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55"/>
              <a:gd name="T53" fmla="*/ 7 w 7"/>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55">
                <a:moveTo>
                  <a:pt x="0" y="0"/>
                </a:moveTo>
                <a:lnTo>
                  <a:pt x="1" y="4"/>
                </a:lnTo>
                <a:lnTo>
                  <a:pt x="1" y="8"/>
                </a:lnTo>
                <a:lnTo>
                  <a:pt x="1" y="11"/>
                </a:lnTo>
                <a:lnTo>
                  <a:pt x="3" y="15"/>
                </a:lnTo>
                <a:lnTo>
                  <a:pt x="3" y="18"/>
                </a:lnTo>
                <a:lnTo>
                  <a:pt x="4" y="21"/>
                </a:lnTo>
                <a:lnTo>
                  <a:pt x="4" y="25"/>
                </a:lnTo>
                <a:lnTo>
                  <a:pt x="4" y="29"/>
                </a:lnTo>
                <a:lnTo>
                  <a:pt x="6" y="32"/>
                </a:lnTo>
                <a:lnTo>
                  <a:pt x="6" y="35"/>
                </a:lnTo>
                <a:lnTo>
                  <a:pt x="6" y="38"/>
                </a:lnTo>
                <a:lnTo>
                  <a:pt x="6" y="41"/>
                </a:lnTo>
                <a:lnTo>
                  <a:pt x="7" y="46"/>
                </a:lnTo>
                <a:lnTo>
                  <a:pt x="7" y="49"/>
                </a:lnTo>
                <a:lnTo>
                  <a:pt x="7" y="52"/>
                </a:lnTo>
                <a:lnTo>
                  <a:pt x="7" y="5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6" name="Freeform 13"/>
          <p:cNvSpPr>
            <a:spLocks/>
          </p:cNvSpPr>
          <p:nvPr/>
        </p:nvSpPr>
        <p:spPr bwMode="auto">
          <a:xfrm>
            <a:off x="10590214" y="1260476"/>
            <a:ext cx="15875" cy="60325"/>
          </a:xfrm>
          <a:custGeom>
            <a:avLst/>
            <a:gdLst>
              <a:gd name="T0" fmla="*/ 0 w 10"/>
              <a:gd name="T1" fmla="*/ 0 h 38"/>
              <a:gd name="T2" fmla="*/ 2147483647 w 10"/>
              <a:gd name="T3" fmla="*/ 2147483647 h 38"/>
              <a:gd name="T4" fmla="*/ 2147483647 w 10"/>
              <a:gd name="T5" fmla="*/ 2147483647 h 38"/>
              <a:gd name="T6" fmla="*/ 2147483647 w 10"/>
              <a:gd name="T7" fmla="*/ 2147483647 h 38"/>
              <a:gd name="T8" fmla="*/ 2147483647 w 10"/>
              <a:gd name="T9" fmla="*/ 2147483647 h 38"/>
              <a:gd name="T10" fmla="*/ 2147483647 w 10"/>
              <a:gd name="T11" fmla="*/ 2147483647 h 38"/>
              <a:gd name="T12" fmla="*/ 2147483647 w 10"/>
              <a:gd name="T13" fmla="*/ 2147483647 h 38"/>
              <a:gd name="T14" fmla="*/ 2147483647 w 10"/>
              <a:gd name="T15" fmla="*/ 2147483647 h 38"/>
              <a:gd name="T16" fmla="*/ 2147483647 w 10"/>
              <a:gd name="T17" fmla="*/ 2147483647 h 38"/>
              <a:gd name="T18" fmla="*/ 2147483647 w 10"/>
              <a:gd name="T19" fmla="*/ 2147483647 h 38"/>
              <a:gd name="T20" fmla="*/ 2147483647 w 10"/>
              <a:gd name="T21" fmla="*/ 2147483647 h 38"/>
              <a:gd name="T22" fmla="*/ 2147483647 w 10"/>
              <a:gd name="T23" fmla="*/ 2147483647 h 38"/>
              <a:gd name="T24" fmla="*/ 2147483647 w 10"/>
              <a:gd name="T25" fmla="*/ 2147483647 h 38"/>
              <a:gd name="T26" fmla="*/ 2147483647 w 10"/>
              <a:gd name="T27" fmla="*/ 2147483647 h 38"/>
              <a:gd name="T28" fmla="*/ 2147483647 w 10"/>
              <a:gd name="T29" fmla="*/ 2147483647 h 38"/>
              <a:gd name="T30" fmla="*/ 2147483647 w 10"/>
              <a:gd name="T31" fmla="*/ 2147483647 h 38"/>
              <a:gd name="T32" fmla="*/ 2147483647 w 10"/>
              <a:gd name="T33" fmla="*/ 2147483647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
              <a:gd name="T52" fmla="*/ 0 h 38"/>
              <a:gd name="T53" fmla="*/ 10 w 10"/>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 h="38">
                <a:moveTo>
                  <a:pt x="0" y="0"/>
                </a:moveTo>
                <a:lnTo>
                  <a:pt x="2" y="2"/>
                </a:lnTo>
                <a:lnTo>
                  <a:pt x="2" y="5"/>
                </a:lnTo>
                <a:lnTo>
                  <a:pt x="3" y="7"/>
                </a:lnTo>
                <a:lnTo>
                  <a:pt x="3" y="10"/>
                </a:lnTo>
                <a:lnTo>
                  <a:pt x="3" y="11"/>
                </a:lnTo>
                <a:lnTo>
                  <a:pt x="5" y="14"/>
                </a:lnTo>
                <a:lnTo>
                  <a:pt x="5" y="16"/>
                </a:lnTo>
                <a:lnTo>
                  <a:pt x="5" y="19"/>
                </a:lnTo>
                <a:lnTo>
                  <a:pt x="7" y="21"/>
                </a:lnTo>
                <a:lnTo>
                  <a:pt x="7" y="24"/>
                </a:lnTo>
                <a:lnTo>
                  <a:pt x="7" y="25"/>
                </a:lnTo>
                <a:lnTo>
                  <a:pt x="8" y="28"/>
                </a:lnTo>
                <a:lnTo>
                  <a:pt x="8" y="30"/>
                </a:lnTo>
                <a:lnTo>
                  <a:pt x="8" y="32"/>
                </a:lnTo>
                <a:lnTo>
                  <a:pt x="10" y="35"/>
                </a:lnTo>
                <a:lnTo>
                  <a:pt x="10" y="3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7" name="Freeform 14"/>
          <p:cNvSpPr>
            <a:spLocks/>
          </p:cNvSpPr>
          <p:nvPr/>
        </p:nvSpPr>
        <p:spPr bwMode="auto">
          <a:xfrm>
            <a:off x="10566401" y="1320801"/>
            <a:ext cx="41275" cy="104775"/>
          </a:xfrm>
          <a:custGeom>
            <a:avLst/>
            <a:gdLst>
              <a:gd name="T0" fmla="*/ 2147483647 w 26"/>
              <a:gd name="T1" fmla="*/ 0 h 66"/>
              <a:gd name="T2" fmla="*/ 2147483647 w 26"/>
              <a:gd name="T3" fmla="*/ 2147483647 h 66"/>
              <a:gd name="T4" fmla="*/ 2147483647 w 26"/>
              <a:gd name="T5" fmla="*/ 2147483647 h 66"/>
              <a:gd name="T6" fmla="*/ 2147483647 w 26"/>
              <a:gd name="T7" fmla="*/ 2147483647 h 66"/>
              <a:gd name="T8" fmla="*/ 2147483647 w 26"/>
              <a:gd name="T9" fmla="*/ 2147483647 h 66"/>
              <a:gd name="T10" fmla="*/ 2147483647 w 26"/>
              <a:gd name="T11" fmla="*/ 2147483647 h 66"/>
              <a:gd name="T12" fmla="*/ 2147483647 w 26"/>
              <a:gd name="T13" fmla="*/ 2147483647 h 66"/>
              <a:gd name="T14" fmla="*/ 2147483647 w 26"/>
              <a:gd name="T15" fmla="*/ 2147483647 h 66"/>
              <a:gd name="T16" fmla="*/ 2147483647 w 26"/>
              <a:gd name="T17" fmla="*/ 2147483647 h 66"/>
              <a:gd name="T18" fmla="*/ 2147483647 w 26"/>
              <a:gd name="T19" fmla="*/ 2147483647 h 66"/>
              <a:gd name="T20" fmla="*/ 2147483647 w 26"/>
              <a:gd name="T21" fmla="*/ 2147483647 h 66"/>
              <a:gd name="T22" fmla="*/ 2147483647 w 26"/>
              <a:gd name="T23" fmla="*/ 2147483647 h 66"/>
              <a:gd name="T24" fmla="*/ 2147483647 w 26"/>
              <a:gd name="T25" fmla="*/ 2147483647 h 66"/>
              <a:gd name="T26" fmla="*/ 2147483647 w 26"/>
              <a:gd name="T27" fmla="*/ 2147483647 h 66"/>
              <a:gd name="T28" fmla="*/ 2147483647 w 26"/>
              <a:gd name="T29" fmla="*/ 2147483647 h 66"/>
              <a:gd name="T30" fmla="*/ 2147483647 w 26"/>
              <a:gd name="T31" fmla="*/ 2147483647 h 66"/>
              <a:gd name="T32" fmla="*/ 0 w 26"/>
              <a:gd name="T33" fmla="*/ 2147483647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66"/>
              <a:gd name="T53" fmla="*/ 26 w 26"/>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66">
                <a:moveTo>
                  <a:pt x="25" y="0"/>
                </a:moveTo>
                <a:lnTo>
                  <a:pt x="25" y="5"/>
                </a:lnTo>
                <a:lnTo>
                  <a:pt x="26" y="9"/>
                </a:lnTo>
                <a:lnTo>
                  <a:pt x="25" y="14"/>
                </a:lnTo>
                <a:lnTo>
                  <a:pt x="25" y="17"/>
                </a:lnTo>
                <a:lnTo>
                  <a:pt x="25" y="22"/>
                </a:lnTo>
                <a:lnTo>
                  <a:pt x="23" y="26"/>
                </a:lnTo>
                <a:lnTo>
                  <a:pt x="22" y="31"/>
                </a:lnTo>
                <a:lnTo>
                  <a:pt x="20" y="34"/>
                </a:lnTo>
                <a:lnTo>
                  <a:pt x="17" y="39"/>
                </a:lnTo>
                <a:lnTo>
                  <a:pt x="15" y="42"/>
                </a:lnTo>
                <a:lnTo>
                  <a:pt x="14" y="47"/>
                </a:lnTo>
                <a:lnTo>
                  <a:pt x="11" y="50"/>
                </a:lnTo>
                <a:lnTo>
                  <a:pt x="8" y="55"/>
                </a:lnTo>
                <a:lnTo>
                  <a:pt x="6" y="58"/>
                </a:lnTo>
                <a:lnTo>
                  <a:pt x="3" y="61"/>
                </a:lnTo>
                <a:lnTo>
                  <a:pt x="0" y="6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8" name="Freeform 15"/>
          <p:cNvSpPr>
            <a:spLocks/>
          </p:cNvSpPr>
          <p:nvPr/>
        </p:nvSpPr>
        <p:spPr bwMode="auto">
          <a:xfrm>
            <a:off x="10444164" y="1425576"/>
            <a:ext cx="122237" cy="74613"/>
          </a:xfrm>
          <a:custGeom>
            <a:avLst/>
            <a:gdLst>
              <a:gd name="T0" fmla="*/ 2147483647 w 77"/>
              <a:gd name="T1" fmla="*/ 0 h 47"/>
              <a:gd name="T2" fmla="*/ 2147483647 w 77"/>
              <a:gd name="T3" fmla="*/ 2147483647 h 47"/>
              <a:gd name="T4" fmla="*/ 2147483647 w 77"/>
              <a:gd name="T5" fmla="*/ 2147483647 h 47"/>
              <a:gd name="T6" fmla="*/ 2147483647 w 77"/>
              <a:gd name="T7" fmla="*/ 2147483647 h 47"/>
              <a:gd name="T8" fmla="*/ 2147483647 w 77"/>
              <a:gd name="T9" fmla="*/ 2147483647 h 47"/>
              <a:gd name="T10" fmla="*/ 2147483647 w 77"/>
              <a:gd name="T11" fmla="*/ 2147483647 h 47"/>
              <a:gd name="T12" fmla="*/ 2147483647 w 77"/>
              <a:gd name="T13" fmla="*/ 2147483647 h 47"/>
              <a:gd name="T14" fmla="*/ 2147483647 w 77"/>
              <a:gd name="T15" fmla="*/ 2147483647 h 47"/>
              <a:gd name="T16" fmla="*/ 2147483647 w 77"/>
              <a:gd name="T17" fmla="*/ 2147483647 h 47"/>
              <a:gd name="T18" fmla="*/ 2147483647 w 77"/>
              <a:gd name="T19" fmla="*/ 2147483647 h 47"/>
              <a:gd name="T20" fmla="*/ 2147483647 w 77"/>
              <a:gd name="T21" fmla="*/ 2147483647 h 47"/>
              <a:gd name="T22" fmla="*/ 2147483647 w 77"/>
              <a:gd name="T23" fmla="*/ 2147483647 h 47"/>
              <a:gd name="T24" fmla="*/ 2147483647 w 77"/>
              <a:gd name="T25" fmla="*/ 2147483647 h 47"/>
              <a:gd name="T26" fmla="*/ 2147483647 w 77"/>
              <a:gd name="T27" fmla="*/ 2147483647 h 47"/>
              <a:gd name="T28" fmla="*/ 2147483647 w 77"/>
              <a:gd name="T29" fmla="*/ 2147483647 h 47"/>
              <a:gd name="T30" fmla="*/ 2147483647 w 77"/>
              <a:gd name="T31" fmla="*/ 2147483647 h 47"/>
              <a:gd name="T32" fmla="*/ 0 w 77"/>
              <a:gd name="T33" fmla="*/ 2147483647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47"/>
              <a:gd name="T53" fmla="*/ 77 w 77"/>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47">
                <a:moveTo>
                  <a:pt x="77" y="0"/>
                </a:moveTo>
                <a:lnTo>
                  <a:pt x="74" y="3"/>
                </a:lnTo>
                <a:lnTo>
                  <a:pt x="69" y="7"/>
                </a:lnTo>
                <a:lnTo>
                  <a:pt x="64" y="11"/>
                </a:lnTo>
                <a:lnTo>
                  <a:pt x="59" y="14"/>
                </a:lnTo>
                <a:lnTo>
                  <a:pt x="55" y="18"/>
                </a:lnTo>
                <a:lnTo>
                  <a:pt x="50" y="22"/>
                </a:lnTo>
                <a:lnTo>
                  <a:pt x="45" y="25"/>
                </a:lnTo>
                <a:lnTo>
                  <a:pt x="41" y="28"/>
                </a:lnTo>
                <a:lnTo>
                  <a:pt x="36" y="31"/>
                </a:lnTo>
                <a:lnTo>
                  <a:pt x="30" y="33"/>
                </a:lnTo>
                <a:lnTo>
                  <a:pt x="25" y="36"/>
                </a:lnTo>
                <a:lnTo>
                  <a:pt x="20" y="39"/>
                </a:lnTo>
                <a:lnTo>
                  <a:pt x="15" y="40"/>
                </a:lnTo>
                <a:lnTo>
                  <a:pt x="9" y="44"/>
                </a:lnTo>
                <a:lnTo>
                  <a:pt x="4" y="45"/>
                </a:lnTo>
                <a:lnTo>
                  <a:pt x="0" y="4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09" name="Freeform 16"/>
          <p:cNvSpPr>
            <a:spLocks/>
          </p:cNvSpPr>
          <p:nvPr/>
        </p:nvSpPr>
        <p:spPr bwMode="auto">
          <a:xfrm>
            <a:off x="10410825" y="1500189"/>
            <a:ext cx="33338" cy="9525"/>
          </a:xfrm>
          <a:custGeom>
            <a:avLst/>
            <a:gdLst>
              <a:gd name="T0" fmla="*/ 2147483647 w 21"/>
              <a:gd name="T1" fmla="*/ 0 h 6"/>
              <a:gd name="T2" fmla="*/ 2147483647 w 21"/>
              <a:gd name="T3" fmla="*/ 0 h 6"/>
              <a:gd name="T4" fmla="*/ 2147483647 w 21"/>
              <a:gd name="T5" fmla="*/ 0 h 6"/>
              <a:gd name="T6" fmla="*/ 2147483647 w 21"/>
              <a:gd name="T7" fmla="*/ 2147483647 h 6"/>
              <a:gd name="T8" fmla="*/ 2147483647 w 21"/>
              <a:gd name="T9" fmla="*/ 2147483647 h 6"/>
              <a:gd name="T10" fmla="*/ 2147483647 w 21"/>
              <a:gd name="T11" fmla="*/ 2147483647 h 6"/>
              <a:gd name="T12" fmla="*/ 2147483647 w 21"/>
              <a:gd name="T13" fmla="*/ 2147483647 h 6"/>
              <a:gd name="T14" fmla="*/ 2147483647 w 21"/>
              <a:gd name="T15" fmla="*/ 2147483647 h 6"/>
              <a:gd name="T16" fmla="*/ 2147483647 w 21"/>
              <a:gd name="T17" fmla="*/ 2147483647 h 6"/>
              <a:gd name="T18" fmla="*/ 2147483647 w 21"/>
              <a:gd name="T19" fmla="*/ 2147483647 h 6"/>
              <a:gd name="T20" fmla="*/ 2147483647 w 21"/>
              <a:gd name="T21" fmla="*/ 2147483647 h 6"/>
              <a:gd name="T22" fmla="*/ 2147483647 w 21"/>
              <a:gd name="T23" fmla="*/ 2147483647 h 6"/>
              <a:gd name="T24" fmla="*/ 2147483647 w 21"/>
              <a:gd name="T25" fmla="*/ 2147483647 h 6"/>
              <a:gd name="T26" fmla="*/ 2147483647 w 21"/>
              <a:gd name="T27" fmla="*/ 2147483647 h 6"/>
              <a:gd name="T28" fmla="*/ 2147483647 w 21"/>
              <a:gd name="T29" fmla="*/ 2147483647 h 6"/>
              <a:gd name="T30" fmla="*/ 2147483647 w 21"/>
              <a:gd name="T31" fmla="*/ 2147483647 h 6"/>
              <a:gd name="T32" fmla="*/ 0 w 21"/>
              <a:gd name="T33" fmla="*/ 2147483647 h 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6"/>
              <a:gd name="T53" fmla="*/ 21 w 21"/>
              <a:gd name="T54" fmla="*/ 6 h 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6">
                <a:moveTo>
                  <a:pt x="21" y="0"/>
                </a:moveTo>
                <a:lnTo>
                  <a:pt x="19" y="0"/>
                </a:lnTo>
                <a:lnTo>
                  <a:pt x="18" y="0"/>
                </a:lnTo>
                <a:lnTo>
                  <a:pt x="16" y="1"/>
                </a:lnTo>
                <a:lnTo>
                  <a:pt x="14" y="1"/>
                </a:lnTo>
                <a:lnTo>
                  <a:pt x="14" y="3"/>
                </a:lnTo>
                <a:lnTo>
                  <a:pt x="13" y="3"/>
                </a:lnTo>
                <a:lnTo>
                  <a:pt x="11" y="3"/>
                </a:lnTo>
                <a:lnTo>
                  <a:pt x="10" y="4"/>
                </a:lnTo>
                <a:lnTo>
                  <a:pt x="8" y="4"/>
                </a:lnTo>
                <a:lnTo>
                  <a:pt x="7" y="4"/>
                </a:lnTo>
                <a:lnTo>
                  <a:pt x="5" y="6"/>
                </a:lnTo>
                <a:lnTo>
                  <a:pt x="4" y="6"/>
                </a:lnTo>
                <a:lnTo>
                  <a:pt x="2" y="6"/>
                </a:lnTo>
                <a:lnTo>
                  <a:pt x="0" y="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0" name="Freeform 17"/>
          <p:cNvSpPr>
            <a:spLocks/>
          </p:cNvSpPr>
          <p:nvPr/>
        </p:nvSpPr>
        <p:spPr bwMode="auto">
          <a:xfrm>
            <a:off x="10252075" y="1509714"/>
            <a:ext cx="158750" cy="14287"/>
          </a:xfrm>
          <a:custGeom>
            <a:avLst/>
            <a:gdLst>
              <a:gd name="T0" fmla="*/ 2147483647 w 100"/>
              <a:gd name="T1" fmla="*/ 0 h 9"/>
              <a:gd name="T2" fmla="*/ 2147483647 w 100"/>
              <a:gd name="T3" fmla="*/ 2147483647 h 9"/>
              <a:gd name="T4" fmla="*/ 2147483647 w 100"/>
              <a:gd name="T5" fmla="*/ 2147483647 h 9"/>
              <a:gd name="T6" fmla="*/ 2147483647 w 100"/>
              <a:gd name="T7" fmla="*/ 2147483647 h 9"/>
              <a:gd name="T8" fmla="*/ 2147483647 w 100"/>
              <a:gd name="T9" fmla="*/ 2147483647 h 9"/>
              <a:gd name="T10" fmla="*/ 2147483647 w 100"/>
              <a:gd name="T11" fmla="*/ 2147483647 h 9"/>
              <a:gd name="T12" fmla="*/ 2147483647 w 100"/>
              <a:gd name="T13" fmla="*/ 2147483647 h 9"/>
              <a:gd name="T14" fmla="*/ 2147483647 w 100"/>
              <a:gd name="T15" fmla="*/ 2147483647 h 9"/>
              <a:gd name="T16" fmla="*/ 2147483647 w 100"/>
              <a:gd name="T17" fmla="*/ 2147483647 h 9"/>
              <a:gd name="T18" fmla="*/ 2147483647 w 100"/>
              <a:gd name="T19" fmla="*/ 2147483647 h 9"/>
              <a:gd name="T20" fmla="*/ 2147483647 w 100"/>
              <a:gd name="T21" fmla="*/ 2147483647 h 9"/>
              <a:gd name="T22" fmla="*/ 2147483647 w 100"/>
              <a:gd name="T23" fmla="*/ 2147483647 h 9"/>
              <a:gd name="T24" fmla="*/ 2147483647 w 100"/>
              <a:gd name="T25" fmla="*/ 2147483647 h 9"/>
              <a:gd name="T26" fmla="*/ 2147483647 w 100"/>
              <a:gd name="T27" fmla="*/ 2147483647 h 9"/>
              <a:gd name="T28" fmla="*/ 2147483647 w 100"/>
              <a:gd name="T29" fmla="*/ 2147483647 h 9"/>
              <a:gd name="T30" fmla="*/ 2147483647 w 100"/>
              <a:gd name="T31" fmla="*/ 2147483647 h 9"/>
              <a:gd name="T32" fmla="*/ 0 w 100"/>
              <a:gd name="T33" fmla="*/ 214748364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9"/>
              <a:gd name="T53" fmla="*/ 100 w 100"/>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9">
                <a:moveTo>
                  <a:pt x="100" y="0"/>
                </a:moveTo>
                <a:lnTo>
                  <a:pt x="94" y="1"/>
                </a:lnTo>
                <a:lnTo>
                  <a:pt x="88" y="3"/>
                </a:lnTo>
                <a:lnTo>
                  <a:pt x="82" y="5"/>
                </a:lnTo>
                <a:lnTo>
                  <a:pt x="77" y="6"/>
                </a:lnTo>
                <a:lnTo>
                  <a:pt x="71" y="6"/>
                </a:lnTo>
                <a:lnTo>
                  <a:pt x="64" y="8"/>
                </a:lnTo>
                <a:lnTo>
                  <a:pt x="58" y="8"/>
                </a:lnTo>
                <a:lnTo>
                  <a:pt x="52" y="8"/>
                </a:lnTo>
                <a:lnTo>
                  <a:pt x="45" y="9"/>
                </a:lnTo>
                <a:lnTo>
                  <a:pt x="39" y="9"/>
                </a:lnTo>
                <a:lnTo>
                  <a:pt x="33" y="9"/>
                </a:lnTo>
                <a:lnTo>
                  <a:pt x="27" y="9"/>
                </a:lnTo>
                <a:lnTo>
                  <a:pt x="20" y="8"/>
                </a:lnTo>
                <a:lnTo>
                  <a:pt x="14" y="8"/>
                </a:lnTo>
                <a:lnTo>
                  <a:pt x="8" y="8"/>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1" name="Freeform 18"/>
          <p:cNvSpPr>
            <a:spLocks/>
          </p:cNvSpPr>
          <p:nvPr/>
        </p:nvSpPr>
        <p:spPr bwMode="auto">
          <a:xfrm>
            <a:off x="10226675" y="1522413"/>
            <a:ext cx="25400" cy="23812"/>
          </a:xfrm>
          <a:custGeom>
            <a:avLst/>
            <a:gdLst>
              <a:gd name="T0" fmla="*/ 2147483647 w 16"/>
              <a:gd name="T1" fmla="*/ 0 h 15"/>
              <a:gd name="T2" fmla="*/ 2147483647 w 16"/>
              <a:gd name="T3" fmla="*/ 0 h 15"/>
              <a:gd name="T4" fmla="*/ 2147483647 w 16"/>
              <a:gd name="T5" fmla="*/ 0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2147483647 w 16"/>
              <a:gd name="T19" fmla="*/ 2147483647 h 15"/>
              <a:gd name="T20" fmla="*/ 2147483647 w 16"/>
              <a:gd name="T21" fmla="*/ 2147483647 h 15"/>
              <a:gd name="T22" fmla="*/ 2147483647 w 16"/>
              <a:gd name="T23" fmla="*/ 2147483647 h 15"/>
              <a:gd name="T24" fmla="*/ 2147483647 w 16"/>
              <a:gd name="T25" fmla="*/ 2147483647 h 15"/>
              <a:gd name="T26" fmla="*/ 2147483647 w 16"/>
              <a:gd name="T27" fmla="*/ 2147483647 h 15"/>
              <a:gd name="T28" fmla="*/ 2147483647 w 16"/>
              <a:gd name="T29" fmla="*/ 2147483647 h 15"/>
              <a:gd name="T30" fmla="*/ 0 w 16"/>
              <a:gd name="T31" fmla="*/ 2147483647 h 15"/>
              <a:gd name="T32" fmla="*/ 0 w 16"/>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15"/>
              <a:gd name="T53" fmla="*/ 16 w 16"/>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15">
                <a:moveTo>
                  <a:pt x="16" y="0"/>
                </a:moveTo>
                <a:lnTo>
                  <a:pt x="14" y="0"/>
                </a:lnTo>
                <a:lnTo>
                  <a:pt x="13" y="0"/>
                </a:lnTo>
                <a:lnTo>
                  <a:pt x="11" y="1"/>
                </a:lnTo>
                <a:lnTo>
                  <a:pt x="10" y="3"/>
                </a:lnTo>
                <a:lnTo>
                  <a:pt x="8" y="3"/>
                </a:lnTo>
                <a:lnTo>
                  <a:pt x="8" y="4"/>
                </a:lnTo>
                <a:lnTo>
                  <a:pt x="7" y="6"/>
                </a:lnTo>
                <a:lnTo>
                  <a:pt x="7" y="8"/>
                </a:lnTo>
                <a:lnTo>
                  <a:pt x="5" y="8"/>
                </a:lnTo>
                <a:lnTo>
                  <a:pt x="5" y="9"/>
                </a:lnTo>
                <a:lnTo>
                  <a:pt x="3" y="11"/>
                </a:lnTo>
                <a:lnTo>
                  <a:pt x="2" y="12"/>
                </a:lnTo>
                <a:lnTo>
                  <a:pt x="2" y="14"/>
                </a:lnTo>
                <a:lnTo>
                  <a:pt x="0" y="1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2" name="Freeform 19"/>
          <p:cNvSpPr>
            <a:spLocks/>
          </p:cNvSpPr>
          <p:nvPr/>
        </p:nvSpPr>
        <p:spPr bwMode="auto">
          <a:xfrm>
            <a:off x="10137775" y="1546225"/>
            <a:ext cx="88900" cy="103188"/>
          </a:xfrm>
          <a:custGeom>
            <a:avLst/>
            <a:gdLst>
              <a:gd name="T0" fmla="*/ 2147483647 w 56"/>
              <a:gd name="T1" fmla="*/ 0 h 65"/>
              <a:gd name="T2" fmla="*/ 2147483647 w 56"/>
              <a:gd name="T3" fmla="*/ 2147483647 h 65"/>
              <a:gd name="T4" fmla="*/ 2147483647 w 56"/>
              <a:gd name="T5" fmla="*/ 2147483647 h 65"/>
              <a:gd name="T6" fmla="*/ 2147483647 w 56"/>
              <a:gd name="T7" fmla="*/ 2147483647 h 65"/>
              <a:gd name="T8" fmla="*/ 2147483647 w 56"/>
              <a:gd name="T9" fmla="*/ 2147483647 h 65"/>
              <a:gd name="T10" fmla="*/ 2147483647 w 56"/>
              <a:gd name="T11" fmla="*/ 2147483647 h 65"/>
              <a:gd name="T12" fmla="*/ 2147483647 w 56"/>
              <a:gd name="T13" fmla="*/ 2147483647 h 65"/>
              <a:gd name="T14" fmla="*/ 2147483647 w 56"/>
              <a:gd name="T15" fmla="*/ 2147483647 h 65"/>
              <a:gd name="T16" fmla="*/ 2147483647 w 56"/>
              <a:gd name="T17" fmla="*/ 2147483647 h 65"/>
              <a:gd name="T18" fmla="*/ 2147483647 w 56"/>
              <a:gd name="T19" fmla="*/ 2147483647 h 65"/>
              <a:gd name="T20" fmla="*/ 2147483647 w 56"/>
              <a:gd name="T21" fmla="*/ 2147483647 h 65"/>
              <a:gd name="T22" fmla="*/ 2147483647 w 56"/>
              <a:gd name="T23" fmla="*/ 2147483647 h 65"/>
              <a:gd name="T24" fmla="*/ 2147483647 w 56"/>
              <a:gd name="T25" fmla="*/ 2147483647 h 65"/>
              <a:gd name="T26" fmla="*/ 2147483647 w 56"/>
              <a:gd name="T27" fmla="*/ 2147483647 h 65"/>
              <a:gd name="T28" fmla="*/ 2147483647 w 56"/>
              <a:gd name="T29" fmla="*/ 2147483647 h 65"/>
              <a:gd name="T30" fmla="*/ 2147483647 w 56"/>
              <a:gd name="T31" fmla="*/ 2147483647 h 65"/>
              <a:gd name="T32" fmla="*/ 0 w 56"/>
              <a:gd name="T33" fmla="*/ 2147483647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65"/>
              <a:gd name="T53" fmla="*/ 56 w 56"/>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65">
                <a:moveTo>
                  <a:pt x="56" y="0"/>
                </a:moveTo>
                <a:lnTo>
                  <a:pt x="53" y="5"/>
                </a:lnTo>
                <a:lnTo>
                  <a:pt x="50" y="10"/>
                </a:lnTo>
                <a:lnTo>
                  <a:pt x="45" y="15"/>
                </a:lnTo>
                <a:lnTo>
                  <a:pt x="42" y="18"/>
                </a:lnTo>
                <a:lnTo>
                  <a:pt x="39" y="22"/>
                </a:lnTo>
                <a:lnTo>
                  <a:pt x="36" y="25"/>
                </a:lnTo>
                <a:lnTo>
                  <a:pt x="33" y="30"/>
                </a:lnTo>
                <a:lnTo>
                  <a:pt x="28" y="33"/>
                </a:lnTo>
                <a:lnTo>
                  <a:pt x="25" y="36"/>
                </a:lnTo>
                <a:lnTo>
                  <a:pt x="22" y="41"/>
                </a:lnTo>
                <a:lnTo>
                  <a:pt x="17" y="44"/>
                </a:lnTo>
                <a:lnTo>
                  <a:pt x="14" y="49"/>
                </a:lnTo>
                <a:lnTo>
                  <a:pt x="11" y="52"/>
                </a:lnTo>
                <a:lnTo>
                  <a:pt x="6" y="57"/>
                </a:lnTo>
                <a:lnTo>
                  <a:pt x="3" y="62"/>
                </a:lnTo>
                <a:lnTo>
                  <a:pt x="0" y="6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3" name="Freeform 20"/>
          <p:cNvSpPr>
            <a:spLocks/>
          </p:cNvSpPr>
          <p:nvPr/>
        </p:nvSpPr>
        <p:spPr bwMode="auto">
          <a:xfrm>
            <a:off x="9888539" y="1649414"/>
            <a:ext cx="249237" cy="211137"/>
          </a:xfrm>
          <a:custGeom>
            <a:avLst/>
            <a:gdLst>
              <a:gd name="T0" fmla="*/ 2147483647 w 157"/>
              <a:gd name="T1" fmla="*/ 0 h 133"/>
              <a:gd name="T2" fmla="*/ 2147483647 w 157"/>
              <a:gd name="T3" fmla="*/ 2147483647 h 133"/>
              <a:gd name="T4" fmla="*/ 2147483647 w 157"/>
              <a:gd name="T5" fmla="*/ 2147483647 h 133"/>
              <a:gd name="T6" fmla="*/ 2147483647 w 157"/>
              <a:gd name="T7" fmla="*/ 2147483647 h 133"/>
              <a:gd name="T8" fmla="*/ 2147483647 w 157"/>
              <a:gd name="T9" fmla="*/ 2147483647 h 133"/>
              <a:gd name="T10" fmla="*/ 2147483647 w 157"/>
              <a:gd name="T11" fmla="*/ 2147483647 h 133"/>
              <a:gd name="T12" fmla="*/ 2147483647 w 157"/>
              <a:gd name="T13" fmla="*/ 2147483647 h 133"/>
              <a:gd name="T14" fmla="*/ 2147483647 w 157"/>
              <a:gd name="T15" fmla="*/ 2147483647 h 133"/>
              <a:gd name="T16" fmla="*/ 2147483647 w 157"/>
              <a:gd name="T17" fmla="*/ 2147483647 h 133"/>
              <a:gd name="T18" fmla="*/ 2147483647 w 157"/>
              <a:gd name="T19" fmla="*/ 2147483647 h 133"/>
              <a:gd name="T20" fmla="*/ 2147483647 w 157"/>
              <a:gd name="T21" fmla="*/ 2147483647 h 133"/>
              <a:gd name="T22" fmla="*/ 2147483647 w 157"/>
              <a:gd name="T23" fmla="*/ 2147483647 h 133"/>
              <a:gd name="T24" fmla="*/ 2147483647 w 157"/>
              <a:gd name="T25" fmla="*/ 2147483647 h 133"/>
              <a:gd name="T26" fmla="*/ 2147483647 w 157"/>
              <a:gd name="T27" fmla="*/ 2147483647 h 133"/>
              <a:gd name="T28" fmla="*/ 2147483647 w 157"/>
              <a:gd name="T29" fmla="*/ 2147483647 h 133"/>
              <a:gd name="T30" fmla="*/ 2147483647 w 157"/>
              <a:gd name="T31" fmla="*/ 2147483647 h 133"/>
              <a:gd name="T32" fmla="*/ 0 w 157"/>
              <a:gd name="T33" fmla="*/ 2147483647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7"/>
              <a:gd name="T52" fmla="*/ 0 h 133"/>
              <a:gd name="T53" fmla="*/ 157 w 157"/>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7" h="133">
                <a:moveTo>
                  <a:pt x="157" y="0"/>
                </a:moveTo>
                <a:lnTo>
                  <a:pt x="147" y="9"/>
                </a:lnTo>
                <a:lnTo>
                  <a:pt x="138" y="18"/>
                </a:lnTo>
                <a:lnTo>
                  <a:pt x="128" y="26"/>
                </a:lnTo>
                <a:lnTo>
                  <a:pt x="119" y="36"/>
                </a:lnTo>
                <a:lnTo>
                  <a:pt x="110" y="44"/>
                </a:lnTo>
                <a:lnTo>
                  <a:pt x="100" y="53"/>
                </a:lnTo>
                <a:lnTo>
                  <a:pt x="91" y="61"/>
                </a:lnTo>
                <a:lnTo>
                  <a:pt x="80" y="70"/>
                </a:lnTo>
                <a:lnTo>
                  <a:pt x="70" y="78"/>
                </a:lnTo>
                <a:lnTo>
                  <a:pt x="61" y="86"/>
                </a:lnTo>
                <a:lnTo>
                  <a:pt x="50" y="94"/>
                </a:lnTo>
                <a:lnTo>
                  <a:pt x="41" y="101"/>
                </a:lnTo>
                <a:lnTo>
                  <a:pt x="30" y="109"/>
                </a:lnTo>
                <a:lnTo>
                  <a:pt x="20" y="117"/>
                </a:lnTo>
                <a:lnTo>
                  <a:pt x="9" y="125"/>
                </a:lnTo>
                <a:lnTo>
                  <a:pt x="0" y="13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4" name="Freeform 21"/>
          <p:cNvSpPr>
            <a:spLocks/>
          </p:cNvSpPr>
          <p:nvPr/>
        </p:nvSpPr>
        <p:spPr bwMode="auto">
          <a:xfrm>
            <a:off x="9809164" y="1860551"/>
            <a:ext cx="79375" cy="41275"/>
          </a:xfrm>
          <a:custGeom>
            <a:avLst/>
            <a:gdLst>
              <a:gd name="T0" fmla="*/ 2147483647 w 50"/>
              <a:gd name="T1" fmla="*/ 0 h 26"/>
              <a:gd name="T2" fmla="*/ 2147483647 w 50"/>
              <a:gd name="T3" fmla="*/ 2147483647 h 26"/>
              <a:gd name="T4" fmla="*/ 2147483647 w 50"/>
              <a:gd name="T5" fmla="*/ 2147483647 h 26"/>
              <a:gd name="T6" fmla="*/ 2147483647 w 50"/>
              <a:gd name="T7" fmla="*/ 2147483647 h 26"/>
              <a:gd name="T8" fmla="*/ 2147483647 w 50"/>
              <a:gd name="T9" fmla="*/ 2147483647 h 26"/>
              <a:gd name="T10" fmla="*/ 2147483647 w 50"/>
              <a:gd name="T11" fmla="*/ 2147483647 h 26"/>
              <a:gd name="T12" fmla="*/ 2147483647 w 50"/>
              <a:gd name="T13" fmla="*/ 2147483647 h 26"/>
              <a:gd name="T14" fmla="*/ 2147483647 w 50"/>
              <a:gd name="T15" fmla="*/ 2147483647 h 26"/>
              <a:gd name="T16" fmla="*/ 2147483647 w 50"/>
              <a:gd name="T17" fmla="*/ 2147483647 h 26"/>
              <a:gd name="T18" fmla="*/ 2147483647 w 50"/>
              <a:gd name="T19" fmla="*/ 2147483647 h 26"/>
              <a:gd name="T20" fmla="*/ 2147483647 w 50"/>
              <a:gd name="T21" fmla="*/ 2147483647 h 26"/>
              <a:gd name="T22" fmla="*/ 2147483647 w 50"/>
              <a:gd name="T23" fmla="*/ 2147483647 h 26"/>
              <a:gd name="T24" fmla="*/ 2147483647 w 50"/>
              <a:gd name="T25" fmla="*/ 2147483647 h 26"/>
              <a:gd name="T26" fmla="*/ 2147483647 w 50"/>
              <a:gd name="T27" fmla="*/ 2147483647 h 26"/>
              <a:gd name="T28" fmla="*/ 2147483647 w 50"/>
              <a:gd name="T29" fmla="*/ 2147483647 h 26"/>
              <a:gd name="T30" fmla="*/ 2147483647 w 50"/>
              <a:gd name="T31" fmla="*/ 2147483647 h 26"/>
              <a:gd name="T32" fmla="*/ 0 w 50"/>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26"/>
              <a:gd name="T53" fmla="*/ 50 w 50"/>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26">
                <a:moveTo>
                  <a:pt x="50" y="0"/>
                </a:moveTo>
                <a:lnTo>
                  <a:pt x="47" y="1"/>
                </a:lnTo>
                <a:lnTo>
                  <a:pt x="44" y="3"/>
                </a:lnTo>
                <a:lnTo>
                  <a:pt x="40" y="5"/>
                </a:lnTo>
                <a:lnTo>
                  <a:pt x="37" y="6"/>
                </a:lnTo>
                <a:lnTo>
                  <a:pt x="34" y="8"/>
                </a:lnTo>
                <a:lnTo>
                  <a:pt x="31" y="9"/>
                </a:lnTo>
                <a:lnTo>
                  <a:pt x="28" y="11"/>
                </a:lnTo>
                <a:lnTo>
                  <a:pt x="25" y="14"/>
                </a:lnTo>
                <a:lnTo>
                  <a:pt x="22" y="15"/>
                </a:lnTo>
                <a:lnTo>
                  <a:pt x="18" y="17"/>
                </a:lnTo>
                <a:lnTo>
                  <a:pt x="17" y="19"/>
                </a:lnTo>
                <a:lnTo>
                  <a:pt x="14" y="20"/>
                </a:lnTo>
                <a:lnTo>
                  <a:pt x="11" y="22"/>
                </a:lnTo>
                <a:lnTo>
                  <a:pt x="7" y="23"/>
                </a:lnTo>
                <a:lnTo>
                  <a:pt x="4" y="25"/>
                </a:lnTo>
                <a:lnTo>
                  <a:pt x="0" y="2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5" name="Freeform 22"/>
          <p:cNvSpPr>
            <a:spLocks/>
          </p:cNvSpPr>
          <p:nvPr/>
        </p:nvSpPr>
        <p:spPr bwMode="auto">
          <a:xfrm>
            <a:off x="9699625" y="1851025"/>
            <a:ext cx="109538" cy="50800"/>
          </a:xfrm>
          <a:custGeom>
            <a:avLst/>
            <a:gdLst>
              <a:gd name="T0" fmla="*/ 2147483647 w 69"/>
              <a:gd name="T1" fmla="*/ 2147483647 h 32"/>
              <a:gd name="T2" fmla="*/ 2147483647 w 69"/>
              <a:gd name="T3" fmla="*/ 2147483647 h 32"/>
              <a:gd name="T4" fmla="*/ 2147483647 w 69"/>
              <a:gd name="T5" fmla="*/ 2147483647 h 32"/>
              <a:gd name="T6" fmla="*/ 2147483647 w 69"/>
              <a:gd name="T7" fmla="*/ 2147483647 h 32"/>
              <a:gd name="T8" fmla="*/ 2147483647 w 69"/>
              <a:gd name="T9" fmla="*/ 2147483647 h 32"/>
              <a:gd name="T10" fmla="*/ 2147483647 w 69"/>
              <a:gd name="T11" fmla="*/ 2147483647 h 32"/>
              <a:gd name="T12" fmla="*/ 2147483647 w 69"/>
              <a:gd name="T13" fmla="*/ 2147483647 h 32"/>
              <a:gd name="T14" fmla="*/ 2147483647 w 69"/>
              <a:gd name="T15" fmla="*/ 2147483647 h 32"/>
              <a:gd name="T16" fmla="*/ 2147483647 w 69"/>
              <a:gd name="T17" fmla="*/ 2147483647 h 32"/>
              <a:gd name="T18" fmla="*/ 2147483647 w 69"/>
              <a:gd name="T19" fmla="*/ 2147483647 h 32"/>
              <a:gd name="T20" fmla="*/ 2147483647 w 69"/>
              <a:gd name="T21" fmla="*/ 2147483647 h 32"/>
              <a:gd name="T22" fmla="*/ 2147483647 w 69"/>
              <a:gd name="T23" fmla="*/ 2147483647 h 32"/>
              <a:gd name="T24" fmla="*/ 2147483647 w 69"/>
              <a:gd name="T25" fmla="*/ 2147483647 h 32"/>
              <a:gd name="T26" fmla="*/ 2147483647 w 69"/>
              <a:gd name="T27" fmla="*/ 2147483647 h 32"/>
              <a:gd name="T28" fmla="*/ 2147483647 w 69"/>
              <a:gd name="T29" fmla="*/ 2147483647 h 32"/>
              <a:gd name="T30" fmla="*/ 2147483647 w 69"/>
              <a:gd name="T31" fmla="*/ 2147483647 h 32"/>
              <a:gd name="T32" fmla="*/ 0 w 69"/>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32"/>
              <a:gd name="T53" fmla="*/ 69 w 69"/>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32">
                <a:moveTo>
                  <a:pt x="69" y="32"/>
                </a:moveTo>
                <a:lnTo>
                  <a:pt x="64" y="32"/>
                </a:lnTo>
                <a:lnTo>
                  <a:pt x="59" y="31"/>
                </a:lnTo>
                <a:lnTo>
                  <a:pt x="54" y="31"/>
                </a:lnTo>
                <a:lnTo>
                  <a:pt x="50" y="29"/>
                </a:lnTo>
                <a:lnTo>
                  <a:pt x="45" y="28"/>
                </a:lnTo>
                <a:lnTo>
                  <a:pt x="40" y="26"/>
                </a:lnTo>
                <a:lnTo>
                  <a:pt x="36" y="25"/>
                </a:lnTo>
                <a:lnTo>
                  <a:pt x="31" y="23"/>
                </a:lnTo>
                <a:lnTo>
                  <a:pt x="28" y="20"/>
                </a:lnTo>
                <a:lnTo>
                  <a:pt x="23" y="18"/>
                </a:lnTo>
                <a:lnTo>
                  <a:pt x="18" y="15"/>
                </a:lnTo>
                <a:lnTo>
                  <a:pt x="15" y="12"/>
                </a:lnTo>
                <a:lnTo>
                  <a:pt x="11" y="9"/>
                </a:lnTo>
                <a:lnTo>
                  <a:pt x="7" y="6"/>
                </a:lnTo>
                <a:lnTo>
                  <a:pt x="3"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6" name="Freeform 23"/>
          <p:cNvSpPr>
            <a:spLocks/>
          </p:cNvSpPr>
          <p:nvPr/>
        </p:nvSpPr>
        <p:spPr bwMode="auto">
          <a:xfrm>
            <a:off x="9529763" y="1689101"/>
            <a:ext cx="169862" cy="161925"/>
          </a:xfrm>
          <a:custGeom>
            <a:avLst/>
            <a:gdLst>
              <a:gd name="T0" fmla="*/ 2147483647 w 107"/>
              <a:gd name="T1" fmla="*/ 2147483647 h 102"/>
              <a:gd name="T2" fmla="*/ 2147483647 w 107"/>
              <a:gd name="T3" fmla="*/ 2147483647 h 102"/>
              <a:gd name="T4" fmla="*/ 2147483647 w 107"/>
              <a:gd name="T5" fmla="*/ 2147483647 h 102"/>
              <a:gd name="T6" fmla="*/ 2147483647 w 107"/>
              <a:gd name="T7" fmla="*/ 2147483647 h 102"/>
              <a:gd name="T8" fmla="*/ 2147483647 w 107"/>
              <a:gd name="T9" fmla="*/ 2147483647 h 102"/>
              <a:gd name="T10" fmla="*/ 2147483647 w 107"/>
              <a:gd name="T11" fmla="*/ 2147483647 h 102"/>
              <a:gd name="T12" fmla="*/ 2147483647 w 107"/>
              <a:gd name="T13" fmla="*/ 2147483647 h 102"/>
              <a:gd name="T14" fmla="*/ 2147483647 w 107"/>
              <a:gd name="T15" fmla="*/ 2147483647 h 102"/>
              <a:gd name="T16" fmla="*/ 2147483647 w 107"/>
              <a:gd name="T17" fmla="*/ 2147483647 h 102"/>
              <a:gd name="T18" fmla="*/ 2147483647 w 107"/>
              <a:gd name="T19" fmla="*/ 2147483647 h 102"/>
              <a:gd name="T20" fmla="*/ 2147483647 w 107"/>
              <a:gd name="T21" fmla="*/ 2147483647 h 102"/>
              <a:gd name="T22" fmla="*/ 2147483647 w 107"/>
              <a:gd name="T23" fmla="*/ 2147483647 h 102"/>
              <a:gd name="T24" fmla="*/ 2147483647 w 107"/>
              <a:gd name="T25" fmla="*/ 2147483647 h 102"/>
              <a:gd name="T26" fmla="*/ 2147483647 w 107"/>
              <a:gd name="T27" fmla="*/ 2147483647 h 102"/>
              <a:gd name="T28" fmla="*/ 2147483647 w 107"/>
              <a:gd name="T29" fmla="*/ 2147483647 h 102"/>
              <a:gd name="T30" fmla="*/ 2147483647 w 107"/>
              <a:gd name="T31" fmla="*/ 2147483647 h 102"/>
              <a:gd name="T32" fmla="*/ 0 w 107"/>
              <a:gd name="T33" fmla="*/ 0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7"/>
              <a:gd name="T52" fmla="*/ 0 h 102"/>
              <a:gd name="T53" fmla="*/ 107 w 107"/>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7" h="102">
                <a:moveTo>
                  <a:pt x="107" y="102"/>
                </a:moveTo>
                <a:lnTo>
                  <a:pt x="99" y="97"/>
                </a:lnTo>
                <a:lnTo>
                  <a:pt x="92" y="91"/>
                </a:lnTo>
                <a:lnTo>
                  <a:pt x="85" y="84"/>
                </a:lnTo>
                <a:lnTo>
                  <a:pt x="78" y="80"/>
                </a:lnTo>
                <a:lnTo>
                  <a:pt x="70" y="73"/>
                </a:lnTo>
                <a:lnTo>
                  <a:pt x="64" y="67"/>
                </a:lnTo>
                <a:lnTo>
                  <a:pt x="56" y="61"/>
                </a:lnTo>
                <a:lnTo>
                  <a:pt x="50" y="55"/>
                </a:lnTo>
                <a:lnTo>
                  <a:pt x="44" y="48"/>
                </a:lnTo>
                <a:lnTo>
                  <a:pt x="36" y="42"/>
                </a:lnTo>
                <a:lnTo>
                  <a:pt x="30" y="34"/>
                </a:lnTo>
                <a:lnTo>
                  <a:pt x="23" y="28"/>
                </a:lnTo>
                <a:lnTo>
                  <a:pt x="17" y="22"/>
                </a:lnTo>
                <a:lnTo>
                  <a:pt x="11" y="14"/>
                </a:lnTo>
                <a:lnTo>
                  <a:pt x="5" y="6"/>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7" name="Freeform 24"/>
          <p:cNvSpPr>
            <a:spLocks/>
          </p:cNvSpPr>
          <p:nvPr/>
        </p:nvSpPr>
        <p:spPr bwMode="auto">
          <a:xfrm>
            <a:off x="9469439" y="1581150"/>
            <a:ext cx="60325" cy="107950"/>
          </a:xfrm>
          <a:custGeom>
            <a:avLst/>
            <a:gdLst>
              <a:gd name="T0" fmla="*/ 2147483647 w 38"/>
              <a:gd name="T1" fmla="*/ 2147483647 h 68"/>
              <a:gd name="T2" fmla="*/ 2147483647 w 38"/>
              <a:gd name="T3" fmla="*/ 2147483647 h 68"/>
              <a:gd name="T4" fmla="*/ 2147483647 w 38"/>
              <a:gd name="T5" fmla="*/ 2147483647 h 68"/>
              <a:gd name="T6" fmla="*/ 2147483647 w 38"/>
              <a:gd name="T7" fmla="*/ 2147483647 h 68"/>
              <a:gd name="T8" fmla="*/ 2147483647 w 38"/>
              <a:gd name="T9" fmla="*/ 2147483647 h 68"/>
              <a:gd name="T10" fmla="*/ 2147483647 w 38"/>
              <a:gd name="T11" fmla="*/ 2147483647 h 68"/>
              <a:gd name="T12" fmla="*/ 2147483647 w 38"/>
              <a:gd name="T13" fmla="*/ 2147483647 h 68"/>
              <a:gd name="T14" fmla="*/ 2147483647 w 38"/>
              <a:gd name="T15" fmla="*/ 2147483647 h 68"/>
              <a:gd name="T16" fmla="*/ 2147483647 w 38"/>
              <a:gd name="T17" fmla="*/ 2147483647 h 68"/>
              <a:gd name="T18" fmla="*/ 2147483647 w 38"/>
              <a:gd name="T19" fmla="*/ 2147483647 h 68"/>
              <a:gd name="T20" fmla="*/ 2147483647 w 38"/>
              <a:gd name="T21" fmla="*/ 2147483647 h 68"/>
              <a:gd name="T22" fmla="*/ 2147483647 w 38"/>
              <a:gd name="T23" fmla="*/ 2147483647 h 68"/>
              <a:gd name="T24" fmla="*/ 2147483647 w 38"/>
              <a:gd name="T25" fmla="*/ 2147483647 h 68"/>
              <a:gd name="T26" fmla="*/ 2147483647 w 38"/>
              <a:gd name="T27" fmla="*/ 2147483647 h 68"/>
              <a:gd name="T28" fmla="*/ 2147483647 w 38"/>
              <a:gd name="T29" fmla="*/ 2147483647 h 68"/>
              <a:gd name="T30" fmla="*/ 2147483647 w 38"/>
              <a:gd name="T31" fmla="*/ 2147483647 h 68"/>
              <a:gd name="T32" fmla="*/ 0 w 38"/>
              <a:gd name="T33" fmla="*/ 0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68"/>
              <a:gd name="T53" fmla="*/ 38 w 38"/>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68">
                <a:moveTo>
                  <a:pt x="38" y="68"/>
                </a:moveTo>
                <a:lnTo>
                  <a:pt x="35" y="63"/>
                </a:lnTo>
                <a:lnTo>
                  <a:pt x="32" y="60"/>
                </a:lnTo>
                <a:lnTo>
                  <a:pt x="30" y="55"/>
                </a:lnTo>
                <a:lnTo>
                  <a:pt x="27" y="52"/>
                </a:lnTo>
                <a:lnTo>
                  <a:pt x="25" y="47"/>
                </a:lnTo>
                <a:lnTo>
                  <a:pt x="22" y="43"/>
                </a:lnTo>
                <a:lnTo>
                  <a:pt x="21" y="40"/>
                </a:lnTo>
                <a:lnTo>
                  <a:pt x="17" y="35"/>
                </a:lnTo>
                <a:lnTo>
                  <a:pt x="16" y="30"/>
                </a:lnTo>
                <a:lnTo>
                  <a:pt x="13" y="25"/>
                </a:lnTo>
                <a:lnTo>
                  <a:pt x="11" y="22"/>
                </a:lnTo>
                <a:lnTo>
                  <a:pt x="10" y="18"/>
                </a:lnTo>
                <a:lnTo>
                  <a:pt x="6" y="13"/>
                </a:lnTo>
                <a:lnTo>
                  <a:pt x="5" y="10"/>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8" name="Freeform 25"/>
          <p:cNvSpPr>
            <a:spLocks/>
          </p:cNvSpPr>
          <p:nvPr/>
        </p:nvSpPr>
        <p:spPr bwMode="auto">
          <a:xfrm>
            <a:off x="9426576" y="1425576"/>
            <a:ext cx="42863" cy="155575"/>
          </a:xfrm>
          <a:custGeom>
            <a:avLst/>
            <a:gdLst>
              <a:gd name="T0" fmla="*/ 2147483647 w 27"/>
              <a:gd name="T1" fmla="*/ 2147483647 h 98"/>
              <a:gd name="T2" fmla="*/ 2147483647 w 27"/>
              <a:gd name="T3" fmla="*/ 2147483647 h 98"/>
              <a:gd name="T4" fmla="*/ 2147483647 w 27"/>
              <a:gd name="T5" fmla="*/ 2147483647 h 98"/>
              <a:gd name="T6" fmla="*/ 2147483647 w 27"/>
              <a:gd name="T7" fmla="*/ 2147483647 h 98"/>
              <a:gd name="T8" fmla="*/ 2147483647 w 27"/>
              <a:gd name="T9" fmla="*/ 2147483647 h 98"/>
              <a:gd name="T10" fmla="*/ 2147483647 w 27"/>
              <a:gd name="T11" fmla="*/ 2147483647 h 98"/>
              <a:gd name="T12" fmla="*/ 2147483647 w 27"/>
              <a:gd name="T13" fmla="*/ 2147483647 h 98"/>
              <a:gd name="T14" fmla="*/ 2147483647 w 27"/>
              <a:gd name="T15" fmla="*/ 2147483647 h 98"/>
              <a:gd name="T16" fmla="*/ 2147483647 w 27"/>
              <a:gd name="T17" fmla="*/ 2147483647 h 98"/>
              <a:gd name="T18" fmla="*/ 2147483647 w 27"/>
              <a:gd name="T19" fmla="*/ 2147483647 h 98"/>
              <a:gd name="T20" fmla="*/ 2147483647 w 27"/>
              <a:gd name="T21" fmla="*/ 2147483647 h 98"/>
              <a:gd name="T22" fmla="*/ 2147483647 w 27"/>
              <a:gd name="T23" fmla="*/ 2147483647 h 98"/>
              <a:gd name="T24" fmla="*/ 2147483647 w 27"/>
              <a:gd name="T25" fmla="*/ 2147483647 h 98"/>
              <a:gd name="T26" fmla="*/ 2147483647 w 27"/>
              <a:gd name="T27" fmla="*/ 2147483647 h 98"/>
              <a:gd name="T28" fmla="*/ 2147483647 w 27"/>
              <a:gd name="T29" fmla="*/ 2147483647 h 98"/>
              <a:gd name="T30" fmla="*/ 0 w 27"/>
              <a:gd name="T31" fmla="*/ 2147483647 h 98"/>
              <a:gd name="T32" fmla="*/ 0 w 27"/>
              <a:gd name="T33" fmla="*/ 0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
              <a:gd name="T52" fmla="*/ 0 h 98"/>
              <a:gd name="T53" fmla="*/ 27 w 27"/>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 h="98">
                <a:moveTo>
                  <a:pt x="27" y="98"/>
                </a:moveTo>
                <a:lnTo>
                  <a:pt x="26" y="92"/>
                </a:lnTo>
                <a:lnTo>
                  <a:pt x="24" y="86"/>
                </a:lnTo>
                <a:lnTo>
                  <a:pt x="22" y="80"/>
                </a:lnTo>
                <a:lnTo>
                  <a:pt x="19" y="75"/>
                </a:lnTo>
                <a:lnTo>
                  <a:pt x="18" y="69"/>
                </a:lnTo>
                <a:lnTo>
                  <a:pt x="16" y="62"/>
                </a:lnTo>
                <a:lnTo>
                  <a:pt x="13" y="56"/>
                </a:lnTo>
                <a:lnTo>
                  <a:pt x="11" y="50"/>
                </a:lnTo>
                <a:lnTo>
                  <a:pt x="10" y="44"/>
                </a:lnTo>
                <a:lnTo>
                  <a:pt x="8" y="37"/>
                </a:lnTo>
                <a:lnTo>
                  <a:pt x="5" y="31"/>
                </a:lnTo>
                <a:lnTo>
                  <a:pt x="4" y="25"/>
                </a:lnTo>
                <a:lnTo>
                  <a:pt x="4" y="18"/>
                </a:lnTo>
                <a:lnTo>
                  <a:pt x="2" y="12"/>
                </a:lnTo>
                <a:lnTo>
                  <a:pt x="0" y="6"/>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19" name="Freeform 26"/>
          <p:cNvSpPr>
            <a:spLocks/>
          </p:cNvSpPr>
          <p:nvPr/>
        </p:nvSpPr>
        <p:spPr bwMode="auto">
          <a:xfrm>
            <a:off x="9340851" y="1052513"/>
            <a:ext cx="85725" cy="373062"/>
          </a:xfrm>
          <a:custGeom>
            <a:avLst/>
            <a:gdLst>
              <a:gd name="T0" fmla="*/ 2147483647 w 54"/>
              <a:gd name="T1" fmla="*/ 2147483647 h 235"/>
              <a:gd name="T2" fmla="*/ 2147483647 w 54"/>
              <a:gd name="T3" fmla="*/ 2147483647 h 235"/>
              <a:gd name="T4" fmla="*/ 2147483647 w 54"/>
              <a:gd name="T5" fmla="*/ 2147483647 h 235"/>
              <a:gd name="T6" fmla="*/ 2147483647 w 54"/>
              <a:gd name="T7" fmla="*/ 2147483647 h 235"/>
              <a:gd name="T8" fmla="*/ 2147483647 w 54"/>
              <a:gd name="T9" fmla="*/ 2147483647 h 235"/>
              <a:gd name="T10" fmla="*/ 2147483647 w 54"/>
              <a:gd name="T11" fmla="*/ 2147483647 h 235"/>
              <a:gd name="T12" fmla="*/ 2147483647 w 54"/>
              <a:gd name="T13" fmla="*/ 2147483647 h 235"/>
              <a:gd name="T14" fmla="*/ 2147483647 w 54"/>
              <a:gd name="T15" fmla="*/ 2147483647 h 235"/>
              <a:gd name="T16" fmla="*/ 2147483647 w 54"/>
              <a:gd name="T17" fmla="*/ 2147483647 h 235"/>
              <a:gd name="T18" fmla="*/ 2147483647 w 54"/>
              <a:gd name="T19" fmla="*/ 2147483647 h 235"/>
              <a:gd name="T20" fmla="*/ 2147483647 w 54"/>
              <a:gd name="T21" fmla="*/ 2147483647 h 235"/>
              <a:gd name="T22" fmla="*/ 2147483647 w 54"/>
              <a:gd name="T23" fmla="*/ 2147483647 h 235"/>
              <a:gd name="T24" fmla="*/ 2147483647 w 54"/>
              <a:gd name="T25" fmla="*/ 2147483647 h 235"/>
              <a:gd name="T26" fmla="*/ 2147483647 w 54"/>
              <a:gd name="T27" fmla="*/ 2147483647 h 235"/>
              <a:gd name="T28" fmla="*/ 2147483647 w 54"/>
              <a:gd name="T29" fmla="*/ 2147483647 h 235"/>
              <a:gd name="T30" fmla="*/ 2147483647 w 54"/>
              <a:gd name="T31" fmla="*/ 2147483647 h 235"/>
              <a:gd name="T32" fmla="*/ 0 w 54"/>
              <a:gd name="T33" fmla="*/ 0 h 2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235"/>
              <a:gd name="T53" fmla="*/ 54 w 54"/>
              <a:gd name="T54" fmla="*/ 235 h 2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235">
                <a:moveTo>
                  <a:pt x="54" y="235"/>
                </a:moveTo>
                <a:lnTo>
                  <a:pt x="48" y="221"/>
                </a:lnTo>
                <a:lnTo>
                  <a:pt x="44" y="206"/>
                </a:lnTo>
                <a:lnTo>
                  <a:pt x="39" y="192"/>
                </a:lnTo>
                <a:lnTo>
                  <a:pt x="34" y="178"/>
                </a:lnTo>
                <a:lnTo>
                  <a:pt x="29" y="164"/>
                </a:lnTo>
                <a:lnTo>
                  <a:pt x="26" y="150"/>
                </a:lnTo>
                <a:lnTo>
                  <a:pt x="22" y="134"/>
                </a:lnTo>
                <a:lnTo>
                  <a:pt x="18" y="120"/>
                </a:lnTo>
                <a:lnTo>
                  <a:pt x="15" y="106"/>
                </a:lnTo>
                <a:lnTo>
                  <a:pt x="12" y="91"/>
                </a:lnTo>
                <a:lnTo>
                  <a:pt x="9" y="76"/>
                </a:lnTo>
                <a:lnTo>
                  <a:pt x="6" y="61"/>
                </a:lnTo>
                <a:lnTo>
                  <a:pt x="4" y="47"/>
                </a:lnTo>
                <a:lnTo>
                  <a:pt x="3" y="31"/>
                </a:lnTo>
                <a:lnTo>
                  <a:pt x="1" y="1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0" name="Freeform 27"/>
          <p:cNvSpPr>
            <a:spLocks/>
          </p:cNvSpPr>
          <p:nvPr/>
        </p:nvSpPr>
        <p:spPr bwMode="auto">
          <a:xfrm>
            <a:off x="9329738" y="927101"/>
            <a:ext cx="11112" cy="125413"/>
          </a:xfrm>
          <a:custGeom>
            <a:avLst/>
            <a:gdLst>
              <a:gd name="T0" fmla="*/ 2147483647 w 7"/>
              <a:gd name="T1" fmla="*/ 2147483647 h 79"/>
              <a:gd name="T2" fmla="*/ 2147483647 w 7"/>
              <a:gd name="T3" fmla="*/ 2147483647 h 79"/>
              <a:gd name="T4" fmla="*/ 2147483647 w 7"/>
              <a:gd name="T5" fmla="*/ 2147483647 h 79"/>
              <a:gd name="T6" fmla="*/ 2147483647 w 7"/>
              <a:gd name="T7" fmla="*/ 2147483647 h 79"/>
              <a:gd name="T8" fmla="*/ 2147483647 w 7"/>
              <a:gd name="T9" fmla="*/ 2147483647 h 79"/>
              <a:gd name="T10" fmla="*/ 2147483647 w 7"/>
              <a:gd name="T11" fmla="*/ 2147483647 h 79"/>
              <a:gd name="T12" fmla="*/ 2147483647 w 7"/>
              <a:gd name="T13" fmla="*/ 2147483647 h 79"/>
              <a:gd name="T14" fmla="*/ 2147483647 w 7"/>
              <a:gd name="T15" fmla="*/ 2147483647 h 79"/>
              <a:gd name="T16" fmla="*/ 2147483647 w 7"/>
              <a:gd name="T17" fmla="*/ 2147483647 h 79"/>
              <a:gd name="T18" fmla="*/ 2147483647 w 7"/>
              <a:gd name="T19" fmla="*/ 2147483647 h 79"/>
              <a:gd name="T20" fmla="*/ 2147483647 w 7"/>
              <a:gd name="T21" fmla="*/ 2147483647 h 79"/>
              <a:gd name="T22" fmla="*/ 0 w 7"/>
              <a:gd name="T23" fmla="*/ 2147483647 h 79"/>
              <a:gd name="T24" fmla="*/ 0 w 7"/>
              <a:gd name="T25" fmla="*/ 2147483647 h 79"/>
              <a:gd name="T26" fmla="*/ 0 w 7"/>
              <a:gd name="T27" fmla="*/ 2147483647 h 79"/>
              <a:gd name="T28" fmla="*/ 0 w 7"/>
              <a:gd name="T29" fmla="*/ 2147483647 h 79"/>
              <a:gd name="T30" fmla="*/ 0 w 7"/>
              <a:gd name="T31" fmla="*/ 2147483647 h 79"/>
              <a:gd name="T32" fmla="*/ 2147483647 w 7"/>
              <a:gd name="T33" fmla="*/ 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79"/>
              <a:gd name="T53" fmla="*/ 7 w 7"/>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79">
                <a:moveTo>
                  <a:pt x="7" y="79"/>
                </a:moveTo>
                <a:lnTo>
                  <a:pt x="7" y="74"/>
                </a:lnTo>
                <a:lnTo>
                  <a:pt x="7" y="69"/>
                </a:lnTo>
                <a:lnTo>
                  <a:pt x="7" y="65"/>
                </a:lnTo>
                <a:lnTo>
                  <a:pt x="5" y="60"/>
                </a:lnTo>
                <a:lnTo>
                  <a:pt x="5" y="55"/>
                </a:lnTo>
                <a:lnTo>
                  <a:pt x="3" y="50"/>
                </a:lnTo>
                <a:lnTo>
                  <a:pt x="3" y="46"/>
                </a:lnTo>
                <a:lnTo>
                  <a:pt x="2" y="39"/>
                </a:lnTo>
                <a:lnTo>
                  <a:pt x="2" y="35"/>
                </a:lnTo>
                <a:lnTo>
                  <a:pt x="2" y="30"/>
                </a:lnTo>
                <a:lnTo>
                  <a:pt x="0" y="25"/>
                </a:lnTo>
                <a:lnTo>
                  <a:pt x="0" y="21"/>
                </a:lnTo>
                <a:lnTo>
                  <a:pt x="0" y="16"/>
                </a:lnTo>
                <a:lnTo>
                  <a:pt x="0" y="11"/>
                </a:lnTo>
                <a:lnTo>
                  <a:pt x="0" y="5"/>
                </a:lnTo>
                <a:lnTo>
                  <a:pt x="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1" name="Freeform 28"/>
          <p:cNvSpPr>
            <a:spLocks/>
          </p:cNvSpPr>
          <p:nvPr/>
        </p:nvSpPr>
        <p:spPr bwMode="auto">
          <a:xfrm>
            <a:off x="9329739" y="917576"/>
            <a:ext cx="3175" cy="9525"/>
          </a:xfrm>
          <a:custGeom>
            <a:avLst/>
            <a:gdLst>
              <a:gd name="T0" fmla="*/ 2147483647 w 2"/>
              <a:gd name="T1" fmla="*/ 2147483647 h 6"/>
              <a:gd name="T2" fmla="*/ 2147483647 w 2"/>
              <a:gd name="T3" fmla="*/ 2147483647 h 6"/>
              <a:gd name="T4" fmla="*/ 2147483647 w 2"/>
              <a:gd name="T5" fmla="*/ 2147483647 h 6"/>
              <a:gd name="T6" fmla="*/ 2147483647 w 2"/>
              <a:gd name="T7" fmla="*/ 2147483647 h 6"/>
              <a:gd name="T8" fmla="*/ 2147483647 w 2"/>
              <a:gd name="T9" fmla="*/ 2147483647 h 6"/>
              <a:gd name="T10" fmla="*/ 2147483647 w 2"/>
              <a:gd name="T11" fmla="*/ 2147483647 h 6"/>
              <a:gd name="T12" fmla="*/ 2147483647 w 2"/>
              <a:gd name="T13" fmla="*/ 2147483647 h 6"/>
              <a:gd name="T14" fmla="*/ 2147483647 w 2"/>
              <a:gd name="T15" fmla="*/ 2147483647 h 6"/>
              <a:gd name="T16" fmla="*/ 2147483647 w 2"/>
              <a:gd name="T17" fmla="*/ 2147483647 h 6"/>
              <a:gd name="T18" fmla="*/ 2147483647 w 2"/>
              <a:gd name="T19" fmla="*/ 2147483647 h 6"/>
              <a:gd name="T20" fmla="*/ 0 w 2"/>
              <a:gd name="T21" fmla="*/ 2147483647 h 6"/>
              <a:gd name="T22" fmla="*/ 0 w 2"/>
              <a:gd name="T23" fmla="*/ 2147483647 h 6"/>
              <a:gd name="T24" fmla="*/ 0 w 2"/>
              <a:gd name="T25" fmla="*/ 2147483647 h 6"/>
              <a:gd name="T26" fmla="*/ 0 w 2"/>
              <a:gd name="T27" fmla="*/ 2147483647 h 6"/>
              <a:gd name="T28" fmla="*/ 0 w 2"/>
              <a:gd name="T29" fmla="*/ 0 h 6"/>
              <a:gd name="T30" fmla="*/ 0 w 2"/>
              <a:gd name="T31" fmla="*/ 0 h 6"/>
              <a:gd name="T32" fmla="*/ 0 w 2"/>
              <a:gd name="T33" fmla="*/ 0 h 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6"/>
              <a:gd name="T53" fmla="*/ 2 w 2"/>
              <a:gd name="T54" fmla="*/ 6 h 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6">
                <a:moveTo>
                  <a:pt x="2" y="6"/>
                </a:moveTo>
                <a:lnTo>
                  <a:pt x="2" y="6"/>
                </a:lnTo>
                <a:lnTo>
                  <a:pt x="2" y="5"/>
                </a:lnTo>
                <a:lnTo>
                  <a:pt x="2"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2" name="Freeform 29"/>
          <p:cNvSpPr>
            <a:spLocks/>
          </p:cNvSpPr>
          <p:nvPr/>
        </p:nvSpPr>
        <p:spPr bwMode="auto">
          <a:xfrm>
            <a:off x="9294814" y="874713"/>
            <a:ext cx="34925" cy="42862"/>
          </a:xfrm>
          <a:custGeom>
            <a:avLst/>
            <a:gdLst>
              <a:gd name="T0" fmla="*/ 2147483647 w 22"/>
              <a:gd name="T1" fmla="*/ 2147483647 h 27"/>
              <a:gd name="T2" fmla="*/ 2147483647 w 22"/>
              <a:gd name="T3" fmla="*/ 2147483647 h 27"/>
              <a:gd name="T4" fmla="*/ 2147483647 w 22"/>
              <a:gd name="T5" fmla="*/ 2147483647 h 27"/>
              <a:gd name="T6" fmla="*/ 2147483647 w 22"/>
              <a:gd name="T7" fmla="*/ 2147483647 h 27"/>
              <a:gd name="T8" fmla="*/ 2147483647 w 22"/>
              <a:gd name="T9" fmla="*/ 2147483647 h 27"/>
              <a:gd name="T10" fmla="*/ 2147483647 w 22"/>
              <a:gd name="T11" fmla="*/ 2147483647 h 27"/>
              <a:gd name="T12" fmla="*/ 2147483647 w 22"/>
              <a:gd name="T13" fmla="*/ 2147483647 h 27"/>
              <a:gd name="T14" fmla="*/ 2147483647 w 22"/>
              <a:gd name="T15" fmla="*/ 2147483647 h 27"/>
              <a:gd name="T16" fmla="*/ 2147483647 w 22"/>
              <a:gd name="T17" fmla="*/ 2147483647 h 27"/>
              <a:gd name="T18" fmla="*/ 2147483647 w 22"/>
              <a:gd name="T19" fmla="*/ 2147483647 h 27"/>
              <a:gd name="T20" fmla="*/ 2147483647 w 22"/>
              <a:gd name="T21" fmla="*/ 2147483647 h 27"/>
              <a:gd name="T22" fmla="*/ 2147483647 w 22"/>
              <a:gd name="T23" fmla="*/ 2147483647 h 27"/>
              <a:gd name="T24" fmla="*/ 2147483647 w 22"/>
              <a:gd name="T25" fmla="*/ 2147483647 h 27"/>
              <a:gd name="T26" fmla="*/ 2147483647 w 22"/>
              <a:gd name="T27" fmla="*/ 2147483647 h 27"/>
              <a:gd name="T28" fmla="*/ 2147483647 w 22"/>
              <a:gd name="T29" fmla="*/ 2147483647 h 27"/>
              <a:gd name="T30" fmla="*/ 2147483647 w 22"/>
              <a:gd name="T31" fmla="*/ 2147483647 h 27"/>
              <a:gd name="T32" fmla="*/ 0 w 22"/>
              <a:gd name="T33" fmla="*/ 0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27"/>
              <a:gd name="T53" fmla="*/ 22 w 22"/>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27">
                <a:moveTo>
                  <a:pt x="22" y="27"/>
                </a:moveTo>
                <a:lnTo>
                  <a:pt x="21" y="26"/>
                </a:lnTo>
                <a:lnTo>
                  <a:pt x="19" y="24"/>
                </a:lnTo>
                <a:lnTo>
                  <a:pt x="18" y="22"/>
                </a:lnTo>
                <a:lnTo>
                  <a:pt x="16" y="21"/>
                </a:lnTo>
                <a:lnTo>
                  <a:pt x="14" y="19"/>
                </a:lnTo>
                <a:lnTo>
                  <a:pt x="14" y="18"/>
                </a:lnTo>
                <a:lnTo>
                  <a:pt x="13" y="16"/>
                </a:lnTo>
                <a:lnTo>
                  <a:pt x="11" y="15"/>
                </a:lnTo>
                <a:lnTo>
                  <a:pt x="10" y="13"/>
                </a:lnTo>
                <a:lnTo>
                  <a:pt x="8" y="11"/>
                </a:lnTo>
                <a:lnTo>
                  <a:pt x="7" y="10"/>
                </a:lnTo>
                <a:lnTo>
                  <a:pt x="5" y="8"/>
                </a:lnTo>
                <a:lnTo>
                  <a:pt x="3" y="7"/>
                </a:lnTo>
                <a:lnTo>
                  <a:pt x="3" y="5"/>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3" name="Freeform 30"/>
          <p:cNvSpPr>
            <a:spLocks/>
          </p:cNvSpPr>
          <p:nvPr/>
        </p:nvSpPr>
        <p:spPr bwMode="auto">
          <a:xfrm>
            <a:off x="9271001" y="846139"/>
            <a:ext cx="23813" cy="28575"/>
          </a:xfrm>
          <a:custGeom>
            <a:avLst/>
            <a:gdLst>
              <a:gd name="T0" fmla="*/ 2147483647 w 15"/>
              <a:gd name="T1" fmla="*/ 2147483647 h 18"/>
              <a:gd name="T2" fmla="*/ 2147483647 w 15"/>
              <a:gd name="T3" fmla="*/ 2147483647 h 18"/>
              <a:gd name="T4" fmla="*/ 2147483647 w 15"/>
              <a:gd name="T5" fmla="*/ 2147483647 h 18"/>
              <a:gd name="T6" fmla="*/ 2147483647 w 15"/>
              <a:gd name="T7" fmla="*/ 2147483647 h 18"/>
              <a:gd name="T8" fmla="*/ 2147483647 w 15"/>
              <a:gd name="T9" fmla="*/ 2147483647 h 18"/>
              <a:gd name="T10" fmla="*/ 2147483647 w 15"/>
              <a:gd name="T11" fmla="*/ 2147483647 h 18"/>
              <a:gd name="T12" fmla="*/ 2147483647 w 15"/>
              <a:gd name="T13" fmla="*/ 2147483647 h 18"/>
              <a:gd name="T14" fmla="*/ 2147483647 w 15"/>
              <a:gd name="T15" fmla="*/ 2147483647 h 18"/>
              <a:gd name="T16" fmla="*/ 2147483647 w 15"/>
              <a:gd name="T17" fmla="*/ 2147483647 h 18"/>
              <a:gd name="T18" fmla="*/ 2147483647 w 15"/>
              <a:gd name="T19" fmla="*/ 2147483647 h 18"/>
              <a:gd name="T20" fmla="*/ 2147483647 w 15"/>
              <a:gd name="T21" fmla="*/ 2147483647 h 18"/>
              <a:gd name="T22" fmla="*/ 2147483647 w 15"/>
              <a:gd name="T23" fmla="*/ 2147483647 h 18"/>
              <a:gd name="T24" fmla="*/ 2147483647 w 15"/>
              <a:gd name="T25" fmla="*/ 2147483647 h 18"/>
              <a:gd name="T26" fmla="*/ 2147483647 w 15"/>
              <a:gd name="T27" fmla="*/ 2147483647 h 18"/>
              <a:gd name="T28" fmla="*/ 2147483647 w 15"/>
              <a:gd name="T29" fmla="*/ 2147483647 h 18"/>
              <a:gd name="T30" fmla="*/ 0 w 15"/>
              <a:gd name="T31" fmla="*/ 0 h 18"/>
              <a:gd name="T32" fmla="*/ 0 w 15"/>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8"/>
              <a:gd name="T53" fmla="*/ 15 w 15"/>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8">
                <a:moveTo>
                  <a:pt x="15" y="18"/>
                </a:moveTo>
                <a:lnTo>
                  <a:pt x="14" y="18"/>
                </a:lnTo>
                <a:lnTo>
                  <a:pt x="14" y="17"/>
                </a:lnTo>
                <a:lnTo>
                  <a:pt x="12" y="15"/>
                </a:lnTo>
                <a:lnTo>
                  <a:pt x="12" y="14"/>
                </a:lnTo>
                <a:lnTo>
                  <a:pt x="11" y="12"/>
                </a:lnTo>
                <a:lnTo>
                  <a:pt x="9" y="11"/>
                </a:lnTo>
                <a:lnTo>
                  <a:pt x="7" y="9"/>
                </a:lnTo>
                <a:lnTo>
                  <a:pt x="6" y="7"/>
                </a:lnTo>
                <a:lnTo>
                  <a:pt x="6" y="6"/>
                </a:lnTo>
                <a:lnTo>
                  <a:pt x="4" y="6"/>
                </a:lnTo>
                <a:lnTo>
                  <a:pt x="3" y="4"/>
                </a:lnTo>
                <a:lnTo>
                  <a:pt x="3" y="3"/>
                </a:lnTo>
                <a:lnTo>
                  <a:pt x="1"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4" name="Freeform 31"/>
          <p:cNvSpPr>
            <a:spLocks/>
          </p:cNvSpPr>
          <p:nvPr/>
        </p:nvSpPr>
        <p:spPr bwMode="auto">
          <a:xfrm>
            <a:off x="9172576" y="674688"/>
            <a:ext cx="98425" cy="171450"/>
          </a:xfrm>
          <a:custGeom>
            <a:avLst/>
            <a:gdLst>
              <a:gd name="T0" fmla="*/ 2147483647 w 62"/>
              <a:gd name="T1" fmla="*/ 2147483647 h 108"/>
              <a:gd name="T2" fmla="*/ 2147483647 w 62"/>
              <a:gd name="T3" fmla="*/ 2147483647 h 108"/>
              <a:gd name="T4" fmla="*/ 2147483647 w 62"/>
              <a:gd name="T5" fmla="*/ 2147483647 h 108"/>
              <a:gd name="T6" fmla="*/ 2147483647 w 62"/>
              <a:gd name="T7" fmla="*/ 2147483647 h 108"/>
              <a:gd name="T8" fmla="*/ 2147483647 w 62"/>
              <a:gd name="T9" fmla="*/ 2147483647 h 108"/>
              <a:gd name="T10" fmla="*/ 2147483647 w 62"/>
              <a:gd name="T11" fmla="*/ 2147483647 h 108"/>
              <a:gd name="T12" fmla="*/ 2147483647 w 62"/>
              <a:gd name="T13" fmla="*/ 2147483647 h 108"/>
              <a:gd name="T14" fmla="*/ 2147483647 w 62"/>
              <a:gd name="T15" fmla="*/ 2147483647 h 108"/>
              <a:gd name="T16" fmla="*/ 2147483647 w 62"/>
              <a:gd name="T17" fmla="*/ 2147483647 h 108"/>
              <a:gd name="T18" fmla="*/ 2147483647 w 62"/>
              <a:gd name="T19" fmla="*/ 2147483647 h 108"/>
              <a:gd name="T20" fmla="*/ 2147483647 w 62"/>
              <a:gd name="T21" fmla="*/ 2147483647 h 108"/>
              <a:gd name="T22" fmla="*/ 2147483647 w 62"/>
              <a:gd name="T23" fmla="*/ 2147483647 h 108"/>
              <a:gd name="T24" fmla="*/ 2147483647 w 62"/>
              <a:gd name="T25" fmla="*/ 2147483647 h 108"/>
              <a:gd name="T26" fmla="*/ 2147483647 w 62"/>
              <a:gd name="T27" fmla="*/ 2147483647 h 108"/>
              <a:gd name="T28" fmla="*/ 2147483647 w 62"/>
              <a:gd name="T29" fmla="*/ 2147483647 h 108"/>
              <a:gd name="T30" fmla="*/ 2147483647 w 62"/>
              <a:gd name="T31" fmla="*/ 2147483647 h 108"/>
              <a:gd name="T32" fmla="*/ 0 w 62"/>
              <a:gd name="T33" fmla="*/ 0 h 10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108"/>
              <a:gd name="T53" fmla="*/ 62 w 62"/>
              <a:gd name="T54" fmla="*/ 108 h 10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108">
                <a:moveTo>
                  <a:pt x="62" y="108"/>
                </a:moveTo>
                <a:lnTo>
                  <a:pt x="55" y="101"/>
                </a:lnTo>
                <a:lnTo>
                  <a:pt x="51" y="95"/>
                </a:lnTo>
                <a:lnTo>
                  <a:pt x="46" y="89"/>
                </a:lnTo>
                <a:lnTo>
                  <a:pt x="41" y="83"/>
                </a:lnTo>
                <a:lnTo>
                  <a:pt x="38" y="76"/>
                </a:lnTo>
                <a:lnTo>
                  <a:pt x="33" y="68"/>
                </a:lnTo>
                <a:lnTo>
                  <a:pt x="29" y="62"/>
                </a:lnTo>
                <a:lnTo>
                  <a:pt x="26" y="56"/>
                </a:lnTo>
                <a:lnTo>
                  <a:pt x="21" y="50"/>
                </a:lnTo>
                <a:lnTo>
                  <a:pt x="18" y="42"/>
                </a:lnTo>
                <a:lnTo>
                  <a:pt x="15" y="36"/>
                </a:lnTo>
                <a:lnTo>
                  <a:pt x="11" y="28"/>
                </a:lnTo>
                <a:lnTo>
                  <a:pt x="8" y="21"/>
                </a:lnTo>
                <a:lnTo>
                  <a:pt x="5" y="14"/>
                </a:lnTo>
                <a:lnTo>
                  <a:pt x="2"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5" name="Freeform 32"/>
          <p:cNvSpPr>
            <a:spLocks/>
          </p:cNvSpPr>
          <p:nvPr/>
        </p:nvSpPr>
        <p:spPr bwMode="auto">
          <a:xfrm>
            <a:off x="9163051" y="561976"/>
            <a:ext cx="9525" cy="112713"/>
          </a:xfrm>
          <a:custGeom>
            <a:avLst/>
            <a:gdLst>
              <a:gd name="T0" fmla="*/ 2147483647 w 6"/>
              <a:gd name="T1" fmla="*/ 2147483647 h 71"/>
              <a:gd name="T2" fmla="*/ 2147483647 w 6"/>
              <a:gd name="T3" fmla="*/ 2147483647 h 71"/>
              <a:gd name="T4" fmla="*/ 2147483647 w 6"/>
              <a:gd name="T5" fmla="*/ 2147483647 h 71"/>
              <a:gd name="T6" fmla="*/ 2147483647 w 6"/>
              <a:gd name="T7" fmla="*/ 2147483647 h 71"/>
              <a:gd name="T8" fmla="*/ 2147483647 w 6"/>
              <a:gd name="T9" fmla="*/ 2147483647 h 71"/>
              <a:gd name="T10" fmla="*/ 2147483647 w 6"/>
              <a:gd name="T11" fmla="*/ 2147483647 h 71"/>
              <a:gd name="T12" fmla="*/ 2147483647 w 6"/>
              <a:gd name="T13" fmla="*/ 2147483647 h 71"/>
              <a:gd name="T14" fmla="*/ 2147483647 w 6"/>
              <a:gd name="T15" fmla="*/ 2147483647 h 71"/>
              <a:gd name="T16" fmla="*/ 0 w 6"/>
              <a:gd name="T17" fmla="*/ 2147483647 h 71"/>
              <a:gd name="T18" fmla="*/ 0 w 6"/>
              <a:gd name="T19" fmla="*/ 2147483647 h 71"/>
              <a:gd name="T20" fmla="*/ 0 w 6"/>
              <a:gd name="T21" fmla="*/ 2147483647 h 71"/>
              <a:gd name="T22" fmla="*/ 0 w 6"/>
              <a:gd name="T23" fmla="*/ 2147483647 h 71"/>
              <a:gd name="T24" fmla="*/ 0 w 6"/>
              <a:gd name="T25" fmla="*/ 2147483647 h 71"/>
              <a:gd name="T26" fmla="*/ 0 w 6"/>
              <a:gd name="T27" fmla="*/ 2147483647 h 71"/>
              <a:gd name="T28" fmla="*/ 0 w 6"/>
              <a:gd name="T29" fmla="*/ 2147483647 h 71"/>
              <a:gd name="T30" fmla="*/ 0 w 6"/>
              <a:gd name="T31" fmla="*/ 2147483647 h 71"/>
              <a:gd name="T32" fmla="*/ 0 w 6"/>
              <a:gd name="T33" fmla="*/ 0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71"/>
              <a:gd name="T53" fmla="*/ 6 w 6"/>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71">
                <a:moveTo>
                  <a:pt x="6" y="71"/>
                </a:moveTo>
                <a:lnTo>
                  <a:pt x="5" y="66"/>
                </a:lnTo>
                <a:lnTo>
                  <a:pt x="5" y="63"/>
                </a:lnTo>
                <a:lnTo>
                  <a:pt x="3" y="58"/>
                </a:lnTo>
                <a:lnTo>
                  <a:pt x="3" y="53"/>
                </a:lnTo>
                <a:lnTo>
                  <a:pt x="2" y="49"/>
                </a:lnTo>
                <a:lnTo>
                  <a:pt x="2" y="44"/>
                </a:lnTo>
                <a:lnTo>
                  <a:pt x="2" y="39"/>
                </a:lnTo>
                <a:lnTo>
                  <a:pt x="0" y="36"/>
                </a:lnTo>
                <a:lnTo>
                  <a:pt x="0" y="31"/>
                </a:lnTo>
                <a:lnTo>
                  <a:pt x="0" y="27"/>
                </a:lnTo>
                <a:lnTo>
                  <a:pt x="0" y="22"/>
                </a:lnTo>
                <a:lnTo>
                  <a:pt x="0" y="17"/>
                </a:lnTo>
                <a:lnTo>
                  <a:pt x="0" y="13"/>
                </a:lnTo>
                <a:lnTo>
                  <a:pt x="0" y="9"/>
                </a:lnTo>
                <a:lnTo>
                  <a:pt x="0"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6" name="Freeform 33"/>
          <p:cNvSpPr>
            <a:spLocks/>
          </p:cNvSpPr>
          <p:nvPr/>
        </p:nvSpPr>
        <p:spPr bwMode="auto">
          <a:xfrm>
            <a:off x="9163050" y="373063"/>
            <a:ext cx="39688" cy="188912"/>
          </a:xfrm>
          <a:custGeom>
            <a:avLst/>
            <a:gdLst>
              <a:gd name="T0" fmla="*/ 0 w 25"/>
              <a:gd name="T1" fmla="*/ 2147483647 h 119"/>
              <a:gd name="T2" fmla="*/ 0 w 25"/>
              <a:gd name="T3" fmla="*/ 2147483647 h 119"/>
              <a:gd name="T4" fmla="*/ 2147483647 w 25"/>
              <a:gd name="T5" fmla="*/ 2147483647 h 119"/>
              <a:gd name="T6" fmla="*/ 2147483647 w 25"/>
              <a:gd name="T7" fmla="*/ 2147483647 h 119"/>
              <a:gd name="T8" fmla="*/ 2147483647 w 25"/>
              <a:gd name="T9" fmla="*/ 2147483647 h 119"/>
              <a:gd name="T10" fmla="*/ 2147483647 w 25"/>
              <a:gd name="T11" fmla="*/ 2147483647 h 119"/>
              <a:gd name="T12" fmla="*/ 2147483647 w 25"/>
              <a:gd name="T13" fmla="*/ 2147483647 h 119"/>
              <a:gd name="T14" fmla="*/ 2147483647 w 25"/>
              <a:gd name="T15" fmla="*/ 2147483647 h 119"/>
              <a:gd name="T16" fmla="*/ 2147483647 w 25"/>
              <a:gd name="T17" fmla="*/ 2147483647 h 119"/>
              <a:gd name="T18" fmla="*/ 2147483647 w 25"/>
              <a:gd name="T19" fmla="*/ 2147483647 h 119"/>
              <a:gd name="T20" fmla="*/ 2147483647 w 25"/>
              <a:gd name="T21" fmla="*/ 2147483647 h 119"/>
              <a:gd name="T22" fmla="*/ 2147483647 w 25"/>
              <a:gd name="T23" fmla="*/ 2147483647 h 119"/>
              <a:gd name="T24" fmla="*/ 2147483647 w 25"/>
              <a:gd name="T25" fmla="*/ 2147483647 h 119"/>
              <a:gd name="T26" fmla="*/ 2147483647 w 25"/>
              <a:gd name="T27" fmla="*/ 2147483647 h 119"/>
              <a:gd name="T28" fmla="*/ 2147483647 w 25"/>
              <a:gd name="T29" fmla="*/ 2147483647 h 119"/>
              <a:gd name="T30" fmla="*/ 2147483647 w 25"/>
              <a:gd name="T31" fmla="*/ 2147483647 h 119"/>
              <a:gd name="T32" fmla="*/ 2147483647 w 25"/>
              <a:gd name="T33" fmla="*/ 0 h 1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119"/>
              <a:gd name="T53" fmla="*/ 25 w 25"/>
              <a:gd name="T54" fmla="*/ 119 h 1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119">
                <a:moveTo>
                  <a:pt x="0" y="119"/>
                </a:moveTo>
                <a:lnTo>
                  <a:pt x="0" y="111"/>
                </a:lnTo>
                <a:lnTo>
                  <a:pt x="2" y="103"/>
                </a:lnTo>
                <a:lnTo>
                  <a:pt x="2" y="96"/>
                </a:lnTo>
                <a:lnTo>
                  <a:pt x="3" y="89"/>
                </a:lnTo>
                <a:lnTo>
                  <a:pt x="3" y="81"/>
                </a:lnTo>
                <a:lnTo>
                  <a:pt x="5" y="74"/>
                </a:lnTo>
                <a:lnTo>
                  <a:pt x="6" y="66"/>
                </a:lnTo>
                <a:lnTo>
                  <a:pt x="6" y="58"/>
                </a:lnTo>
                <a:lnTo>
                  <a:pt x="8" y="50"/>
                </a:lnTo>
                <a:lnTo>
                  <a:pt x="10" y="44"/>
                </a:lnTo>
                <a:lnTo>
                  <a:pt x="13" y="36"/>
                </a:lnTo>
                <a:lnTo>
                  <a:pt x="14" y="28"/>
                </a:lnTo>
                <a:lnTo>
                  <a:pt x="16" y="22"/>
                </a:lnTo>
                <a:lnTo>
                  <a:pt x="19" y="14"/>
                </a:lnTo>
                <a:lnTo>
                  <a:pt x="22" y="8"/>
                </a:lnTo>
                <a:lnTo>
                  <a:pt x="2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7" name="Freeform 34"/>
          <p:cNvSpPr>
            <a:spLocks/>
          </p:cNvSpPr>
          <p:nvPr/>
        </p:nvSpPr>
        <p:spPr bwMode="auto">
          <a:xfrm>
            <a:off x="9202738" y="206375"/>
            <a:ext cx="209550" cy="166688"/>
          </a:xfrm>
          <a:custGeom>
            <a:avLst/>
            <a:gdLst>
              <a:gd name="T0" fmla="*/ 0 w 132"/>
              <a:gd name="T1" fmla="*/ 2147483647 h 105"/>
              <a:gd name="T2" fmla="*/ 2147483647 w 132"/>
              <a:gd name="T3" fmla="*/ 2147483647 h 105"/>
              <a:gd name="T4" fmla="*/ 2147483647 w 132"/>
              <a:gd name="T5" fmla="*/ 2147483647 h 105"/>
              <a:gd name="T6" fmla="*/ 2147483647 w 132"/>
              <a:gd name="T7" fmla="*/ 2147483647 h 105"/>
              <a:gd name="T8" fmla="*/ 2147483647 w 132"/>
              <a:gd name="T9" fmla="*/ 2147483647 h 105"/>
              <a:gd name="T10" fmla="*/ 2147483647 w 132"/>
              <a:gd name="T11" fmla="*/ 2147483647 h 105"/>
              <a:gd name="T12" fmla="*/ 2147483647 w 132"/>
              <a:gd name="T13" fmla="*/ 2147483647 h 105"/>
              <a:gd name="T14" fmla="*/ 2147483647 w 132"/>
              <a:gd name="T15" fmla="*/ 2147483647 h 105"/>
              <a:gd name="T16" fmla="*/ 2147483647 w 132"/>
              <a:gd name="T17" fmla="*/ 2147483647 h 105"/>
              <a:gd name="T18" fmla="*/ 2147483647 w 132"/>
              <a:gd name="T19" fmla="*/ 2147483647 h 105"/>
              <a:gd name="T20" fmla="*/ 2147483647 w 132"/>
              <a:gd name="T21" fmla="*/ 2147483647 h 105"/>
              <a:gd name="T22" fmla="*/ 2147483647 w 132"/>
              <a:gd name="T23" fmla="*/ 2147483647 h 105"/>
              <a:gd name="T24" fmla="*/ 2147483647 w 132"/>
              <a:gd name="T25" fmla="*/ 2147483647 h 105"/>
              <a:gd name="T26" fmla="*/ 2147483647 w 132"/>
              <a:gd name="T27" fmla="*/ 2147483647 h 105"/>
              <a:gd name="T28" fmla="*/ 2147483647 w 132"/>
              <a:gd name="T29" fmla="*/ 2147483647 h 105"/>
              <a:gd name="T30" fmla="*/ 2147483647 w 132"/>
              <a:gd name="T31" fmla="*/ 2147483647 h 105"/>
              <a:gd name="T32" fmla="*/ 2147483647 w 132"/>
              <a:gd name="T33" fmla="*/ 0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2"/>
              <a:gd name="T52" fmla="*/ 0 h 105"/>
              <a:gd name="T53" fmla="*/ 132 w 132"/>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2" h="105">
                <a:moveTo>
                  <a:pt x="0" y="105"/>
                </a:moveTo>
                <a:lnTo>
                  <a:pt x="5" y="96"/>
                </a:lnTo>
                <a:lnTo>
                  <a:pt x="10" y="86"/>
                </a:lnTo>
                <a:lnTo>
                  <a:pt x="16" y="77"/>
                </a:lnTo>
                <a:lnTo>
                  <a:pt x="22" y="67"/>
                </a:lnTo>
                <a:lnTo>
                  <a:pt x="30" y="60"/>
                </a:lnTo>
                <a:lnTo>
                  <a:pt x="36" y="52"/>
                </a:lnTo>
                <a:lnTo>
                  <a:pt x="46" y="44"/>
                </a:lnTo>
                <a:lnTo>
                  <a:pt x="54" y="36"/>
                </a:lnTo>
                <a:lnTo>
                  <a:pt x="63" y="30"/>
                </a:lnTo>
                <a:lnTo>
                  <a:pt x="72" y="24"/>
                </a:lnTo>
                <a:lnTo>
                  <a:pt x="82" y="19"/>
                </a:lnTo>
                <a:lnTo>
                  <a:pt x="91" y="14"/>
                </a:lnTo>
                <a:lnTo>
                  <a:pt x="101" y="9"/>
                </a:lnTo>
                <a:lnTo>
                  <a:pt x="112" y="6"/>
                </a:lnTo>
                <a:lnTo>
                  <a:pt x="121" y="3"/>
                </a:lnTo>
                <a:lnTo>
                  <a:pt x="13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8" name="Freeform 35"/>
          <p:cNvSpPr>
            <a:spLocks/>
          </p:cNvSpPr>
          <p:nvPr/>
        </p:nvSpPr>
        <p:spPr bwMode="auto">
          <a:xfrm>
            <a:off x="9412288" y="196851"/>
            <a:ext cx="239712" cy="22225"/>
          </a:xfrm>
          <a:custGeom>
            <a:avLst/>
            <a:gdLst>
              <a:gd name="T0" fmla="*/ 0 w 151"/>
              <a:gd name="T1" fmla="*/ 2147483647 h 14"/>
              <a:gd name="T2" fmla="*/ 2147483647 w 151"/>
              <a:gd name="T3" fmla="*/ 2147483647 h 14"/>
              <a:gd name="T4" fmla="*/ 2147483647 w 151"/>
              <a:gd name="T5" fmla="*/ 2147483647 h 14"/>
              <a:gd name="T6" fmla="*/ 2147483647 w 151"/>
              <a:gd name="T7" fmla="*/ 2147483647 h 14"/>
              <a:gd name="T8" fmla="*/ 2147483647 w 151"/>
              <a:gd name="T9" fmla="*/ 0 h 14"/>
              <a:gd name="T10" fmla="*/ 2147483647 w 151"/>
              <a:gd name="T11" fmla="*/ 0 h 14"/>
              <a:gd name="T12" fmla="*/ 2147483647 w 151"/>
              <a:gd name="T13" fmla="*/ 0 h 14"/>
              <a:gd name="T14" fmla="*/ 2147483647 w 151"/>
              <a:gd name="T15" fmla="*/ 0 h 14"/>
              <a:gd name="T16" fmla="*/ 2147483647 w 151"/>
              <a:gd name="T17" fmla="*/ 0 h 14"/>
              <a:gd name="T18" fmla="*/ 2147483647 w 151"/>
              <a:gd name="T19" fmla="*/ 0 h 14"/>
              <a:gd name="T20" fmla="*/ 2147483647 w 151"/>
              <a:gd name="T21" fmla="*/ 2147483647 h 14"/>
              <a:gd name="T22" fmla="*/ 2147483647 w 151"/>
              <a:gd name="T23" fmla="*/ 2147483647 h 14"/>
              <a:gd name="T24" fmla="*/ 2147483647 w 151"/>
              <a:gd name="T25" fmla="*/ 2147483647 h 14"/>
              <a:gd name="T26" fmla="*/ 2147483647 w 151"/>
              <a:gd name="T27" fmla="*/ 2147483647 h 14"/>
              <a:gd name="T28" fmla="*/ 2147483647 w 151"/>
              <a:gd name="T29" fmla="*/ 2147483647 h 14"/>
              <a:gd name="T30" fmla="*/ 2147483647 w 151"/>
              <a:gd name="T31" fmla="*/ 2147483647 h 14"/>
              <a:gd name="T32" fmla="*/ 2147483647 w 151"/>
              <a:gd name="T33" fmla="*/ 2147483647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1"/>
              <a:gd name="T52" fmla="*/ 0 h 14"/>
              <a:gd name="T53" fmla="*/ 151 w 151"/>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1" h="14">
                <a:moveTo>
                  <a:pt x="0" y="6"/>
                </a:moveTo>
                <a:lnTo>
                  <a:pt x="9" y="4"/>
                </a:lnTo>
                <a:lnTo>
                  <a:pt x="19" y="3"/>
                </a:lnTo>
                <a:lnTo>
                  <a:pt x="28" y="1"/>
                </a:lnTo>
                <a:lnTo>
                  <a:pt x="38" y="0"/>
                </a:lnTo>
                <a:lnTo>
                  <a:pt x="47" y="0"/>
                </a:lnTo>
                <a:lnTo>
                  <a:pt x="57" y="0"/>
                </a:lnTo>
                <a:lnTo>
                  <a:pt x="66" y="0"/>
                </a:lnTo>
                <a:lnTo>
                  <a:pt x="77" y="0"/>
                </a:lnTo>
                <a:lnTo>
                  <a:pt x="86" y="0"/>
                </a:lnTo>
                <a:lnTo>
                  <a:pt x="96" y="1"/>
                </a:lnTo>
                <a:lnTo>
                  <a:pt x="105" y="3"/>
                </a:lnTo>
                <a:lnTo>
                  <a:pt x="115" y="4"/>
                </a:lnTo>
                <a:lnTo>
                  <a:pt x="124" y="6"/>
                </a:lnTo>
                <a:lnTo>
                  <a:pt x="133" y="9"/>
                </a:lnTo>
                <a:lnTo>
                  <a:pt x="143" y="11"/>
                </a:lnTo>
                <a:lnTo>
                  <a:pt x="15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29" name="Freeform 36"/>
          <p:cNvSpPr>
            <a:spLocks/>
          </p:cNvSpPr>
          <p:nvPr/>
        </p:nvSpPr>
        <p:spPr bwMode="auto">
          <a:xfrm>
            <a:off x="9652000" y="219075"/>
            <a:ext cx="76200" cy="31750"/>
          </a:xfrm>
          <a:custGeom>
            <a:avLst/>
            <a:gdLst>
              <a:gd name="T0" fmla="*/ 0 w 48"/>
              <a:gd name="T1" fmla="*/ 0 h 20"/>
              <a:gd name="T2" fmla="*/ 2147483647 w 48"/>
              <a:gd name="T3" fmla="*/ 2147483647 h 20"/>
              <a:gd name="T4" fmla="*/ 2147483647 w 48"/>
              <a:gd name="T5" fmla="*/ 2147483647 h 20"/>
              <a:gd name="T6" fmla="*/ 2147483647 w 48"/>
              <a:gd name="T7" fmla="*/ 2147483647 h 20"/>
              <a:gd name="T8" fmla="*/ 2147483647 w 48"/>
              <a:gd name="T9" fmla="*/ 2147483647 h 20"/>
              <a:gd name="T10" fmla="*/ 2147483647 w 48"/>
              <a:gd name="T11" fmla="*/ 2147483647 h 20"/>
              <a:gd name="T12" fmla="*/ 2147483647 w 48"/>
              <a:gd name="T13" fmla="*/ 2147483647 h 20"/>
              <a:gd name="T14" fmla="*/ 2147483647 w 48"/>
              <a:gd name="T15" fmla="*/ 2147483647 h 20"/>
              <a:gd name="T16" fmla="*/ 2147483647 w 48"/>
              <a:gd name="T17" fmla="*/ 2147483647 h 20"/>
              <a:gd name="T18" fmla="*/ 2147483647 w 48"/>
              <a:gd name="T19" fmla="*/ 2147483647 h 20"/>
              <a:gd name="T20" fmla="*/ 2147483647 w 48"/>
              <a:gd name="T21" fmla="*/ 2147483647 h 20"/>
              <a:gd name="T22" fmla="*/ 2147483647 w 48"/>
              <a:gd name="T23" fmla="*/ 2147483647 h 20"/>
              <a:gd name="T24" fmla="*/ 2147483647 w 48"/>
              <a:gd name="T25" fmla="*/ 2147483647 h 20"/>
              <a:gd name="T26" fmla="*/ 2147483647 w 48"/>
              <a:gd name="T27" fmla="*/ 2147483647 h 20"/>
              <a:gd name="T28" fmla="*/ 2147483647 w 48"/>
              <a:gd name="T29" fmla="*/ 2147483647 h 20"/>
              <a:gd name="T30" fmla="*/ 2147483647 w 48"/>
              <a:gd name="T31" fmla="*/ 2147483647 h 20"/>
              <a:gd name="T32" fmla="*/ 2147483647 w 48"/>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20"/>
              <a:gd name="T53" fmla="*/ 48 w 4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20">
                <a:moveTo>
                  <a:pt x="0" y="0"/>
                </a:moveTo>
                <a:lnTo>
                  <a:pt x="3" y="1"/>
                </a:lnTo>
                <a:lnTo>
                  <a:pt x="6" y="1"/>
                </a:lnTo>
                <a:lnTo>
                  <a:pt x="9" y="3"/>
                </a:lnTo>
                <a:lnTo>
                  <a:pt x="12" y="5"/>
                </a:lnTo>
                <a:lnTo>
                  <a:pt x="15" y="5"/>
                </a:lnTo>
                <a:lnTo>
                  <a:pt x="19" y="6"/>
                </a:lnTo>
                <a:lnTo>
                  <a:pt x="22" y="8"/>
                </a:lnTo>
                <a:lnTo>
                  <a:pt x="25" y="9"/>
                </a:lnTo>
                <a:lnTo>
                  <a:pt x="28" y="9"/>
                </a:lnTo>
                <a:lnTo>
                  <a:pt x="31" y="11"/>
                </a:lnTo>
                <a:lnTo>
                  <a:pt x="34" y="12"/>
                </a:lnTo>
                <a:lnTo>
                  <a:pt x="37" y="14"/>
                </a:lnTo>
                <a:lnTo>
                  <a:pt x="41" y="16"/>
                </a:lnTo>
                <a:lnTo>
                  <a:pt x="42" y="17"/>
                </a:lnTo>
                <a:lnTo>
                  <a:pt x="45" y="19"/>
                </a:lnTo>
                <a:lnTo>
                  <a:pt x="48" y="2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0" name="Freeform 37"/>
          <p:cNvSpPr>
            <a:spLocks/>
          </p:cNvSpPr>
          <p:nvPr/>
        </p:nvSpPr>
        <p:spPr bwMode="auto">
          <a:xfrm>
            <a:off x="9728200" y="34925"/>
            <a:ext cx="319088" cy="215900"/>
          </a:xfrm>
          <a:custGeom>
            <a:avLst/>
            <a:gdLst>
              <a:gd name="T0" fmla="*/ 0 w 201"/>
              <a:gd name="T1" fmla="*/ 2147483647 h 136"/>
              <a:gd name="T2" fmla="*/ 2147483647 w 201"/>
              <a:gd name="T3" fmla="*/ 2147483647 h 136"/>
              <a:gd name="T4" fmla="*/ 2147483647 w 201"/>
              <a:gd name="T5" fmla="*/ 2147483647 h 136"/>
              <a:gd name="T6" fmla="*/ 2147483647 w 201"/>
              <a:gd name="T7" fmla="*/ 2147483647 h 136"/>
              <a:gd name="T8" fmla="*/ 2147483647 w 201"/>
              <a:gd name="T9" fmla="*/ 2147483647 h 136"/>
              <a:gd name="T10" fmla="*/ 2147483647 w 201"/>
              <a:gd name="T11" fmla="*/ 2147483647 h 136"/>
              <a:gd name="T12" fmla="*/ 2147483647 w 201"/>
              <a:gd name="T13" fmla="*/ 2147483647 h 136"/>
              <a:gd name="T14" fmla="*/ 2147483647 w 201"/>
              <a:gd name="T15" fmla="*/ 2147483647 h 136"/>
              <a:gd name="T16" fmla="*/ 2147483647 w 201"/>
              <a:gd name="T17" fmla="*/ 2147483647 h 136"/>
              <a:gd name="T18" fmla="*/ 2147483647 w 201"/>
              <a:gd name="T19" fmla="*/ 2147483647 h 136"/>
              <a:gd name="T20" fmla="*/ 2147483647 w 201"/>
              <a:gd name="T21" fmla="*/ 2147483647 h 136"/>
              <a:gd name="T22" fmla="*/ 2147483647 w 201"/>
              <a:gd name="T23" fmla="*/ 2147483647 h 136"/>
              <a:gd name="T24" fmla="*/ 2147483647 w 201"/>
              <a:gd name="T25" fmla="*/ 2147483647 h 136"/>
              <a:gd name="T26" fmla="*/ 2147483647 w 201"/>
              <a:gd name="T27" fmla="*/ 2147483647 h 136"/>
              <a:gd name="T28" fmla="*/ 2147483647 w 201"/>
              <a:gd name="T29" fmla="*/ 2147483647 h 136"/>
              <a:gd name="T30" fmla="*/ 2147483647 w 201"/>
              <a:gd name="T31" fmla="*/ 2147483647 h 136"/>
              <a:gd name="T32" fmla="*/ 2147483647 w 201"/>
              <a:gd name="T33" fmla="*/ 0 h 1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1"/>
              <a:gd name="T52" fmla="*/ 0 h 136"/>
              <a:gd name="T53" fmla="*/ 201 w 201"/>
              <a:gd name="T54" fmla="*/ 136 h 1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1" h="136">
                <a:moveTo>
                  <a:pt x="0" y="136"/>
                </a:moveTo>
                <a:lnTo>
                  <a:pt x="13" y="125"/>
                </a:lnTo>
                <a:lnTo>
                  <a:pt x="24" y="114"/>
                </a:lnTo>
                <a:lnTo>
                  <a:pt x="36" y="105"/>
                </a:lnTo>
                <a:lnTo>
                  <a:pt x="47" y="95"/>
                </a:lnTo>
                <a:lnTo>
                  <a:pt x="60" y="86"/>
                </a:lnTo>
                <a:lnTo>
                  <a:pt x="73" y="77"/>
                </a:lnTo>
                <a:lnTo>
                  <a:pt x="85" y="67"/>
                </a:lnTo>
                <a:lnTo>
                  <a:pt x="98" y="58"/>
                </a:lnTo>
                <a:lnTo>
                  <a:pt x="110" y="50"/>
                </a:lnTo>
                <a:lnTo>
                  <a:pt x="123" y="42"/>
                </a:lnTo>
                <a:lnTo>
                  <a:pt x="135" y="34"/>
                </a:lnTo>
                <a:lnTo>
                  <a:pt x="149" y="27"/>
                </a:lnTo>
                <a:lnTo>
                  <a:pt x="162" y="19"/>
                </a:lnTo>
                <a:lnTo>
                  <a:pt x="175" y="12"/>
                </a:lnTo>
                <a:lnTo>
                  <a:pt x="189" y="6"/>
                </a:lnTo>
                <a:lnTo>
                  <a:pt x="20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1" name="Freeform 38"/>
          <p:cNvSpPr>
            <a:spLocks/>
          </p:cNvSpPr>
          <p:nvPr/>
        </p:nvSpPr>
        <p:spPr bwMode="auto">
          <a:xfrm>
            <a:off x="10047288" y="3175"/>
            <a:ext cx="157162" cy="31750"/>
          </a:xfrm>
          <a:custGeom>
            <a:avLst/>
            <a:gdLst>
              <a:gd name="T0" fmla="*/ 0 w 99"/>
              <a:gd name="T1" fmla="*/ 2147483647 h 20"/>
              <a:gd name="T2" fmla="*/ 2147483647 w 99"/>
              <a:gd name="T3" fmla="*/ 2147483647 h 20"/>
              <a:gd name="T4" fmla="*/ 2147483647 w 99"/>
              <a:gd name="T5" fmla="*/ 2147483647 h 20"/>
              <a:gd name="T6" fmla="*/ 2147483647 w 99"/>
              <a:gd name="T7" fmla="*/ 2147483647 h 20"/>
              <a:gd name="T8" fmla="*/ 2147483647 w 99"/>
              <a:gd name="T9" fmla="*/ 2147483647 h 20"/>
              <a:gd name="T10" fmla="*/ 2147483647 w 99"/>
              <a:gd name="T11" fmla="*/ 2147483647 h 20"/>
              <a:gd name="T12" fmla="*/ 2147483647 w 99"/>
              <a:gd name="T13" fmla="*/ 2147483647 h 20"/>
              <a:gd name="T14" fmla="*/ 2147483647 w 99"/>
              <a:gd name="T15" fmla="*/ 2147483647 h 20"/>
              <a:gd name="T16" fmla="*/ 2147483647 w 99"/>
              <a:gd name="T17" fmla="*/ 2147483647 h 20"/>
              <a:gd name="T18" fmla="*/ 2147483647 w 99"/>
              <a:gd name="T19" fmla="*/ 2147483647 h 20"/>
              <a:gd name="T20" fmla="*/ 2147483647 w 99"/>
              <a:gd name="T21" fmla="*/ 2147483647 h 20"/>
              <a:gd name="T22" fmla="*/ 2147483647 w 99"/>
              <a:gd name="T23" fmla="*/ 2147483647 h 20"/>
              <a:gd name="T24" fmla="*/ 2147483647 w 99"/>
              <a:gd name="T25" fmla="*/ 2147483647 h 20"/>
              <a:gd name="T26" fmla="*/ 2147483647 w 99"/>
              <a:gd name="T27" fmla="*/ 2147483647 h 20"/>
              <a:gd name="T28" fmla="*/ 2147483647 w 99"/>
              <a:gd name="T29" fmla="*/ 2147483647 h 20"/>
              <a:gd name="T30" fmla="*/ 2147483647 w 99"/>
              <a:gd name="T31" fmla="*/ 0 h 20"/>
              <a:gd name="T32" fmla="*/ 2147483647 w 99"/>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20"/>
              <a:gd name="T53" fmla="*/ 99 w 99"/>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20">
                <a:moveTo>
                  <a:pt x="0" y="20"/>
                </a:moveTo>
                <a:lnTo>
                  <a:pt x="7" y="17"/>
                </a:lnTo>
                <a:lnTo>
                  <a:pt x="13" y="15"/>
                </a:lnTo>
                <a:lnTo>
                  <a:pt x="19" y="14"/>
                </a:lnTo>
                <a:lnTo>
                  <a:pt x="24" y="12"/>
                </a:lnTo>
                <a:lnTo>
                  <a:pt x="30" y="11"/>
                </a:lnTo>
                <a:lnTo>
                  <a:pt x="36" y="9"/>
                </a:lnTo>
                <a:lnTo>
                  <a:pt x="43" y="7"/>
                </a:lnTo>
                <a:lnTo>
                  <a:pt x="49" y="6"/>
                </a:lnTo>
                <a:lnTo>
                  <a:pt x="55" y="6"/>
                </a:lnTo>
                <a:lnTo>
                  <a:pt x="61" y="4"/>
                </a:lnTo>
                <a:lnTo>
                  <a:pt x="68" y="3"/>
                </a:lnTo>
                <a:lnTo>
                  <a:pt x="74" y="3"/>
                </a:lnTo>
                <a:lnTo>
                  <a:pt x="80" y="1"/>
                </a:lnTo>
                <a:lnTo>
                  <a:pt x="87" y="1"/>
                </a:lnTo>
                <a:lnTo>
                  <a:pt x="93" y="0"/>
                </a:lnTo>
                <a:lnTo>
                  <a:pt x="9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2" name="Freeform 39"/>
          <p:cNvSpPr>
            <a:spLocks/>
          </p:cNvSpPr>
          <p:nvPr/>
        </p:nvSpPr>
        <p:spPr bwMode="auto">
          <a:xfrm>
            <a:off x="10204450" y="3176"/>
            <a:ext cx="279400" cy="85725"/>
          </a:xfrm>
          <a:custGeom>
            <a:avLst/>
            <a:gdLst>
              <a:gd name="T0" fmla="*/ 0 w 176"/>
              <a:gd name="T1" fmla="*/ 0 h 54"/>
              <a:gd name="T2" fmla="*/ 2147483647 w 176"/>
              <a:gd name="T3" fmla="*/ 0 h 54"/>
              <a:gd name="T4" fmla="*/ 2147483647 w 176"/>
              <a:gd name="T5" fmla="*/ 0 h 54"/>
              <a:gd name="T6" fmla="*/ 2147483647 w 176"/>
              <a:gd name="T7" fmla="*/ 0 h 54"/>
              <a:gd name="T8" fmla="*/ 2147483647 w 176"/>
              <a:gd name="T9" fmla="*/ 2147483647 h 54"/>
              <a:gd name="T10" fmla="*/ 2147483647 w 176"/>
              <a:gd name="T11" fmla="*/ 2147483647 h 54"/>
              <a:gd name="T12" fmla="*/ 2147483647 w 176"/>
              <a:gd name="T13" fmla="*/ 2147483647 h 54"/>
              <a:gd name="T14" fmla="*/ 2147483647 w 176"/>
              <a:gd name="T15" fmla="*/ 2147483647 h 54"/>
              <a:gd name="T16" fmla="*/ 2147483647 w 176"/>
              <a:gd name="T17" fmla="*/ 2147483647 h 54"/>
              <a:gd name="T18" fmla="*/ 2147483647 w 176"/>
              <a:gd name="T19" fmla="*/ 2147483647 h 54"/>
              <a:gd name="T20" fmla="*/ 2147483647 w 176"/>
              <a:gd name="T21" fmla="*/ 2147483647 h 54"/>
              <a:gd name="T22" fmla="*/ 2147483647 w 176"/>
              <a:gd name="T23" fmla="*/ 2147483647 h 54"/>
              <a:gd name="T24" fmla="*/ 2147483647 w 176"/>
              <a:gd name="T25" fmla="*/ 2147483647 h 54"/>
              <a:gd name="T26" fmla="*/ 2147483647 w 176"/>
              <a:gd name="T27" fmla="*/ 2147483647 h 54"/>
              <a:gd name="T28" fmla="*/ 2147483647 w 176"/>
              <a:gd name="T29" fmla="*/ 2147483647 h 54"/>
              <a:gd name="T30" fmla="*/ 2147483647 w 176"/>
              <a:gd name="T31" fmla="*/ 2147483647 h 54"/>
              <a:gd name="T32" fmla="*/ 2147483647 w 176"/>
              <a:gd name="T33" fmla="*/ 2147483647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6"/>
              <a:gd name="T52" fmla="*/ 0 h 54"/>
              <a:gd name="T53" fmla="*/ 176 w 176"/>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6" h="54">
                <a:moveTo>
                  <a:pt x="0" y="0"/>
                </a:moveTo>
                <a:lnTo>
                  <a:pt x="13" y="0"/>
                </a:lnTo>
                <a:lnTo>
                  <a:pt x="24" y="0"/>
                </a:lnTo>
                <a:lnTo>
                  <a:pt x="36" y="0"/>
                </a:lnTo>
                <a:lnTo>
                  <a:pt x="47" y="1"/>
                </a:lnTo>
                <a:lnTo>
                  <a:pt x="60" y="4"/>
                </a:lnTo>
                <a:lnTo>
                  <a:pt x="71" y="6"/>
                </a:lnTo>
                <a:lnTo>
                  <a:pt x="82" y="9"/>
                </a:lnTo>
                <a:lnTo>
                  <a:pt x="93" y="12"/>
                </a:lnTo>
                <a:lnTo>
                  <a:pt x="104" y="15"/>
                </a:lnTo>
                <a:lnTo>
                  <a:pt x="115" y="20"/>
                </a:lnTo>
                <a:lnTo>
                  <a:pt x="126" y="25"/>
                </a:lnTo>
                <a:lnTo>
                  <a:pt x="137" y="29"/>
                </a:lnTo>
                <a:lnTo>
                  <a:pt x="146" y="36"/>
                </a:lnTo>
                <a:lnTo>
                  <a:pt x="155" y="42"/>
                </a:lnTo>
                <a:lnTo>
                  <a:pt x="166" y="48"/>
                </a:lnTo>
                <a:lnTo>
                  <a:pt x="176" y="5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3" name="Freeform 40"/>
          <p:cNvSpPr>
            <a:spLocks/>
          </p:cNvSpPr>
          <p:nvPr/>
        </p:nvSpPr>
        <p:spPr bwMode="auto">
          <a:xfrm>
            <a:off x="9640888" y="12700"/>
            <a:ext cx="1014412" cy="1022350"/>
          </a:xfrm>
          <a:custGeom>
            <a:avLst/>
            <a:gdLst>
              <a:gd name="T0" fmla="*/ 2147483647 w 639"/>
              <a:gd name="T1" fmla="*/ 2147483647 h 644"/>
              <a:gd name="T2" fmla="*/ 2147483647 w 639"/>
              <a:gd name="T3" fmla="*/ 2147483647 h 644"/>
              <a:gd name="T4" fmla="*/ 2147483647 w 639"/>
              <a:gd name="T5" fmla="*/ 2147483647 h 644"/>
              <a:gd name="T6" fmla="*/ 2147483647 w 639"/>
              <a:gd name="T7" fmla="*/ 2147483647 h 644"/>
              <a:gd name="T8" fmla="*/ 2147483647 w 639"/>
              <a:gd name="T9" fmla="*/ 2147483647 h 644"/>
              <a:gd name="T10" fmla="*/ 2147483647 w 639"/>
              <a:gd name="T11" fmla="*/ 2147483647 h 644"/>
              <a:gd name="T12" fmla="*/ 2147483647 w 639"/>
              <a:gd name="T13" fmla="*/ 2147483647 h 644"/>
              <a:gd name="T14" fmla="*/ 2147483647 w 639"/>
              <a:gd name="T15" fmla="*/ 2147483647 h 644"/>
              <a:gd name="T16" fmla="*/ 2147483647 w 639"/>
              <a:gd name="T17" fmla="*/ 2147483647 h 644"/>
              <a:gd name="T18" fmla="*/ 2147483647 w 639"/>
              <a:gd name="T19" fmla="*/ 2147483647 h 644"/>
              <a:gd name="T20" fmla="*/ 2147483647 w 639"/>
              <a:gd name="T21" fmla="*/ 2147483647 h 644"/>
              <a:gd name="T22" fmla="*/ 2147483647 w 639"/>
              <a:gd name="T23" fmla="*/ 2147483647 h 644"/>
              <a:gd name="T24" fmla="*/ 2147483647 w 639"/>
              <a:gd name="T25" fmla="*/ 2147483647 h 644"/>
              <a:gd name="T26" fmla="*/ 2147483647 w 639"/>
              <a:gd name="T27" fmla="*/ 2147483647 h 644"/>
              <a:gd name="T28" fmla="*/ 2147483647 w 639"/>
              <a:gd name="T29" fmla="*/ 2147483647 h 644"/>
              <a:gd name="T30" fmla="*/ 2147483647 w 639"/>
              <a:gd name="T31" fmla="*/ 2147483647 h 644"/>
              <a:gd name="T32" fmla="*/ 2147483647 w 639"/>
              <a:gd name="T33" fmla="*/ 2147483647 h 644"/>
              <a:gd name="T34" fmla="*/ 2147483647 w 639"/>
              <a:gd name="T35" fmla="*/ 2147483647 h 644"/>
              <a:gd name="T36" fmla="*/ 2147483647 w 639"/>
              <a:gd name="T37" fmla="*/ 2147483647 h 644"/>
              <a:gd name="T38" fmla="*/ 2147483647 w 639"/>
              <a:gd name="T39" fmla="*/ 2147483647 h 644"/>
              <a:gd name="T40" fmla="*/ 2147483647 w 639"/>
              <a:gd name="T41" fmla="*/ 2147483647 h 644"/>
              <a:gd name="T42" fmla="*/ 2147483647 w 639"/>
              <a:gd name="T43" fmla="*/ 2147483647 h 644"/>
              <a:gd name="T44" fmla="*/ 2147483647 w 639"/>
              <a:gd name="T45" fmla="*/ 2147483647 h 644"/>
              <a:gd name="T46" fmla="*/ 2147483647 w 639"/>
              <a:gd name="T47" fmla="*/ 2147483647 h 644"/>
              <a:gd name="T48" fmla="*/ 2147483647 w 639"/>
              <a:gd name="T49" fmla="*/ 2147483647 h 644"/>
              <a:gd name="T50" fmla="*/ 2147483647 w 639"/>
              <a:gd name="T51" fmla="*/ 2147483647 h 644"/>
              <a:gd name="T52" fmla="*/ 2147483647 w 639"/>
              <a:gd name="T53" fmla="*/ 2147483647 h 644"/>
              <a:gd name="T54" fmla="*/ 2147483647 w 639"/>
              <a:gd name="T55" fmla="*/ 2147483647 h 644"/>
              <a:gd name="T56" fmla="*/ 2147483647 w 639"/>
              <a:gd name="T57" fmla="*/ 2147483647 h 644"/>
              <a:gd name="T58" fmla="*/ 2147483647 w 639"/>
              <a:gd name="T59" fmla="*/ 2147483647 h 644"/>
              <a:gd name="T60" fmla="*/ 2147483647 w 639"/>
              <a:gd name="T61" fmla="*/ 2147483647 h 644"/>
              <a:gd name="T62" fmla="*/ 2147483647 w 639"/>
              <a:gd name="T63" fmla="*/ 2147483647 h 644"/>
              <a:gd name="T64" fmla="*/ 2147483647 w 639"/>
              <a:gd name="T65" fmla="*/ 2147483647 h 644"/>
              <a:gd name="T66" fmla="*/ 2147483647 w 639"/>
              <a:gd name="T67" fmla="*/ 2147483647 h 644"/>
              <a:gd name="T68" fmla="*/ 2147483647 w 639"/>
              <a:gd name="T69" fmla="*/ 2147483647 h 644"/>
              <a:gd name="T70" fmla="*/ 2147483647 w 639"/>
              <a:gd name="T71" fmla="*/ 2147483647 h 644"/>
              <a:gd name="T72" fmla="*/ 2147483647 w 639"/>
              <a:gd name="T73" fmla="*/ 2147483647 h 644"/>
              <a:gd name="T74" fmla="*/ 2147483647 w 639"/>
              <a:gd name="T75" fmla="*/ 2147483647 h 644"/>
              <a:gd name="T76" fmla="*/ 2147483647 w 639"/>
              <a:gd name="T77" fmla="*/ 2147483647 h 644"/>
              <a:gd name="T78" fmla="*/ 2147483647 w 639"/>
              <a:gd name="T79" fmla="*/ 2147483647 h 644"/>
              <a:gd name="T80" fmla="*/ 2147483647 w 639"/>
              <a:gd name="T81" fmla="*/ 2147483647 h 644"/>
              <a:gd name="T82" fmla="*/ 2147483647 w 639"/>
              <a:gd name="T83" fmla="*/ 2147483647 h 644"/>
              <a:gd name="T84" fmla="*/ 2147483647 w 639"/>
              <a:gd name="T85" fmla="*/ 2147483647 h 644"/>
              <a:gd name="T86" fmla="*/ 2147483647 w 639"/>
              <a:gd name="T87" fmla="*/ 2147483647 h 644"/>
              <a:gd name="T88" fmla="*/ 2147483647 w 639"/>
              <a:gd name="T89" fmla="*/ 2147483647 h 644"/>
              <a:gd name="T90" fmla="*/ 2147483647 w 639"/>
              <a:gd name="T91" fmla="*/ 2147483647 h 644"/>
              <a:gd name="T92" fmla="*/ 0 w 639"/>
              <a:gd name="T93" fmla="*/ 2147483647 h 644"/>
              <a:gd name="T94" fmla="*/ 2147483647 w 639"/>
              <a:gd name="T95" fmla="*/ 2147483647 h 644"/>
              <a:gd name="T96" fmla="*/ 2147483647 w 639"/>
              <a:gd name="T97" fmla="*/ 2147483647 h 644"/>
              <a:gd name="T98" fmla="*/ 2147483647 w 639"/>
              <a:gd name="T99" fmla="*/ 2147483647 h 644"/>
              <a:gd name="T100" fmla="*/ 2147483647 w 639"/>
              <a:gd name="T101" fmla="*/ 2147483647 h 644"/>
              <a:gd name="T102" fmla="*/ 2147483647 w 639"/>
              <a:gd name="T103" fmla="*/ 2147483647 h 644"/>
              <a:gd name="T104" fmla="*/ 2147483647 w 639"/>
              <a:gd name="T105" fmla="*/ 2147483647 h 644"/>
              <a:gd name="T106" fmla="*/ 2147483647 w 639"/>
              <a:gd name="T107" fmla="*/ 2147483647 h 644"/>
              <a:gd name="T108" fmla="*/ 2147483647 w 639"/>
              <a:gd name="T109" fmla="*/ 0 h 644"/>
              <a:gd name="T110" fmla="*/ 2147483647 w 639"/>
              <a:gd name="T111" fmla="*/ 2147483647 h 64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39"/>
              <a:gd name="T169" fmla="*/ 0 h 644"/>
              <a:gd name="T170" fmla="*/ 639 w 639"/>
              <a:gd name="T171" fmla="*/ 644 h 64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39" h="644">
                <a:moveTo>
                  <a:pt x="465" y="19"/>
                </a:moveTo>
                <a:lnTo>
                  <a:pt x="468" y="20"/>
                </a:lnTo>
                <a:lnTo>
                  <a:pt x="471" y="22"/>
                </a:lnTo>
                <a:lnTo>
                  <a:pt x="474" y="23"/>
                </a:lnTo>
                <a:lnTo>
                  <a:pt x="478" y="25"/>
                </a:lnTo>
                <a:lnTo>
                  <a:pt x="481" y="26"/>
                </a:lnTo>
                <a:lnTo>
                  <a:pt x="484" y="28"/>
                </a:lnTo>
                <a:lnTo>
                  <a:pt x="487" y="31"/>
                </a:lnTo>
                <a:lnTo>
                  <a:pt x="490" y="33"/>
                </a:lnTo>
                <a:lnTo>
                  <a:pt x="493" y="34"/>
                </a:lnTo>
                <a:lnTo>
                  <a:pt x="496" y="36"/>
                </a:lnTo>
                <a:lnTo>
                  <a:pt x="501" y="39"/>
                </a:lnTo>
                <a:lnTo>
                  <a:pt x="504" y="41"/>
                </a:lnTo>
                <a:lnTo>
                  <a:pt x="507" y="42"/>
                </a:lnTo>
                <a:lnTo>
                  <a:pt x="510" y="44"/>
                </a:lnTo>
                <a:lnTo>
                  <a:pt x="514" y="45"/>
                </a:lnTo>
                <a:lnTo>
                  <a:pt x="517" y="47"/>
                </a:lnTo>
                <a:lnTo>
                  <a:pt x="525" y="53"/>
                </a:lnTo>
                <a:lnTo>
                  <a:pt x="534" y="61"/>
                </a:lnTo>
                <a:lnTo>
                  <a:pt x="542" y="67"/>
                </a:lnTo>
                <a:lnTo>
                  <a:pt x="548" y="75"/>
                </a:lnTo>
                <a:lnTo>
                  <a:pt x="556" y="81"/>
                </a:lnTo>
                <a:lnTo>
                  <a:pt x="562" y="89"/>
                </a:lnTo>
                <a:lnTo>
                  <a:pt x="570" y="97"/>
                </a:lnTo>
                <a:lnTo>
                  <a:pt x="576" y="106"/>
                </a:lnTo>
                <a:lnTo>
                  <a:pt x="583" y="114"/>
                </a:lnTo>
                <a:lnTo>
                  <a:pt x="587" y="122"/>
                </a:lnTo>
                <a:lnTo>
                  <a:pt x="594" y="131"/>
                </a:lnTo>
                <a:lnTo>
                  <a:pt x="598" y="139"/>
                </a:lnTo>
                <a:lnTo>
                  <a:pt x="603" y="149"/>
                </a:lnTo>
                <a:lnTo>
                  <a:pt x="608" y="156"/>
                </a:lnTo>
                <a:lnTo>
                  <a:pt x="612" y="166"/>
                </a:lnTo>
                <a:lnTo>
                  <a:pt x="617" y="175"/>
                </a:lnTo>
                <a:lnTo>
                  <a:pt x="620" y="185"/>
                </a:lnTo>
                <a:lnTo>
                  <a:pt x="623" y="193"/>
                </a:lnTo>
                <a:lnTo>
                  <a:pt x="627" y="202"/>
                </a:lnTo>
                <a:lnTo>
                  <a:pt x="628" y="211"/>
                </a:lnTo>
                <a:lnTo>
                  <a:pt x="631" y="221"/>
                </a:lnTo>
                <a:lnTo>
                  <a:pt x="633" y="230"/>
                </a:lnTo>
                <a:lnTo>
                  <a:pt x="634" y="240"/>
                </a:lnTo>
                <a:lnTo>
                  <a:pt x="636" y="249"/>
                </a:lnTo>
                <a:lnTo>
                  <a:pt x="638" y="260"/>
                </a:lnTo>
                <a:lnTo>
                  <a:pt x="639" y="269"/>
                </a:lnTo>
                <a:lnTo>
                  <a:pt x="639" y="279"/>
                </a:lnTo>
                <a:lnTo>
                  <a:pt x="639" y="290"/>
                </a:lnTo>
                <a:lnTo>
                  <a:pt x="639" y="299"/>
                </a:lnTo>
                <a:lnTo>
                  <a:pt x="639" y="308"/>
                </a:lnTo>
                <a:lnTo>
                  <a:pt x="639" y="319"/>
                </a:lnTo>
                <a:lnTo>
                  <a:pt x="639" y="329"/>
                </a:lnTo>
                <a:lnTo>
                  <a:pt x="636" y="341"/>
                </a:lnTo>
                <a:lnTo>
                  <a:pt x="634" y="352"/>
                </a:lnTo>
                <a:lnTo>
                  <a:pt x="631" y="365"/>
                </a:lnTo>
                <a:lnTo>
                  <a:pt x="628" y="376"/>
                </a:lnTo>
                <a:lnTo>
                  <a:pt x="625" y="388"/>
                </a:lnTo>
                <a:lnTo>
                  <a:pt x="622" y="399"/>
                </a:lnTo>
                <a:lnTo>
                  <a:pt x="619" y="410"/>
                </a:lnTo>
                <a:lnTo>
                  <a:pt x="616" y="421"/>
                </a:lnTo>
                <a:lnTo>
                  <a:pt x="612" y="432"/>
                </a:lnTo>
                <a:lnTo>
                  <a:pt x="608" y="445"/>
                </a:lnTo>
                <a:lnTo>
                  <a:pt x="605" y="456"/>
                </a:lnTo>
                <a:lnTo>
                  <a:pt x="600" y="467"/>
                </a:lnTo>
                <a:lnTo>
                  <a:pt x="595" y="478"/>
                </a:lnTo>
                <a:lnTo>
                  <a:pt x="592" y="489"/>
                </a:lnTo>
                <a:lnTo>
                  <a:pt x="587" y="500"/>
                </a:lnTo>
                <a:lnTo>
                  <a:pt x="583" y="511"/>
                </a:lnTo>
                <a:lnTo>
                  <a:pt x="576" y="520"/>
                </a:lnTo>
                <a:lnTo>
                  <a:pt x="570" y="531"/>
                </a:lnTo>
                <a:lnTo>
                  <a:pt x="564" y="542"/>
                </a:lnTo>
                <a:lnTo>
                  <a:pt x="558" y="554"/>
                </a:lnTo>
                <a:lnTo>
                  <a:pt x="551" y="565"/>
                </a:lnTo>
                <a:lnTo>
                  <a:pt x="545" y="578"/>
                </a:lnTo>
                <a:lnTo>
                  <a:pt x="537" y="589"/>
                </a:lnTo>
                <a:lnTo>
                  <a:pt x="531" y="600"/>
                </a:lnTo>
                <a:lnTo>
                  <a:pt x="521" y="611"/>
                </a:lnTo>
                <a:lnTo>
                  <a:pt x="514" y="620"/>
                </a:lnTo>
                <a:lnTo>
                  <a:pt x="504" y="628"/>
                </a:lnTo>
                <a:lnTo>
                  <a:pt x="493" y="634"/>
                </a:lnTo>
                <a:lnTo>
                  <a:pt x="482" y="639"/>
                </a:lnTo>
                <a:lnTo>
                  <a:pt x="470" y="642"/>
                </a:lnTo>
                <a:lnTo>
                  <a:pt x="457" y="644"/>
                </a:lnTo>
                <a:lnTo>
                  <a:pt x="443" y="642"/>
                </a:lnTo>
                <a:lnTo>
                  <a:pt x="440" y="642"/>
                </a:lnTo>
                <a:lnTo>
                  <a:pt x="438" y="642"/>
                </a:lnTo>
                <a:lnTo>
                  <a:pt x="435" y="642"/>
                </a:lnTo>
                <a:lnTo>
                  <a:pt x="432" y="642"/>
                </a:lnTo>
                <a:lnTo>
                  <a:pt x="430" y="642"/>
                </a:lnTo>
                <a:lnTo>
                  <a:pt x="427" y="642"/>
                </a:lnTo>
                <a:lnTo>
                  <a:pt x="426" y="642"/>
                </a:lnTo>
                <a:lnTo>
                  <a:pt x="423" y="642"/>
                </a:lnTo>
                <a:lnTo>
                  <a:pt x="419" y="642"/>
                </a:lnTo>
                <a:lnTo>
                  <a:pt x="418" y="642"/>
                </a:lnTo>
                <a:lnTo>
                  <a:pt x="415" y="642"/>
                </a:lnTo>
                <a:lnTo>
                  <a:pt x="412" y="641"/>
                </a:lnTo>
                <a:lnTo>
                  <a:pt x="410" y="641"/>
                </a:lnTo>
                <a:lnTo>
                  <a:pt x="407" y="641"/>
                </a:lnTo>
                <a:lnTo>
                  <a:pt x="405" y="639"/>
                </a:lnTo>
                <a:lnTo>
                  <a:pt x="402" y="637"/>
                </a:lnTo>
                <a:lnTo>
                  <a:pt x="399" y="637"/>
                </a:lnTo>
                <a:lnTo>
                  <a:pt x="396" y="637"/>
                </a:lnTo>
                <a:lnTo>
                  <a:pt x="393" y="636"/>
                </a:lnTo>
                <a:lnTo>
                  <a:pt x="390" y="634"/>
                </a:lnTo>
                <a:lnTo>
                  <a:pt x="386" y="634"/>
                </a:lnTo>
                <a:lnTo>
                  <a:pt x="383" y="633"/>
                </a:lnTo>
                <a:lnTo>
                  <a:pt x="380" y="631"/>
                </a:lnTo>
                <a:lnTo>
                  <a:pt x="377" y="631"/>
                </a:lnTo>
                <a:lnTo>
                  <a:pt x="374" y="630"/>
                </a:lnTo>
                <a:lnTo>
                  <a:pt x="371" y="628"/>
                </a:lnTo>
                <a:lnTo>
                  <a:pt x="368" y="626"/>
                </a:lnTo>
                <a:lnTo>
                  <a:pt x="365" y="626"/>
                </a:lnTo>
                <a:lnTo>
                  <a:pt x="361" y="625"/>
                </a:lnTo>
                <a:lnTo>
                  <a:pt x="358" y="623"/>
                </a:lnTo>
                <a:lnTo>
                  <a:pt x="354" y="623"/>
                </a:lnTo>
                <a:lnTo>
                  <a:pt x="350" y="622"/>
                </a:lnTo>
                <a:lnTo>
                  <a:pt x="349" y="620"/>
                </a:lnTo>
                <a:lnTo>
                  <a:pt x="347" y="620"/>
                </a:lnTo>
                <a:lnTo>
                  <a:pt x="346" y="619"/>
                </a:lnTo>
                <a:lnTo>
                  <a:pt x="344" y="619"/>
                </a:lnTo>
                <a:lnTo>
                  <a:pt x="343" y="619"/>
                </a:lnTo>
                <a:lnTo>
                  <a:pt x="341" y="617"/>
                </a:lnTo>
                <a:lnTo>
                  <a:pt x="339" y="617"/>
                </a:lnTo>
                <a:lnTo>
                  <a:pt x="338" y="615"/>
                </a:lnTo>
                <a:lnTo>
                  <a:pt x="336" y="615"/>
                </a:lnTo>
                <a:lnTo>
                  <a:pt x="335" y="615"/>
                </a:lnTo>
                <a:lnTo>
                  <a:pt x="333" y="614"/>
                </a:lnTo>
                <a:lnTo>
                  <a:pt x="332" y="614"/>
                </a:lnTo>
                <a:lnTo>
                  <a:pt x="330" y="614"/>
                </a:lnTo>
                <a:lnTo>
                  <a:pt x="328" y="612"/>
                </a:lnTo>
                <a:lnTo>
                  <a:pt x="324" y="609"/>
                </a:lnTo>
                <a:lnTo>
                  <a:pt x="319" y="608"/>
                </a:lnTo>
                <a:lnTo>
                  <a:pt x="314" y="605"/>
                </a:lnTo>
                <a:lnTo>
                  <a:pt x="310" y="603"/>
                </a:lnTo>
                <a:lnTo>
                  <a:pt x="305" y="600"/>
                </a:lnTo>
                <a:lnTo>
                  <a:pt x="300" y="598"/>
                </a:lnTo>
                <a:lnTo>
                  <a:pt x="295" y="595"/>
                </a:lnTo>
                <a:lnTo>
                  <a:pt x="291" y="594"/>
                </a:lnTo>
                <a:lnTo>
                  <a:pt x="286" y="590"/>
                </a:lnTo>
                <a:lnTo>
                  <a:pt x="283" y="589"/>
                </a:lnTo>
                <a:lnTo>
                  <a:pt x="278" y="587"/>
                </a:lnTo>
                <a:lnTo>
                  <a:pt x="274" y="584"/>
                </a:lnTo>
                <a:lnTo>
                  <a:pt x="269" y="581"/>
                </a:lnTo>
                <a:lnTo>
                  <a:pt x="264" y="579"/>
                </a:lnTo>
                <a:lnTo>
                  <a:pt x="259" y="576"/>
                </a:lnTo>
                <a:lnTo>
                  <a:pt x="255" y="573"/>
                </a:lnTo>
                <a:lnTo>
                  <a:pt x="252" y="570"/>
                </a:lnTo>
                <a:lnTo>
                  <a:pt x="248" y="567"/>
                </a:lnTo>
                <a:lnTo>
                  <a:pt x="244" y="565"/>
                </a:lnTo>
                <a:lnTo>
                  <a:pt x="241" y="562"/>
                </a:lnTo>
                <a:lnTo>
                  <a:pt x="236" y="559"/>
                </a:lnTo>
                <a:lnTo>
                  <a:pt x="231" y="558"/>
                </a:lnTo>
                <a:lnTo>
                  <a:pt x="228" y="554"/>
                </a:lnTo>
                <a:lnTo>
                  <a:pt x="223" y="553"/>
                </a:lnTo>
                <a:lnTo>
                  <a:pt x="220" y="550"/>
                </a:lnTo>
                <a:lnTo>
                  <a:pt x="215" y="548"/>
                </a:lnTo>
                <a:lnTo>
                  <a:pt x="211" y="545"/>
                </a:lnTo>
                <a:lnTo>
                  <a:pt x="208" y="543"/>
                </a:lnTo>
                <a:lnTo>
                  <a:pt x="203" y="540"/>
                </a:lnTo>
                <a:lnTo>
                  <a:pt x="200" y="539"/>
                </a:lnTo>
                <a:lnTo>
                  <a:pt x="195" y="536"/>
                </a:lnTo>
                <a:lnTo>
                  <a:pt x="192" y="532"/>
                </a:lnTo>
                <a:lnTo>
                  <a:pt x="186" y="528"/>
                </a:lnTo>
                <a:lnTo>
                  <a:pt x="179" y="523"/>
                </a:lnTo>
                <a:lnTo>
                  <a:pt x="173" y="518"/>
                </a:lnTo>
                <a:lnTo>
                  <a:pt x="167" y="512"/>
                </a:lnTo>
                <a:lnTo>
                  <a:pt x="161" y="507"/>
                </a:lnTo>
                <a:lnTo>
                  <a:pt x="156" y="501"/>
                </a:lnTo>
                <a:lnTo>
                  <a:pt x="150" y="496"/>
                </a:lnTo>
                <a:lnTo>
                  <a:pt x="143" y="490"/>
                </a:lnTo>
                <a:lnTo>
                  <a:pt x="139" y="484"/>
                </a:lnTo>
                <a:lnTo>
                  <a:pt x="132" y="479"/>
                </a:lnTo>
                <a:lnTo>
                  <a:pt x="128" y="473"/>
                </a:lnTo>
                <a:lnTo>
                  <a:pt x="121" y="467"/>
                </a:lnTo>
                <a:lnTo>
                  <a:pt x="117" y="460"/>
                </a:lnTo>
                <a:lnTo>
                  <a:pt x="110" y="456"/>
                </a:lnTo>
                <a:lnTo>
                  <a:pt x="106" y="449"/>
                </a:lnTo>
                <a:lnTo>
                  <a:pt x="99" y="443"/>
                </a:lnTo>
                <a:lnTo>
                  <a:pt x="99" y="442"/>
                </a:lnTo>
                <a:lnTo>
                  <a:pt x="98" y="440"/>
                </a:lnTo>
                <a:lnTo>
                  <a:pt x="96" y="438"/>
                </a:lnTo>
                <a:lnTo>
                  <a:pt x="96" y="437"/>
                </a:lnTo>
                <a:lnTo>
                  <a:pt x="95" y="437"/>
                </a:lnTo>
                <a:lnTo>
                  <a:pt x="95" y="435"/>
                </a:lnTo>
                <a:lnTo>
                  <a:pt x="93" y="435"/>
                </a:lnTo>
                <a:lnTo>
                  <a:pt x="91" y="434"/>
                </a:lnTo>
                <a:lnTo>
                  <a:pt x="91" y="432"/>
                </a:lnTo>
                <a:lnTo>
                  <a:pt x="90" y="432"/>
                </a:lnTo>
                <a:lnTo>
                  <a:pt x="90" y="431"/>
                </a:lnTo>
                <a:lnTo>
                  <a:pt x="88" y="429"/>
                </a:lnTo>
                <a:lnTo>
                  <a:pt x="87" y="429"/>
                </a:lnTo>
                <a:lnTo>
                  <a:pt x="87" y="428"/>
                </a:lnTo>
                <a:lnTo>
                  <a:pt x="87" y="426"/>
                </a:lnTo>
                <a:lnTo>
                  <a:pt x="84" y="423"/>
                </a:lnTo>
                <a:lnTo>
                  <a:pt x="82" y="420"/>
                </a:lnTo>
                <a:lnTo>
                  <a:pt x="79" y="417"/>
                </a:lnTo>
                <a:lnTo>
                  <a:pt x="76" y="413"/>
                </a:lnTo>
                <a:lnTo>
                  <a:pt x="74" y="410"/>
                </a:lnTo>
                <a:lnTo>
                  <a:pt x="71" y="407"/>
                </a:lnTo>
                <a:lnTo>
                  <a:pt x="69" y="404"/>
                </a:lnTo>
                <a:lnTo>
                  <a:pt x="66" y="401"/>
                </a:lnTo>
                <a:lnTo>
                  <a:pt x="65" y="398"/>
                </a:lnTo>
                <a:lnTo>
                  <a:pt x="62" y="395"/>
                </a:lnTo>
                <a:lnTo>
                  <a:pt x="60" y="391"/>
                </a:lnTo>
                <a:lnTo>
                  <a:pt x="57" y="388"/>
                </a:lnTo>
                <a:lnTo>
                  <a:pt x="55" y="385"/>
                </a:lnTo>
                <a:lnTo>
                  <a:pt x="52" y="382"/>
                </a:lnTo>
                <a:lnTo>
                  <a:pt x="51" y="379"/>
                </a:lnTo>
                <a:lnTo>
                  <a:pt x="48" y="374"/>
                </a:lnTo>
                <a:lnTo>
                  <a:pt x="46" y="370"/>
                </a:lnTo>
                <a:lnTo>
                  <a:pt x="43" y="365"/>
                </a:lnTo>
                <a:lnTo>
                  <a:pt x="40" y="360"/>
                </a:lnTo>
                <a:lnTo>
                  <a:pt x="37" y="355"/>
                </a:lnTo>
                <a:lnTo>
                  <a:pt x="35" y="351"/>
                </a:lnTo>
                <a:lnTo>
                  <a:pt x="32" y="346"/>
                </a:lnTo>
                <a:lnTo>
                  <a:pt x="30" y="341"/>
                </a:lnTo>
                <a:lnTo>
                  <a:pt x="27" y="337"/>
                </a:lnTo>
                <a:lnTo>
                  <a:pt x="26" y="332"/>
                </a:lnTo>
                <a:lnTo>
                  <a:pt x="22" y="327"/>
                </a:lnTo>
                <a:lnTo>
                  <a:pt x="21" y="323"/>
                </a:lnTo>
                <a:lnTo>
                  <a:pt x="19" y="318"/>
                </a:lnTo>
                <a:lnTo>
                  <a:pt x="16" y="313"/>
                </a:lnTo>
                <a:lnTo>
                  <a:pt x="15" y="307"/>
                </a:lnTo>
                <a:lnTo>
                  <a:pt x="13" y="302"/>
                </a:lnTo>
                <a:lnTo>
                  <a:pt x="11" y="297"/>
                </a:lnTo>
                <a:lnTo>
                  <a:pt x="10" y="293"/>
                </a:lnTo>
                <a:lnTo>
                  <a:pt x="8" y="288"/>
                </a:lnTo>
                <a:lnTo>
                  <a:pt x="8" y="283"/>
                </a:lnTo>
                <a:lnTo>
                  <a:pt x="7" y="280"/>
                </a:lnTo>
                <a:lnTo>
                  <a:pt x="5" y="276"/>
                </a:lnTo>
                <a:lnTo>
                  <a:pt x="4" y="271"/>
                </a:lnTo>
                <a:lnTo>
                  <a:pt x="2" y="266"/>
                </a:lnTo>
                <a:lnTo>
                  <a:pt x="2" y="261"/>
                </a:lnTo>
                <a:lnTo>
                  <a:pt x="0" y="257"/>
                </a:lnTo>
                <a:lnTo>
                  <a:pt x="0" y="252"/>
                </a:lnTo>
                <a:lnTo>
                  <a:pt x="0" y="249"/>
                </a:lnTo>
                <a:lnTo>
                  <a:pt x="0" y="244"/>
                </a:lnTo>
                <a:lnTo>
                  <a:pt x="0" y="240"/>
                </a:lnTo>
                <a:lnTo>
                  <a:pt x="2" y="235"/>
                </a:lnTo>
                <a:lnTo>
                  <a:pt x="4" y="230"/>
                </a:lnTo>
                <a:lnTo>
                  <a:pt x="5" y="225"/>
                </a:lnTo>
                <a:lnTo>
                  <a:pt x="11" y="216"/>
                </a:lnTo>
                <a:lnTo>
                  <a:pt x="19" y="207"/>
                </a:lnTo>
                <a:lnTo>
                  <a:pt x="26" y="197"/>
                </a:lnTo>
                <a:lnTo>
                  <a:pt x="33" y="188"/>
                </a:lnTo>
                <a:lnTo>
                  <a:pt x="41" y="178"/>
                </a:lnTo>
                <a:lnTo>
                  <a:pt x="49" y="169"/>
                </a:lnTo>
                <a:lnTo>
                  <a:pt x="57" y="160"/>
                </a:lnTo>
                <a:lnTo>
                  <a:pt x="65" y="152"/>
                </a:lnTo>
                <a:lnTo>
                  <a:pt x="73" y="142"/>
                </a:lnTo>
                <a:lnTo>
                  <a:pt x="82" y="135"/>
                </a:lnTo>
                <a:lnTo>
                  <a:pt x="91" y="127"/>
                </a:lnTo>
                <a:lnTo>
                  <a:pt x="101" y="119"/>
                </a:lnTo>
                <a:lnTo>
                  <a:pt x="110" y="111"/>
                </a:lnTo>
                <a:lnTo>
                  <a:pt x="120" y="105"/>
                </a:lnTo>
                <a:lnTo>
                  <a:pt x="129" y="97"/>
                </a:lnTo>
                <a:lnTo>
                  <a:pt x="139" y="91"/>
                </a:lnTo>
                <a:lnTo>
                  <a:pt x="156" y="80"/>
                </a:lnTo>
                <a:lnTo>
                  <a:pt x="172" y="69"/>
                </a:lnTo>
                <a:lnTo>
                  <a:pt x="189" y="58"/>
                </a:lnTo>
                <a:lnTo>
                  <a:pt x="206" y="48"/>
                </a:lnTo>
                <a:lnTo>
                  <a:pt x="223" y="39"/>
                </a:lnTo>
                <a:lnTo>
                  <a:pt x="228" y="36"/>
                </a:lnTo>
                <a:lnTo>
                  <a:pt x="248" y="25"/>
                </a:lnTo>
                <a:lnTo>
                  <a:pt x="267" y="17"/>
                </a:lnTo>
                <a:lnTo>
                  <a:pt x="289" y="11"/>
                </a:lnTo>
                <a:lnTo>
                  <a:pt x="310" y="6"/>
                </a:lnTo>
                <a:lnTo>
                  <a:pt x="332" y="3"/>
                </a:lnTo>
                <a:lnTo>
                  <a:pt x="339" y="1"/>
                </a:lnTo>
                <a:lnTo>
                  <a:pt x="347" y="1"/>
                </a:lnTo>
                <a:lnTo>
                  <a:pt x="355" y="0"/>
                </a:lnTo>
                <a:lnTo>
                  <a:pt x="365" y="0"/>
                </a:lnTo>
                <a:lnTo>
                  <a:pt x="372" y="1"/>
                </a:lnTo>
                <a:lnTo>
                  <a:pt x="380" y="1"/>
                </a:lnTo>
                <a:lnTo>
                  <a:pt x="383" y="0"/>
                </a:lnTo>
                <a:lnTo>
                  <a:pt x="399" y="1"/>
                </a:lnTo>
                <a:lnTo>
                  <a:pt x="415" y="5"/>
                </a:lnTo>
                <a:lnTo>
                  <a:pt x="430" y="8"/>
                </a:lnTo>
                <a:lnTo>
                  <a:pt x="445" y="12"/>
                </a:lnTo>
                <a:lnTo>
                  <a:pt x="459" y="17"/>
                </a:lnTo>
                <a:lnTo>
                  <a:pt x="465" y="19"/>
                </a:ln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034" name="Freeform 41"/>
          <p:cNvSpPr>
            <a:spLocks/>
          </p:cNvSpPr>
          <p:nvPr/>
        </p:nvSpPr>
        <p:spPr bwMode="auto">
          <a:xfrm>
            <a:off x="10379075" y="42863"/>
            <a:ext cx="82550" cy="44450"/>
          </a:xfrm>
          <a:custGeom>
            <a:avLst/>
            <a:gdLst>
              <a:gd name="T0" fmla="*/ 0 w 52"/>
              <a:gd name="T1" fmla="*/ 0 h 28"/>
              <a:gd name="T2" fmla="*/ 2147483647 w 52"/>
              <a:gd name="T3" fmla="*/ 2147483647 h 28"/>
              <a:gd name="T4" fmla="*/ 2147483647 w 52"/>
              <a:gd name="T5" fmla="*/ 2147483647 h 28"/>
              <a:gd name="T6" fmla="*/ 2147483647 w 52"/>
              <a:gd name="T7" fmla="*/ 2147483647 h 28"/>
              <a:gd name="T8" fmla="*/ 2147483647 w 52"/>
              <a:gd name="T9" fmla="*/ 2147483647 h 28"/>
              <a:gd name="T10" fmla="*/ 2147483647 w 52"/>
              <a:gd name="T11" fmla="*/ 2147483647 h 28"/>
              <a:gd name="T12" fmla="*/ 2147483647 w 52"/>
              <a:gd name="T13" fmla="*/ 2147483647 h 28"/>
              <a:gd name="T14" fmla="*/ 2147483647 w 52"/>
              <a:gd name="T15" fmla="*/ 2147483647 h 28"/>
              <a:gd name="T16" fmla="*/ 2147483647 w 52"/>
              <a:gd name="T17" fmla="*/ 2147483647 h 28"/>
              <a:gd name="T18" fmla="*/ 2147483647 w 52"/>
              <a:gd name="T19" fmla="*/ 2147483647 h 28"/>
              <a:gd name="T20" fmla="*/ 2147483647 w 52"/>
              <a:gd name="T21" fmla="*/ 2147483647 h 28"/>
              <a:gd name="T22" fmla="*/ 2147483647 w 52"/>
              <a:gd name="T23" fmla="*/ 2147483647 h 28"/>
              <a:gd name="T24" fmla="*/ 2147483647 w 52"/>
              <a:gd name="T25" fmla="*/ 2147483647 h 28"/>
              <a:gd name="T26" fmla="*/ 2147483647 w 52"/>
              <a:gd name="T27" fmla="*/ 2147483647 h 28"/>
              <a:gd name="T28" fmla="*/ 2147483647 w 52"/>
              <a:gd name="T29" fmla="*/ 2147483647 h 28"/>
              <a:gd name="T30" fmla="*/ 2147483647 w 52"/>
              <a:gd name="T31" fmla="*/ 2147483647 h 28"/>
              <a:gd name="T32" fmla="*/ 2147483647 w 52"/>
              <a:gd name="T33" fmla="*/ 2147483647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28"/>
              <a:gd name="T53" fmla="*/ 52 w 52"/>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28">
                <a:moveTo>
                  <a:pt x="0" y="0"/>
                </a:moveTo>
                <a:lnTo>
                  <a:pt x="3" y="1"/>
                </a:lnTo>
                <a:lnTo>
                  <a:pt x="6" y="3"/>
                </a:lnTo>
                <a:lnTo>
                  <a:pt x="9" y="4"/>
                </a:lnTo>
                <a:lnTo>
                  <a:pt x="13" y="6"/>
                </a:lnTo>
                <a:lnTo>
                  <a:pt x="16" y="7"/>
                </a:lnTo>
                <a:lnTo>
                  <a:pt x="19" y="9"/>
                </a:lnTo>
                <a:lnTo>
                  <a:pt x="22" y="12"/>
                </a:lnTo>
                <a:lnTo>
                  <a:pt x="25" y="14"/>
                </a:lnTo>
                <a:lnTo>
                  <a:pt x="28" y="15"/>
                </a:lnTo>
                <a:lnTo>
                  <a:pt x="31" y="17"/>
                </a:lnTo>
                <a:lnTo>
                  <a:pt x="36" y="20"/>
                </a:lnTo>
                <a:lnTo>
                  <a:pt x="39" y="22"/>
                </a:lnTo>
                <a:lnTo>
                  <a:pt x="42" y="23"/>
                </a:lnTo>
                <a:lnTo>
                  <a:pt x="45" y="25"/>
                </a:lnTo>
                <a:lnTo>
                  <a:pt x="49" y="26"/>
                </a:lnTo>
                <a:lnTo>
                  <a:pt x="52" y="2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5" name="Freeform 42"/>
          <p:cNvSpPr>
            <a:spLocks/>
          </p:cNvSpPr>
          <p:nvPr/>
        </p:nvSpPr>
        <p:spPr bwMode="auto">
          <a:xfrm>
            <a:off x="10461625" y="87313"/>
            <a:ext cx="158750" cy="203200"/>
          </a:xfrm>
          <a:custGeom>
            <a:avLst/>
            <a:gdLst>
              <a:gd name="T0" fmla="*/ 0 w 100"/>
              <a:gd name="T1" fmla="*/ 0 h 128"/>
              <a:gd name="T2" fmla="*/ 2147483647 w 100"/>
              <a:gd name="T3" fmla="*/ 2147483647 h 128"/>
              <a:gd name="T4" fmla="*/ 2147483647 w 100"/>
              <a:gd name="T5" fmla="*/ 2147483647 h 128"/>
              <a:gd name="T6" fmla="*/ 2147483647 w 100"/>
              <a:gd name="T7" fmla="*/ 2147483647 h 128"/>
              <a:gd name="T8" fmla="*/ 2147483647 w 100"/>
              <a:gd name="T9" fmla="*/ 2147483647 h 128"/>
              <a:gd name="T10" fmla="*/ 2147483647 w 100"/>
              <a:gd name="T11" fmla="*/ 2147483647 h 128"/>
              <a:gd name="T12" fmla="*/ 2147483647 w 100"/>
              <a:gd name="T13" fmla="*/ 2147483647 h 128"/>
              <a:gd name="T14" fmla="*/ 2147483647 w 100"/>
              <a:gd name="T15" fmla="*/ 2147483647 h 128"/>
              <a:gd name="T16" fmla="*/ 2147483647 w 100"/>
              <a:gd name="T17" fmla="*/ 2147483647 h 128"/>
              <a:gd name="T18" fmla="*/ 2147483647 w 100"/>
              <a:gd name="T19" fmla="*/ 2147483647 h 128"/>
              <a:gd name="T20" fmla="*/ 2147483647 w 100"/>
              <a:gd name="T21" fmla="*/ 2147483647 h 128"/>
              <a:gd name="T22" fmla="*/ 2147483647 w 100"/>
              <a:gd name="T23" fmla="*/ 2147483647 h 128"/>
              <a:gd name="T24" fmla="*/ 2147483647 w 100"/>
              <a:gd name="T25" fmla="*/ 2147483647 h 128"/>
              <a:gd name="T26" fmla="*/ 2147483647 w 100"/>
              <a:gd name="T27" fmla="*/ 2147483647 h 128"/>
              <a:gd name="T28" fmla="*/ 2147483647 w 100"/>
              <a:gd name="T29" fmla="*/ 2147483647 h 128"/>
              <a:gd name="T30" fmla="*/ 2147483647 w 100"/>
              <a:gd name="T31" fmla="*/ 2147483647 h 128"/>
              <a:gd name="T32" fmla="*/ 2147483647 w 100"/>
              <a:gd name="T33" fmla="*/ 2147483647 h 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28"/>
              <a:gd name="T53" fmla="*/ 100 w 100"/>
              <a:gd name="T54" fmla="*/ 128 h 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28">
                <a:moveTo>
                  <a:pt x="0" y="0"/>
                </a:moveTo>
                <a:lnTo>
                  <a:pt x="8" y="6"/>
                </a:lnTo>
                <a:lnTo>
                  <a:pt x="17" y="14"/>
                </a:lnTo>
                <a:lnTo>
                  <a:pt x="25" y="20"/>
                </a:lnTo>
                <a:lnTo>
                  <a:pt x="31" y="28"/>
                </a:lnTo>
                <a:lnTo>
                  <a:pt x="39" y="34"/>
                </a:lnTo>
                <a:lnTo>
                  <a:pt x="45" y="42"/>
                </a:lnTo>
                <a:lnTo>
                  <a:pt x="53" y="50"/>
                </a:lnTo>
                <a:lnTo>
                  <a:pt x="59" y="59"/>
                </a:lnTo>
                <a:lnTo>
                  <a:pt x="66" y="67"/>
                </a:lnTo>
                <a:lnTo>
                  <a:pt x="70" y="75"/>
                </a:lnTo>
                <a:lnTo>
                  <a:pt x="77" y="84"/>
                </a:lnTo>
                <a:lnTo>
                  <a:pt x="81" y="92"/>
                </a:lnTo>
                <a:lnTo>
                  <a:pt x="86" y="102"/>
                </a:lnTo>
                <a:lnTo>
                  <a:pt x="91" y="109"/>
                </a:lnTo>
                <a:lnTo>
                  <a:pt x="95" y="119"/>
                </a:lnTo>
                <a:lnTo>
                  <a:pt x="100" y="12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6" name="Freeform 43"/>
          <p:cNvSpPr>
            <a:spLocks/>
          </p:cNvSpPr>
          <p:nvPr/>
        </p:nvSpPr>
        <p:spPr bwMode="auto">
          <a:xfrm>
            <a:off x="10620376" y="290514"/>
            <a:ext cx="34925" cy="244475"/>
          </a:xfrm>
          <a:custGeom>
            <a:avLst/>
            <a:gdLst>
              <a:gd name="T0" fmla="*/ 0 w 22"/>
              <a:gd name="T1" fmla="*/ 0 h 154"/>
              <a:gd name="T2" fmla="*/ 2147483647 w 22"/>
              <a:gd name="T3" fmla="*/ 2147483647 h 154"/>
              <a:gd name="T4" fmla="*/ 2147483647 w 22"/>
              <a:gd name="T5" fmla="*/ 2147483647 h 154"/>
              <a:gd name="T6" fmla="*/ 2147483647 w 22"/>
              <a:gd name="T7" fmla="*/ 2147483647 h 154"/>
              <a:gd name="T8" fmla="*/ 2147483647 w 22"/>
              <a:gd name="T9" fmla="*/ 2147483647 h 154"/>
              <a:gd name="T10" fmla="*/ 2147483647 w 22"/>
              <a:gd name="T11" fmla="*/ 2147483647 h 154"/>
              <a:gd name="T12" fmla="*/ 2147483647 w 22"/>
              <a:gd name="T13" fmla="*/ 2147483647 h 154"/>
              <a:gd name="T14" fmla="*/ 2147483647 w 22"/>
              <a:gd name="T15" fmla="*/ 2147483647 h 154"/>
              <a:gd name="T16" fmla="*/ 2147483647 w 22"/>
              <a:gd name="T17" fmla="*/ 2147483647 h 154"/>
              <a:gd name="T18" fmla="*/ 2147483647 w 22"/>
              <a:gd name="T19" fmla="*/ 2147483647 h 154"/>
              <a:gd name="T20" fmla="*/ 2147483647 w 22"/>
              <a:gd name="T21" fmla="*/ 2147483647 h 154"/>
              <a:gd name="T22" fmla="*/ 2147483647 w 22"/>
              <a:gd name="T23" fmla="*/ 2147483647 h 154"/>
              <a:gd name="T24" fmla="*/ 2147483647 w 22"/>
              <a:gd name="T25" fmla="*/ 2147483647 h 154"/>
              <a:gd name="T26" fmla="*/ 2147483647 w 22"/>
              <a:gd name="T27" fmla="*/ 2147483647 h 154"/>
              <a:gd name="T28" fmla="*/ 2147483647 w 22"/>
              <a:gd name="T29" fmla="*/ 2147483647 h 154"/>
              <a:gd name="T30" fmla="*/ 2147483647 w 22"/>
              <a:gd name="T31" fmla="*/ 2147483647 h 154"/>
              <a:gd name="T32" fmla="*/ 2147483647 w 22"/>
              <a:gd name="T33" fmla="*/ 2147483647 h 1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154"/>
              <a:gd name="T53" fmla="*/ 22 w 22"/>
              <a:gd name="T54" fmla="*/ 154 h 1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154">
                <a:moveTo>
                  <a:pt x="0" y="0"/>
                </a:moveTo>
                <a:lnTo>
                  <a:pt x="3" y="10"/>
                </a:lnTo>
                <a:lnTo>
                  <a:pt x="6" y="18"/>
                </a:lnTo>
                <a:lnTo>
                  <a:pt x="10" y="27"/>
                </a:lnTo>
                <a:lnTo>
                  <a:pt x="11" y="36"/>
                </a:lnTo>
                <a:lnTo>
                  <a:pt x="14" y="46"/>
                </a:lnTo>
                <a:lnTo>
                  <a:pt x="16" y="55"/>
                </a:lnTo>
                <a:lnTo>
                  <a:pt x="17" y="65"/>
                </a:lnTo>
                <a:lnTo>
                  <a:pt x="19" y="74"/>
                </a:lnTo>
                <a:lnTo>
                  <a:pt x="21" y="85"/>
                </a:lnTo>
                <a:lnTo>
                  <a:pt x="22" y="94"/>
                </a:lnTo>
                <a:lnTo>
                  <a:pt x="22" y="104"/>
                </a:lnTo>
                <a:lnTo>
                  <a:pt x="22" y="115"/>
                </a:lnTo>
                <a:lnTo>
                  <a:pt x="22" y="124"/>
                </a:lnTo>
                <a:lnTo>
                  <a:pt x="22" y="133"/>
                </a:lnTo>
                <a:lnTo>
                  <a:pt x="22" y="144"/>
                </a:lnTo>
                <a:lnTo>
                  <a:pt x="22" y="15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7" name="Freeform 44"/>
          <p:cNvSpPr>
            <a:spLocks/>
          </p:cNvSpPr>
          <p:nvPr/>
        </p:nvSpPr>
        <p:spPr bwMode="auto">
          <a:xfrm>
            <a:off x="10566400" y="534989"/>
            <a:ext cx="88900" cy="288925"/>
          </a:xfrm>
          <a:custGeom>
            <a:avLst/>
            <a:gdLst>
              <a:gd name="T0" fmla="*/ 2147483647 w 56"/>
              <a:gd name="T1" fmla="*/ 0 h 182"/>
              <a:gd name="T2" fmla="*/ 2147483647 w 56"/>
              <a:gd name="T3" fmla="*/ 2147483647 h 182"/>
              <a:gd name="T4" fmla="*/ 2147483647 w 56"/>
              <a:gd name="T5" fmla="*/ 2147483647 h 182"/>
              <a:gd name="T6" fmla="*/ 2147483647 w 56"/>
              <a:gd name="T7" fmla="*/ 2147483647 h 182"/>
              <a:gd name="T8" fmla="*/ 2147483647 w 56"/>
              <a:gd name="T9" fmla="*/ 2147483647 h 182"/>
              <a:gd name="T10" fmla="*/ 2147483647 w 56"/>
              <a:gd name="T11" fmla="*/ 2147483647 h 182"/>
              <a:gd name="T12" fmla="*/ 2147483647 w 56"/>
              <a:gd name="T13" fmla="*/ 2147483647 h 182"/>
              <a:gd name="T14" fmla="*/ 2147483647 w 56"/>
              <a:gd name="T15" fmla="*/ 2147483647 h 182"/>
              <a:gd name="T16" fmla="*/ 2147483647 w 56"/>
              <a:gd name="T17" fmla="*/ 2147483647 h 182"/>
              <a:gd name="T18" fmla="*/ 2147483647 w 56"/>
              <a:gd name="T19" fmla="*/ 2147483647 h 182"/>
              <a:gd name="T20" fmla="*/ 2147483647 w 56"/>
              <a:gd name="T21" fmla="*/ 2147483647 h 182"/>
              <a:gd name="T22" fmla="*/ 2147483647 w 56"/>
              <a:gd name="T23" fmla="*/ 2147483647 h 182"/>
              <a:gd name="T24" fmla="*/ 2147483647 w 56"/>
              <a:gd name="T25" fmla="*/ 2147483647 h 182"/>
              <a:gd name="T26" fmla="*/ 2147483647 w 56"/>
              <a:gd name="T27" fmla="*/ 2147483647 h 182"/>
              <a:gd name="T28" fmla="*/ 2147483647 w 56"/>
              <a:gd name="T29" fmla="*/ 2147483647 h 182"/>
              <a:gd name="T30" fmla="*/ 2147483647 w 56"/>
              <a:gd name="T31" fmla="*/ 2147483647 h 182"/>
              <a:gd name="T32" fmla="*/ 0 w 56"/>
              <a:gd name="T33" fmla="*/ 2147483647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182"/>
              <a:gd name="T53" fmla="*/ 56 w 56"/>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182">
                <a:moveTo>
                  <a:pt x="56" y="0"/>
                </a:moveTo>
                <a:lnTo>
                  <a:pt x="53" y="12"/>
                </a:lnTo>
                <a:lnTo>
                  <a:pt x="51" y="23"/>
                </a:lnTo>
                <a:lnTo>
                  <a:pt x="48" y="36"/>
                </a:lnTo>
                <a:lnTo>
                  <a:pt x="45" y="47"/>
                </a:lnTo>
                <a:lnTo>
                  <a:pt x="42" y="59"/>
                </a:lnTo>
                <a:lnTo>
                  <a:pt x="39" y="70"/>
                </a:lnTo>
                <a:lnTo>
                  <a:pt x="36" y="81"/>
                </a:lnTo>
                <a:lnTo>
                  <a:pt x="33" y="92"/>
                </a:lnTo>
                <a:lnTo>
                  <a:pt x="29" y="103"/>
                </a:lnTo>
                <a:lnTo>
                  <a:pt x="25" y="116"/>
                </a:lnTo>
                <a:lnTo>
                  <a:pt x="22" y="127"/>
                </a:lnTo>
                <a:lnTo>
                  <a:pt x="17" y="138"/>
                </a:lnTo>
                <a:lnTo>
                  <a:pt x="12" y="149"/>
                </a:lnTo>
                <a:lnTo>
                  <a:pt x="9" y="160"/>
                </a:lnTo>
                <a:lnTo>
                  <a:pt x="4" y="171"/>
                </a:lnTo>
                <a:lnTo>
                  <a:pt x="0" y="18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8" name="Freeform 45"/>
          <p:cNvSpPr>
            <a:spLocks/>
          </p:cNvSpPr>
          <p:nvPr/>
        </p:nvSpPr>
        <p:spPr bwMode="auto">
          <a:xfrm>
            <a:off x="10344150" y="823914"/>
            <a:ext cx="222250" cy="211137"/>
          </a:xfrm>
          <a:custGeom>
            <a:avLst/>
            <a:gdLst>
              <a:gd name="T0" fmla="*/ 2147483647 w 140"/>
              <a:gd name="T1" fmla="*/ 0 h 133"/>
              <a:gd name="T2" fmla="*/ 2147483647 w 140"/>
              <a:gd name="T3" fmla="*/ 2147483647 h 133"/>
              <a:gd name="T4" fmla="*/ 2147483647 w 140"/>
              <a:gd name="T5" fmla="*/ 2147483647 h 133"/>
              <a:gd name="T6" fmla="*/ 2147483647 w 140"/>
              <a:gd name="T7" fmla="*/ 2147483647 h 133"/>
              <a:gd name="T8" fmla="*/ 2147483647 w 140"/>
              <a:gd name="T9" fmla="*/ 2147483647 h 133"/>
              <a:gd name="T10" fmla="*/ 2147483647 w 140"/>
              <a:gd name="T11" fmla="*/ 2147483647 h 133"/>
              <a:gd name="T12" fmla="*/ 2147483647 w 140"/>
              <a:gd name="T13" fmla="*/ 2147483647 h 133"/>
              <a:gd name="T14" fmla="*/ 2147483647 w 140"/>
              <a:gd name="T15" fmla="*/ 2147483647 h 133"/>
              <a:gd name="T16" fmla="*/ 2147483647 w 140"/>
              <a:gd name="T17" fmla="*/ 2147483647 h 133"/>
              <a:gd name="T18" fmla="*/ 2147483647 w 140"/>
              <a:gd name="T19" fmla="*/ 2147483647 h 133"/>
              <a:gd name="T20" fmla="*/ 2147483647 w 140"/>
              <a:gd name="T21" fmla="*/ 2147483647 h 133"/>
              <a:gd name="T22" fmla="*/ 2147483647 w 140"/>
              <a:gd name="T23" fmla="*/ 2147483647 h 133"/>
              <a:gd name="T24" fmla="*/ 2147483647 w 140"/>
              <a:gd name="T25" fmla="*/ 2147483647 h 133"/>
              <a:gd name="T26" fmla="*/ 2147483647 w 140"/>
              <a:gd name="T27" fmla="*/ 2147483647 h 133"/>
              <a:gd name="T28" fmla="*/ 2147483647 w 140"/>
              <a:gd name="T29" fmla="*/ 2147483647 h 133"/>
              <a:gd name="T30" fmla="*/ 2147483647 w 140"/>
              <a:gd name="T31" fmla="*/ 2147483647 h 133"/>
              <a:gd name="T32" fmla="*/ 0 w 140"/>
              <a:gd name="T33" fmla="*/ 2147483647 h 1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0"/>
              <a:gd name="T52" fmla="*/ 0 h 133"/>
              <a:gd name="T53" fmla="*/ 140 w 140"/>
              <a:gd name="T54" fmla="*/ 133 h 1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0" h="133">
                <a:moveTo>
                  <a:pt x="140" y="0"/>
                </a:moveTo>
                <a:lnTo>
                  <a:pt x="133" y="9"/>
                </a:lnTo>
                <a:lnTo>
                  <a:pt x="127" y="20"/>
                </a:lnTo>
                <a:lnTo>
                  <a:pt x="121" y="31"/>
                </a:lnTo>
                <a:lnTo>
                  <a:pt x="115" y="43"/>
                </a:lnTo>
                <a:lnTo>
                  <a:pt x="108" y="54"/>
                </a:lnTo>
                <a:lnTo>
                  <a:pt x="102" y="67"/>
                </a:lnTo>
                <a:lnTo>
                  <a:pt x="94" y="78"/>
                </a:lnTo>
                <a:lnTo>
                  <a:pt x="88" y="89"/>
                </a:lnTo>
                <a:lnTo>
                  <a:pt x="78" y="100"/>
                </a:lnTo>
                <a:lnTo>
                  <a:pt x="71" y="109"/>
                </a:lnTo>
                <a:lnTo>
                  <a:pt x="61" y="117"/>
                </a:lnTo>
                <a:lnTo>
                  <a:pt x="50" y="123"/>
                </a:lnTo>
                <a:lnTo>
                  <a:pt x="39" y="128"/>
                </a:lnTo>
                <a:lnTo>
                  <a:pt x="27" y="131"/>
                </a:lnTo>
                <a:lnTo>
                  <a:pt x="14" y="133"/>
                </a:lnTo>
                <a:lnTo>
                  <a:pt x="0" y="13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39" name="Freeform 46"/>
          <p:cNvSpPr>
            <a:spLocks/>
          </p:cNvSpPr>
          <p:nvPr/>
        </p:nvSpPr>
        <p:spPr bwMode="auto">
          <a:xfrm>
            <a:off x="10279064" y="1023939"/>
            <a:ext cx="65087" cy="7937"/>
          </a:xfrm>
          <a:custGeom>
            <a:avLst/>
            <a:gdLst>
              <a:gd name="T0" fmla="*/ 2147483647 w 41"/>
              <a:gd name="T1" fmla="*/ 2147483647 h 5"/>
              <a:gd name="T2" fmla="*/ 2147483647 w 41"/>
              <a:gd name="T3" fmla="*/ 2147483647 h 5"/>
              <a:gd name="T4" fmla="*/ 2147483647 w 41"/>
              <a:gd name="T5" fmla="*/ 2147483647 h 5"/>
              <a:gd name="T6" fmla="*/ 2147483647 w 41"/>
              <a:gd name="T7" fmla="*/ 2147483647 h 5"/>
              <a:gd name="T8" fmla="*/ 2147483647 w 41"/>
              <a:gd name="T9" fmla="*/ 2147483647 h 5"/>
              <a:gd name="T10" fmla="*/ 2147483647 w 41"/>
              <a:gd name="T11" fmla="*/ 2147483647 h 5"/>
              <a:gd name="T12" fmla="*/ 2147483647 w 41"/>
              <a:gd name="T13" fmla="*/ 2147483647 h 5"/>
              <a:gd name="T14" fmla="*/ 2147483647 w 41"/>
              <a:gd name="T15" fmla="*/ 2147483647 h 5"/>
              <a:gd name="T16" fmla="*/ 2147483647 w 41"/>
              <a:gd name="T17" fmla="*/ 2147483647 h 5"/>
              <a:gd name="T18" fmla="*/ 2147483647 w 41"/>
              <a:gd name="T19" fmla="*/ 2147483647 h 5"/>
              <a:gd name="T20" fmla="*/ 2147483647 w 41"/>
              <a:gd name="T21" fmla="*/ 2147483647 h 5"/>
              <a:gd name="T22" fmla="*/ 2147483647 w 41"/>
              <a:gd name="T23" fmla="*/ 2147483647 h 5"/>
              <a:gd name="T24" fmla="*/ 2147483647 w 41"/>
              <a:gd name="T25" fmla="*/ 2147483647 h 5"/>
              <a:gd name="T26" fmla="*/ 2147483647 w 41"/>
              <a:gd name="T27" fmla="*/ 2147483647 h 5"/>
              <a:gd name="T28" fmla="*/ 2147483647 w 41"/>
              <a:gd name="T29" fmla="*/ 2147483647 h 5"/>
              <a:gd name="T30" fmla="*/ 2147483647 w 41"/>
              <a:gd name="T31" fmla="*/ 2147483647 h 5"/>
              <a:gd name="T32" fmla="*/ 0 w 41"/>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5"/>
              <a:gd name="T53" fmla="*/ 41 w 41"/>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5">
                <a:moveTo>
                  <a:pt x="41" y="5"/>
                </a:moveTo>
                <a:lnTo>
                  <a:pt x="38" y="5"/>
                </a:lnTo>
                <a:lnTo>
                  <a:pt x="36" y="5"/>
                </a:lnTo>
                <a:lnTo>
                  <a:pt x="33" y="5"/>
                </a:lnTo>
                <a:lnTo>
                  <a:pt x="30" y="5"/>
                </a:lnTo>
                <a:lnTo>
                  <a:pt x="28" y="5"/>
                </a:lnTo>
                <a:lnTo>
                  <a:pt x="25" y="5"/>
                </a:lnTo>
                <a:lnTo>
                  <a:pt x="24" y="5"/>
                </a:lnTo>
                <a:lnTo>
                  <a:pt x="21" y="5"/>
                </a:lnTo>
                <a:lnTo>
                  <a:pt x="17" y="5"/>
                </a:lnTo>
                <a:lnTo>
                  <a:pt x="16" y="5"/>
                </a:lnTo>
                <a:lnTo>
                  <a:pt x="13" y="5"/>
                </a:lnTo>
                <a:lnTo>
                  <a:pt x="10" y="4"/>
                </a:lnTo>
                <a:lnTo>
                  <a:pt x="8" y="4"/>
                </a:lnTo>
                <a:lnTo>
                  <a:pt x="5" y="4"/>
                </a:lnTo>
                <a:lnTo>
                  <a:pt x="3"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0" name="Freeform 47"/>
          <p:cNvSpPr>
            <a:spLocks/>
          </p:cNvSpPr>
          <p:nvPr/>
        </p:nvSpPr>
        <p:spPr bwMode="auto">
          <a:xfrm>
            <a:off x="10196513" y="1000126"/>
            <a:ext cx="82550" cy="23813"/>
          </a:xfrm>
          <a:custGeom>
            <a:avLst/>
            <a:gdLst>
              <a:gd name="T0" fmla="*/ 2147483647 w 52"/>
              <a:gd name="T1" fmla="*/ 2147483647 h 15"/>
              <a:gd name="T2" fmla="*/ 2147483647 w 52"/>
              <a:gd name="T3" fmla="*/ 2147483647 h 15"/>
              <a:gd name="T4" fmla="*/ 2147483647 w 52"/>
              <a:gd name="T5" fmla="*/ 2147483647 h 15"/>
              <a:gd name="T6" fmla="*/ 2147483647 w 52"/>
              <a:gd name="T7" fmla="*/ 2147483647 h 15"/>
              <a:gd name="T8" fmla="*/ 2147483647 w 52"/>
              <a:gd name="T9" fmla="*/ 2147483647 h 15"/>
              <a:gd name="T10" fmla="*/ 2147483647 w 52"/>
              <a:gd name="T11" fmla="*/ 2147483647 h 15"/>
              <a:gd name="T12" fmla="*/ 2147483647 w 52"/>
              <a:gd name="T13" fmla="*/ 2147483647 h 15"/>
              <a:gd name="T14" fmla="*/ 2147483647 w 52"/>
              <a:gd name="T15" fmla="*/ 2147483647 h 15"/>
              <a:gd name="T16" fmla="*/ 2147483647 w 52"/>
              <a:gd name="T17" fmla="*/ 2147483647 h 15"/>
              <a:gd name="T18" fmla="*/ 2147483647 w 52"/>
              <a:gd name="T19" fmla="*/ 2147483647 h 15"/>
              <a:gd name="T20" fmla="*/ 2147483647 w 52"/>
              <a:gd name="T21" fmla="*/ 2147483647 h 15"/>
              <a:gd name="T22" fmla="*/ 2147483647 w 52"/>
              <a:gd name="T23" fmla="*/ 2147483647 h 15"/>
              <a:gd name="T24" fmla="*/ 2147483647 w 52"/>
              <a:gd name="T25" fmla="*/ 2147483647 h 15"/>
              <a:gd name="T26" fmla="*/ 2147483647 w 52"/>
              <a:gd name="T27" fmla="*/ 2147483647 h 15"/>
              <a:gd name="T28" fmla="*/ 2147483647 w 52"/>
              <a:gd name="T29" fmla="*/ 2147483647 h 15"/>
              <a:gd name="T30" fmla="*/ 2147483647 w 52"/>
              <a:gd name="T31" fmla="*/ 2147483647 h 15"/>
              <a:gd name="T32" fmla="*/ 0 w 52"/>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15"/>
              <a:gd name="T53" fmla="*/ 52 w 52"/>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15">
                <a:moveTo>
                  <a:pt x="52" y="15"/>
                </a:moveTo>
                <a:lnTo>
                  <a:pt x="49" y="15"/>
                </a:lnTo>
                <a:lnTo>
                  <a:pt x="46" y="15"/>
                </a:lnTo>
                <a:lnTo>
                  <a:pt x="43" y="14"/>
                </a:lnTo>
                <a:lnTo>
                  <a:pt x="40" y="12"/>
                </a:lnTo>
                <a:lnTo>
                  <a:pt x="36" y="12"/>
                </a:lnTo>
                <a:lnTo>
                  <a:pt x="33" y="11"/>
                </a:lnTo>
                <a:lnTo>
                  <a:pt x="30" y="9"/>
                </a:lnTo>
                <a:lnTo>
                  <a:pt x="27" y="9"/>
                </a:lnTo>
                <a:lnTo>
                  <a:pt x="24" y="8"/>
                </a:lnTo>
                <a:lnTo>
                  <a:pt x="21" y="6"/>
                </a:lnTo>
                <a:lnTo>
                  <a:pt x="18" y="4"/>
                </a:lnTo>
                <a:lnTo>
                  <a:pt x="15" y="4"/>
                </a:lnTo>
                <a:lnTo>
                  <a:pt x="11" y="3"/>
                </a:lnTo>
                <a:lnTo>
                  <a:pt x="8" y="1"/>
                </a:lnTo>
                <a:lnTo>
                  <a:pt x="4"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1" name="Freeform 48"/>
          <p:cNvSpPr>
            <a:spLocks/>
          </p:cNvSpPr>
          <p:nvPr/>
        </p:nvSpPr>
        <p:spPr bwMode="auto">
          <a:xfrm>
            <a:off x="10161589" y="984251"/>
            <a:ext cx="34925" cy="15875"/>
          </a:xfrm>
          <a:custGeom>
            <a:avLst/>
            <a:gdLst>
              <a:gd name="T0" fmla="*/ 2147483647 w 22"/>
              <a:gd name="T1" fmla="*/ 2147483647 h 10"/>
              <a:gd name="T2" fmla="*/ 2147483647 w 22"/>
              <a:gd name="T3" fmla="*/ 2147483647 h 10"/>
              <a:gd name="T4" fmla="*/ 2147483647 w 22"/>
              <a:gd name="T5" fmla="*/ 2147483647 h 10"/>
              <a:gd name="T6" fmla="*/ 2147483647 w 22"/>
              <a:gd name="T7" fmla="*/ 2147483647 h 10"/>
              <a:gd name="T8" fmla="*/ 2147483647 w 22"/>
              <a:gd name="T9" fmla="*/ 2147483647 h 10"/>
              <a:gd name="T10" fmla="*/ 2147483647 w 22"/>
              <a:gd name="T11" fmla="*/ 2147483647 h 10"/>
              <a:gd name="T12" fmla="*/ 2147483647 w 22"/>
              <a:gd name="T13" fmla="*/ 2147483647 h 10"/>
              <a:gd name="T14" fmla="*/ 2147483647 w 22"/>
              <a:gd name="T15" fmla="*/ 2147483647 h 10"/>
              <a:gd name="T16" fmla="*/ 2147483647 w 22"/>
              <a:gd name="T17" fmla="*/ 2147483647 h 10"/>
              <a:gd name="T18" fmla="*/ 2147483647 w 22"/>
              <a:gd name="T19" fmla="*/ 2147483647 h 10"/>
              <a:gd name="T20" fmla="*/ 2147483647 w 22"/>
              <a:gd name="T21" fmla="*/ 2147483647 h 10"/>
              <a:gd name="T22" fmla="*/ 2147483647 w 22"/>
              <a:gd name="T23" fmla="*/ 2147483647 h 10"/>
              <a:gd name="T24" fmla="*/ 2147483647 w 22"/>
              <a:gd name="T25" fmla="*/ 2147483647 h 10"/>
              <a:gd name="T26" fmla="*/ 2147483647 w 22"/>
              <a:gd name="T27" fmla="*/ 2147483647 h 10"/>
              <a:gd name="T28" fmla="*/ 2147483647 w 22"/>
              <a:gd name="T29" fmla="*/ 2147483647 h 10"/>
              <a:gd name="T30" fmla="*/ 0 w 22"/>
              <a:gd name="T31" fmla="*/ 0 h 10"/>
              <a:gd name="T32" fmla="*/ 0 w 22"/>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10"/>
              <a:gd name="T53" fmla="*/ 22 w 22"/>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10">
                <a:moveTo>
                  <a:pt x="22" y="10"/>
                </a:moveTo>
                <a:lnTo>
                  <a:pt x="22" y="10"/>
                </a:lnTo>
                <a:lnTo>
                  <a:pt x="21" y="8"/>
                </a:lnTo>
                <a:lnTo>
                  <a:pt x="19" y="8"/>
                </a:lnTo>
                <a:lnTo>
                  <a:pt x="18" y="7"/>
                </a:lnTo>
                <a:lnTo>
                  <a:pt x="16" y="7"/>
                </a:lnTo>
                <a:lnTo>
                  <a:pt x="15" y="7"/>
                </a:lnTo>
                <a:lnTo>
                  <a:pt x="13" y="5"/>
                </a:lnTo>
                <a:lnTo>
                  <a:pt x="11" y="5"/>
                </a:lnTo>
                <a:lnTo>
                  <a:pt x="10" y="3"/>
                </a:lnTo>
                <a:lnTo>
                  <a:pt x="8" y="3"/>
                </a:lnTo>
                <a:lnTo>
                  <a:pt x="7" y="3"/>
                </a:lnTo>
                <a:lnTo>
                  <a:pt x="5" y="2"/>
                </a:lnTo>
                <a:lnTo>
                  <a:pt x="4" y="2"/>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2" name="Freeform 49"/>
          <p:cNvSpPr>
            <a:spLocks/>
          </p:cNvSpPr>
          <p:nvPr/>
        </p:nvSpPr>
        <p:spPr bwMode="auto">
          <a:xfrm>
            <a:off x="10045700" y="922338"/>
            <a:ext cx="115888" cy="61912"/>
          </a:xfrm>
          <a:custGeom>
            <a:avLst/>
            <a:gdLst>
              <a:gd name="T0" fmla="*/ 2147483647 w 73"/>
              <a:gd name="T1" fmla="*/ 2147483647 h 39"/>
              <a:gd name="T2" fmla="*/ 2147483647 w 73"/>
              <a:gd name="T3" fmla="*/ 2147483647 h 39"/>
              <a:gd name="T4" fmla="*/ 2147483647 w 73"/>
              <a:gd name="T5" fmla="*/ 2147483647 h 39"/>
              <a:gd name="T6" fmla="*/ 2147483647 w 73"/>
              <a:gd name="T7" fmla="*/ 2147483647 h 39"/>
              <a:gd name="T8" fmla="*/ 2147483647 w 73"/>
              <a:gd name="T9" fmla="*/ 2147483647 h 39"/>
              <a:gd name="T10" fmla="*/ 2147483647 w 73"/>
              <a:gd name="T11" fmla="*/ 2147483647 h 39"/>
              <a:gd name="T12" fmla="*/ 2147483647 w 73"/>
              <a:gd name="T13" fmla="*/ 2147483647 h 39"/>
              <a:gd name="T14" fmla="*/ 2147483647 w 73"/>
              <a:gd name="T15" fmla="*/ 2147483647 h 39"/>
              <a:gd name="T16" fmla="*/ 2147483647 w 73"/>
              <a:gd name="T17" fmla="*/ 2147483647 h 39"/>
              <a:gd name="T18" fmla="*/ 2147483647 w 73"/>
              <a:gd name="T19" fmla="*/ 2147483647 h 39"/>
              <a:gd name="T20" fmla="*/ 2147483647 w 73"/>
              <a:gd name="T21" fmla="*/ 2147483647 h 39"/>
              <a:gd name="T22" fmla="*/ 2147483647 w 73"/>
              <a:gd name="T23" fmla="*/ 2147483647 h 39"/>
              <a:gd name="T24" fmla="*/ 2147483647 w 73"/>
              <a:gd name="T25" fmla="*/ 2147483647 h 39"/>
              <a:gd name="T26" fmla="*/ 2147483647 w 73"/>
              <a:gd name="T27" fmla="*/ 2147483647 h 39"/>
              <a:gd name="T28" fmla="*/ 2147483647 w 73"/>
              <a:gd name="T29" fmla="*/ 2147483647 h 39"/>
              <a:gd name="T30" fmla="*/ 2147483647 w 73"/>
              <a:gd name="T31" fmla="*/ 2147483647 h 39"/>
              <a:gd name="T32" fmla="*/ 0 w 73"/>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39"/>
              <a:gd name="T53" fmla="*/ 73 w 73"/>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39">
                <a:moveTo>
                  <a:pt x="73" y="39"/>
                </a:moveTo>
                <a:lnTo>
                  <a:pt x="69" y="36"/>
                </a:lnTo>
                <a:lnTo>
                  <a:pt x="64" y="35"/>
                </a:lnTo>
                <a:lnTo>
                  <a:pt x="59" y="32"/>
                </a:lnTo>
                <a:lnTo>
                  <a:pt x="55" y="30"/>
                </a:lnTo>
                <a:lnTo>
                  <a:pt x="50" y="27"/>
                </a:lnTo>
                <a:lnTo>
                  <a:pt x="45" y="25"/>
                </a:lnTo>
                <a:lnTo>
                  <a:pt x="40" y="22"/>
                </a:lnTo>
                <a:lnTo>
                  <a:pt x="36" y="21"/>
                </a:lnTo>
                <a:lnTo>
                  <a:pt x="31" y="17"/>
                </a:lnTo>
                <a:lnTo>
                  <a:pt x="28" y="16"/>
                </a:lnTo>
                <a:lnTo>
                  <a:pt x="23" y="14"/>
                </a:lnTo>
                <a:lnTo>
                  <a:pt x="19" y="11"/>
                </a:lnTo>
                <a:lnTo>
                  <a:pt x="14" y="8"/>
                </a:lnTo>
                <a:lnTo>
                  <a:pt x="9" y="6"/>
                </a:lnTo>
                <a:lnTo>
                  <a:pt x="4"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3" name="Freeform 50"/>
          <p:cNvSpPr>
            <a:spLocks/>
          </p:cNvSpPr>
          <p:nvPr/>
        </p:nvSpPr>
        <p:spPr bwMode="auto">
          <a:xfrm>
            <a:off x="9945688" y="857250"/>
            <a:ext cx="100012" cy="65088"/>
          </a:xfrm>
          <a:custGeom>
            <a:avLst/>
            <a:gdLst>
              <a:gd name="T0" fmla="*/ 2147483647 w 63"/>
              <a:gd name="T1" fmla="*/ 2147483647 h 41"/>
              <a:gd name="T2" fmla="*/ 2147483647 w 63"/>
              <a:gd name="T3" fmla="*/ 2147483647 h 41"/>
              <a:gd name="T4" fmla="*/ 2147483647 w 63"/>
              <a:gd name="T5" fmla="*/ 2147483647 h 41"/>
              <a:gd name="T6" fmla="*/ 2147483647 w 63"/>
              <a:gd name="T7" fmla="*/ 2147483647 h 41"/>
              <a:gd name="T8" fmla="*/ 2147483647 w 63"/>
              <a:gd name="T9" fmla="*/ 2147483647 h 41"/>
              <a:gd name="T10" fmla="*/ 2147483647 w 63"/>
              <a:gd name="T11" fmla="*/ 2147483647 h 41"/>
              <a:gd name="T12" fmla="*/ 2147483647 w 63"/>
              <a:gd name="T13" fmla="*/ 2147483647 h 41"/>
              <a:gd name="T14" fmla="*/ 2147483647 w 63"/>
              <a:gd name="T15" fmla="*/ 2147483647 h 41"/>
              <a:gd name="T16" fmla="*/ 2147483647 w 63"/>
              <a:gd name="T17" fmla="*/ 2147483647 h 41"/>
              <a:gd name="T18" fmla="*/ 2147483647 w 63"/>
              <a:gd name="T19" fmla="*/ 2147483647 h 41"/>
              <a:gd name="T20" fmla="*/ 2147483647 w 63"/>
              <a:gd name="T21" fmla="*/ 2147483647 h 41"/>
              <a:gd name="T22" fmla="*/ 2147483647 w 63"/>
              <a:gd name="T23" fmla="*/ 2147483647 h 41"/>
              <a:gd name="T24" fmla="*/ 2147483647 w 63"/>
              <a:gd name="T25" fmla="*/ 2147483647 h 41"/>
              <a:gd name="T26" fmla="*/ 2147483647 w 63"/>
              <a:gd name="T27" fmla="*/ 2147483647 h 41"/>
              <a:gd name="T28" fmla="*/ 2147483647 w 63"/>
              <a:gd name="T29" fmla="*/ 2147483647 h 41"/>
              <a:gd name="T30" fmla="*/ 2147483647 w 63"/>
              <a:gd name="T31" fmla="*/ 2147483647 h 41"/>
              <a:gd name="T32" fmla="*/ 0 w 63"/>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41"/>
              <a:gd name="T53" fmla="*/ 63 w 63"/>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41">
                <a:moveTo>
                  <a:pt x="63" y="41"/>
                </a:moveTo>
                <a:lnTo>
                  <a:pt x="60" y="38"/>
                </a:lnTo>
                <a:lnTo>
                  <a:pt x="56" y="35"/>
                </a:lnTo>
                <a:lnTo>
                  <a:pt x="52" y="33"/>
                </a:lnTo>
                <a:lnTo>
                  <a:pt x="49" y="30"/>
                </a:lnTo>
                <a:lnTo>
                  <a:pt x="44" y="27"/>
                </a:lnTo>
                <a:lnTo>
                  <a:pt x="39" y="26"/>
                </a:lnTo>
                <a:lnTo>
                  <a:pt x="36" y="22"/>
                </a:lnTo>
                <a:lnTo>
                  <a:pt x="31" y="21"/>
                </a:lnTo>
                <a:lnTo>
                  <a:pt x="28" y="18"/>
                </a:lnTo>
                <a:lnTo>
                  <a:pt x="23" y="16"/>
                </a:lnTo>
                <a:lnTo>
                  <a:pt x="19" y="13"/>
                </a:lnTo>
                <a:lnTo>
                  <a:pt x="16" y="11"/>
                </a:lnTo>
                <a:lnTo>
                  <a:pt x="11" y="8"/>
                </a:lnTo>
                <a:lnTo>
                  <a:pt x="8" y="7"/>
                </a:lnTo>
                <a:lnTo>
                  <a:pt x="3"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4" name="Freeform 51"/>
          <p:cNvSpPr>
            <a:spLocks/>
          </p:cNvSpPr>
          <p:nvPr/>
        </p:nvSpPr>
        <p:spPr bwMode="auto">
          <a:xfrm>
            <a:off x="9798050" y="715964"/>
            <a:ext cx="147638" cy="141287"/>
          </a:xfrm>
          <a:custGeom>
            <a:avLst/>
            <a:gdLst>
              <a:gd name="T0" fmla="*/ 2147483647 w 93"/>
              <a:gd name="T1" fmla="*/ 2147483647 h 89"/>
              <a:gd name="T2" fmla="*/ 2147483647 w 93"/>
              <a:gd name="T3" fmla="*/ 2147483647 h 89"/>
              <a:gd name="T4" fmla="*/ 2147483647 w 93"/>
              <a:gd name="T5" fmla="*/ 2147483647 h 89"/>
              <a:gd name="T6" fmla="*/ 2147483647 w 93"/>
              <a:gd name="T7" fmla="*/ 2147483647 h 89"/>
              <a:gd name="T8" fmla="*/ 2147483647 w 93"/>
              <a:gd name="T9" fmla="*/ 2147483647 h 89"/>
              <a:gd name="T10" fmla="*/ 2147483647 w 93"/>
              <a:gd name="T11" fmla="*/ 2147483647 h 89"/>
              <a:gd name="T12" fmla="*/ 2147483647 w 93"/>
              <a:gd name="T13" fmla="*/ 2147483647 h 89"/>
              <a:gd name="T14" fmla="*/ 2147483647 w 93"/>
              <a:gd name="T15" fmla="*/ 2147483647 h 89"/>
              <a:gd name="T16" fmla="*/ 2147483647 w 93"/>
              <a:gd name="T17" fmla="*/ 2147483647 h 89"/>
              <a:gd name="T18" fmla="*/ 2147483647 w 93"/>
              <a:gd name="T19" fmla="*/ 2147483647 h 89"/>
              <a:gd name="T20" fmla="*/ 2147483647 w 93"/>
              <a:gd name="T21" fmla="*/ 2147483647 h 89"/>
              <a:gd name="T22" fmla="*/ 2147483647 w 93"/>
              <a:gd name="T23" fmla="*/ 2147483647 h 89"/>
              <a:gd name="T24" fmla="*/ 2147483647 w 93"/>
              <a:gd name="T25" fmla="*/ 2147483647 h 89"/>
              <a:gd name="T26" fmla="*/ 2147483647 w 93"/>
              <a:gd name="T27" fmla="*/ 2147483647 h 89"/>
              <a:gd name="T28" fmla="*/ 2147483647 w 93"/>
              <a:gd name="T29" fmla="*/ 2147483647 h 89"/>
              <a:gd name="T30" fmla="*/ 2147483647 w 93"/>
              <a:gd name="T31" fmla="*/ 2147483647 h 89"/>
              <a:gd name="T32" fmla="*/ 0 w 93"/>
              <a:gd name="T33" fmla="*/ 0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89"/>
              <a:gd name="T53" fmla="*/ 93 w 93"/>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89">
                <a:moveTo>
                  <a:pt x="93" y="89"/>
                </a:moveTo>
                <a:lnTo>
                  <a:pt x="87" y="85"/>
                </a:lnTo>
                <a:lnTo>
                  <a:pt x="80" y="80"/>
                </a:lnTo>
                <a:lnTo>
                  <a:pt x="74" y="75"/>
                </a:lnTo>
                <a:lnTo>
                  <a:pt x="68" y="69"/>
                </a:lnTo>
                <a:lnTo>
                  <a:pt x="62" y="64"/>
                </a:lnTo>
                <a:lnTo>
                  <a:pt x="57" y="58"/>
                </a:lnTo>
                <a:lnTo>
                  <a:pt x="51" y="53"/>
                </a:lnTo>
                <a:lnTo>
                  <a:pt x="44" y="47"/>
                </a:lnTo>
                <a:lnTo>
                  <a:pt x="40" y="41"/>
                </a:lnTo>
                <a:lnTo>
                  <a:pt x="33" y="36"/>
                </a:lnTo>
                <a:lnTo>
                  <a:pt x="29" y="30"/>
                </a:lnTo>
                <a:lnTo>
                  <a:pt x="22" y="24"/>
                </a:lnTo>
                <a:lnTo>
                  <a:pt x="18" y="17"/>
                </a:lnTo>
                <a:lnTo>
                  <a:pt x="11" y="13"/>
                </a:lnTo>
                <a:lnTo>
                  <a:pt x="7" y="6"/>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5" name="Freeform 52"/>
          <p:cNvSpPr>
            <a:spLocks/>
          </p:cNvSpPr>
          <p:nvPr/>
        </p:nvSpPr>
        <p:spPr bwMode="auto">
          <a:xfrm>
            <a:off x="9779000" y="688975"/>
            <a:ext cx="19050" cy="26988"/>
          </a:xfrm>
          <a:custGeom>
            <a:avLst/>
            <a:gdLst>
              <a:gd name="T0" fmla="*/ 2147483647 w 12"/>
              <a:gd name="T1" fmla="*/ 2147483647 h 17"/>
              <a:gd name="T2" fmla="*/ 2147483647 w 12"/>
              <a:gd name="T3" fmla="*/ 2147483647 h 17"/>
              <a:gd name="T4" fmla="*/ 2147483647 w 12"/>
              <a:gd name="T5" fmla="*/ 2147483647 h 17"/>
              <a:gd name="T6" fmla="*/ 2147483647 w 12"/>
              <a:gd name="T7" fmla="*/ 2147483647 h 17"/>
              <a:gd name="T8" fmla="*/ 2147483647 w 12"/>
              <a:gd name="T9" fmla="*/ 2147483647 h 17"/>
              <a:gd name="T10" fmla="*/ 2147483647 w 12"/>
              <a:gd name="T11" fmla="*/ 2147483647 h 17"/>
              <a:gd name="T12" fmla="*/ 2147483647 w 12"/>
              <a:gd name="T13" fmla="*/ 2147483647 h 17"/>
              <a:gd name="T14" fmla="*/ 2147483647 w 12"/>
              <a:gd name="T15" fmla="*/ 2147483647 h 17"/>
              <a:gd name="T16" fmla="*/ 2147483647 w 12"/>
              <a:gd name="T17" fmla="*/ 2147483647 h 17"/>
              <a:gd name="T18" fmla="*/ 2147483647 w 12"/>
              <a:gd name="T19" fmla="*/ 2147483647 h 17"/>
              <a:gd name="T20" fmla="*/ 2147483647 w 12"/>
              <a:gd name="T21" fmla="*/ 2147483647 h 17"/>
              <a:gd name="T22" fmla="*/ 2147483647 w 12"/>
              <a:gd name="T23" fmla="*/ 2147483647 h 17"/>
              <a:gd name="T24" fmla="*/ 2147483647 w 12"/>
              <a:gd name="T25" fmla="*/ 2147483647 h 17"/>
              <a:gd name="T26" fmla="*/ 2147483647 w 12"/>
              <a:gd name="T27" fmla="*/ 2147483647 h 17"/>
              <a:gd name="T28" fmla="*/ 0 w 12"/>
              <a:gd name="T29" fmla="*/ 2147483647 h 17"/>
              <a:gd name="T30" fmla="*/ 0 w 12"/>
              <a:gd name="T31" fmla="*/ 2147483647 h 17"/>
              <a:gd name="T32" fmla="*/ 0 w 12"/>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
              <a:gd name="T52" fmla="*/ 0 h 17"/>
              <a:gd name="T53" fmla="*/ 12 w 12"/>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 h="17">
                <a:moveTo>
                  <a:pt x="12" y="17"/>
                </a:moveTo>
                <a:lnTo>
                  <a:pt x="12" y="16"/>
                </a:lnTo>
                <a:lnTo>
                  <a:pt x="11" y="14"/>
                </a:lnTo>
                <a:lnTo>
                  <a:pt x="9" y="12"/>
                </a:lnTo>
                <a:lnTo>
                  <a:pt x="9" y="11"/>
                </a:lnTo>
                <a:lnTo>
                  <a:pt x="8" y="11"/>
                </a:lnTo>
                <a:lnTo>
                  <a:pt x="8" y="9"/>
                </a:lnTo>
                <a:lnTo>
                  <a:pt x="6" y="9"/>
                </a:lnTo>
                <a:lnTo>
                  <a:pt x="4" y="8"/>
                </a:lnTo>
                <a:lnTo>
                  <a:pt x="4" y="6"/>
                </a:lnTo>
                <a:lnTo>
                  <a:pt x="3" y="6"/>
                </a:lnTo>
                <a:lnTo>
                  <a:pt x="3" y="5"/>
                </a:lnTo>
                <a:lnTo>
                  <a:pt x="1" y="3"/>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6" name="Freeform 53"/>
          <p:cNvSpPr>
            <a:spLocks/>
          </p:cNvSpPr>
          <p:nvPr/>
        </p:nvSpPr>
        <p:spPr bwMode="auto">
          <a:xfrm>
            <a:off x="9717088" y="606425"/>
            <a:ext cx="61912" cy="82550"/>
          </a:xfrm>
          <a:custGeom>
            <a:avLst/>
            <a:gdLst>
              <a:gd name="T0" fmla="*/ 2147483647 w 39"/>
              <a:gd name="T1" fmla="*/ 2147483647 h 52"/>
              <a:gd name="T2" fmla="*/ 2147483647 w 39"/>
              <a:gd name="T3" fmla="*/ 2147483647 h 52"/>
              <a:gd name="T4" fmla="*/ 2147483647 w 39"/>
              <a:gd name="T5" fmla="*/ 2147483647 h 52"/>
              <a:gd name="T6" fmla="*/ 2147483647 w 39"/>
              <a:gd name="T7" fmla="*/ 2147483647 h 52"/>
              <a:gd name="T8" fmla="*/ 2147483647 w 39"/>
              <a:gd name="T9" fmla="*/ 2147483647 h 52"/>
              <a:gd name="T10" fmla="*/ 2147483647 w 39"/>
              <a:gd name="T11" fmla="*/ 2147483647 h 52"/>
              <a:gd name="T12" fmla="*/ 2147483647 w 39"/>
              <a:gd name="T13" fmla="*/ 2147483647 h 52"/>
              <a:gd name="T14" fmla="*/ 2147483647 w 39"/>
              <a:gd name="T15" fmla="*/ 2147483647 h 52"/>
              <a:gd name="T16" fmla="*/ 2147483647 w 39"/>
              <a:gd name="T17" fmla="*/ 2147483647 h 52"/>
              <a:gd name="T18" fmla="*/ 2147483647 w 39"/>
              <a:gd name="T19" fmla="*/ 2147483647 h 52"/>
              <a:gd name="T20" fmla="*/ 2147483647 w 39"/>
              <a:gd name="T21" fmla="*/ 2147483647 h 52"/>
              <a:gd name="T22" fmla="*/ 2147483647 w 39"/>
              <a:gd name="T23" fmla="*/ 2147483647 h 52"/>
              <a:gd name="T24" fmla="*/ 2147483647 w 39"/>
              <a:gd name="T25" fmla="*/ 2147483647 h 52"/>
              <a:gd name="T26" fmla="*/ 2147483647 w 39"/>
              <a:gd name="T27" fmla="*/ 2147483647 h 52"/>
              <a:gd name="T28" fmla="*/ 2147483647 w 39"/>
              <a:gd name="T29" fmla="*/ 2147483647 h 52"/>
              <a:gd name="T30" fmla="*/ 2147483647 w 39"/>
              <a:gd name="T31" fmla="*/ 2147483647 h 52"/>
              <a:gd name="T32" fmla="*/ 0 w 39"/>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52"/>
              <a:gd name="T53" fmla="*/ 39 w 39"/>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52">
                <a:moveTo>
                  <a:pt x="39" y="52"/>
                </a:moveTo>
                <a:lnTo>
                  <a:pt x="36" y="49"/>
                </a:lnTo>
                <a:lnTo>
                  <a:pt x="34" y="46"/>
                </a:lnTo>
                <a:lnTo>
                  <a:pt x="31" y="43"/>
                </a:lnTo>
                <a:lnTo>
                  <a:pt x="28" y="39"/>
                </a:lnTo>
                <a:lnTo>
                  <a:pt x="26" y="36"/>
                </a:lnTo>
                <a:lnTo>
                  <a:pt x="23" y="33"/>
                </a:lnTo>
                <a:lnTo>
                  <a:pt x="21" y="30"/>
                </a:lnTo>
                <a:lnTo>
                  <a:pt x="18" y="27"/>
                </a:lnTo>
                <a:lnTo>
                  <a:pt x="17" y="24"/>
                </a:lnTo>
                <a:lnTo>
                  <a:pt x="14" y="21"/>
                </a:lnTo>
                <a:lnTo>
                  <a:pt x="12" y="17"/>
                </a:lnTo>
                <a:lnTo>
                  <a:pt x="9" y="14"/>
                </a:lnTo>
                <a:lnTo>
                  <a:pt x="7" y="11"/>
                </a:lnTo>
                <a:lnTo>
                  <a:pt x="4" y="8"/>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7" name="Freeform 54"/>
          <p:cNvSpPr>
            <a:spLocks/>
          </p:cNvSpPr>
          <p:nvPr/>
        </p:nvSpPr>
        <p:spPr bwMode="auto">
          <a:xfrm>
            <a:off x="9658350" y="484189"/>
            <a:ext cx="58738" cy="122237"/>
          </a:xfrm>
          <a:custGeom>
            <a:avLst/>
            <a:gdLst>
              <a:gd name="T0" fmla="*/ 2147483647 w 37"/>
              <a:gd name="T1" fmla="*/ 2147483647 h 77"/>
              <a:gd name="T2" fmla="*/ 2147483647 w 37"/>
              <a:gd name="T3" fmla="*/ 2147483647 h 77"/>
              <a:gd name="T4" fmla="*/ 2147483647 w 37"/>
              <a:gd name="T5" fmla="*/ 2147483647 h 77"/>
              <a:gd name="T6" fmla="*/ 2147483647 w 37"/>
              <a:gd name="T7" fmla="*/ 2147483647 h 77"/>
              <a:gd name="T8" fmla="*/ 2147483647 w 37"/>
              <a:gd name="T9" fmla="*/ 2147483647 h 77"/>
              <a:gd name="T10" fmla="*/ 2147483647 w 37"/>
              <a:gd name="T11" fmla="*/ 2147483647 h 77"/>
              <a:gd name="T12" fmla="*/ 2147483647 w 37"/>
              <a:gd name="T13" fmla="*/ 2147483647 h 77"/>
              <a:gd name="T14" fmla="*/ 2147483647 w 37"/>
              <a:gd name="T15" fmla="*/ 2147483647 h 77"/>
              <a:gd name="T16" fmla="*/ 2147483647 w 37"/>
              <a:gd name="T17" fmla="*/ 2147483647 h 77"/>
              <a:gd name="T18" fmla="*/ 2147483647 w 37"/>
              <a:gd name="T19" fmla="*/ 2147483647 h 77"/>
              <a:gd name="T20" fmla="*/ 2147483647 w 37"/>
              <a:gd name="T21" fmla="*/ 2147483647 h 77"/>
              <a:gd name="T22" fmla="*/ 2147483647 w 37"/>
              <a:gd name="T23" fmla="*/ 2147483647 h 77"/>
              <a:gd name="T24" fmla="*/ 2147483647 w 37"/>
              <a:gd name="T25" fmla="*/ 2147483647 h 77"/>
              <a:gd name="T26" fmla="*/ 2147483647 w 37"/>
              <a:gd name="T27" fmla="*/ 2147483647 h 77"/>
              <a:gd name="T28" fmla="*/ 2147483647 w 37"/>
              <a:gd name="T29" fmla="*/ 2147483647 h 77"/>
              <a:gd name="T30" fmla="*/ 2147483647 w 37"/>
              <a:gd name="T31" fmla="*/ 2147483647 h 77"/>
              <a:gd name="T32" fmla="*/ 0 w 37"/>
              <a:gd name="T33" fmla="*/ 0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77"/>
              <a:gd name="T53" fmla="*/ 37 w 37"/>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77">
                <a:moveTo>
                  <a:pt x="37" y="77"/>
                </a:moveTo>
                <a:lnTo>
                  <a:pt x="35" y="73"/>
                </a:lnTo>
                <a:lnTo>
                  <a:pt x="32" y="68"/>
                </a:lnTo>
                <a:lnTo>
                  <a:pt x="29" y="63"/>
                </a:lnTo>
                <a:lnTo>
                  <a:pt x="26" y="58"/>
                </a:lnTo>
                <a:lnTo>
                  <a:pt x="24" y="54"/>
                </a:lnTo>
                <a:lnTo>
                  <a:pt x="21" y="49"/>
                </a:lnTo>
                <a:lnTo>
                  <a:pt x="19" y="44"/>
                </a:lnTo>
                <a:lnTo>
                  <a:pt x="16" y="40"/>
                </a:lnTo>
                <a:lnTo>
                  <a:pt x="15" y="35"/>
                </a:lnTo>
                <a:lnTo>
                  <a:pt x="11" y="30"/>
                </a:lnTo>
                <a:lnTo>
                  <a:pt x="10" y="26"/>
                </a:lnTo>
                <a:lnTo>
                  <a:pt x="8" y="21"/>
                </a:lnTo>
                <a:lnTo>
                  <a:pt x="5" y="16"/>
                </a:lnTo>
                <a:lnTo>
                  <a:pt x="4" y="10"/>
                </a:lnTo>
                <a:lnTo>
                  <a:pt x="2"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8" name="Freeform 55"/>
          <p:cNvSpPr>
            <a:spLocks/>
          </p:cNvSpPr>
          <p:nvPr/>
        </p:nvSpPr>
        <p:spPr bwMode="auto">
          <a:xfrm>
            <a:off x="9640888" y="369888"/>
            <a:ext cx="17462" cy="114300"/>
          </a:xfrm>
          <a:custGeom>
            <a:avLst/>
            <a:gdLst>
              <a:gd name="T0" fmla="*/ 2147483647 w 11"/>
              <a:gd name="T1" fmla="*/ 2147483647 h 72"/>
              <a:gd name="T2" fmla="*/ 2147483647 w 11"/>
              <a:gd name="T3" fmla="*/ 2147483647 h 72"/>
              <a:gd name="T4" fmla="*/ 2147483647 w 11"/>
              <a:gd name="T5" fmla="*/ 2147483647 h 72"/>
              <a:gd name="T6" fmla="*/ 2147483647 w 11"/>
              <a:gd name="T7" fmla="*/ 2147483647 h 72"/>
              <a:gd name="T8" fmla="*/ 2147483647 w 11"/>
              <a:gd name="T9" fmla="*/ 2147483647 h 72"/>
              <a:gd name="T10" fmla="*/ 2147483647 w 11"/>
              <a:gd name="T11" fmla="*/ 2147483647 h 72"/>
              <a:gd name="T12" fmla="*/ 2147483647 w 11"/>
              <a:gd name="T13" fmla="*/ 2147483647 h 72"/>
              <a:gd name="T14" fmla="*/ 2147483647 w 11"/>
              <a:gd name="T15" fmla="*/ 2147483647 h 72"/>
              <a:gd name="T16" fmla="*/ 2147483647 w 11"/>
              <a:gd name="T17" fmla="*/ 2147483647 h 72"/>
              <a:gd name="T18" fmla="*/ 0 w 11"/>
              <a:gd name="T19" fmla="*/ 2147483647 h 72"/>
              <a:gd name="T20" fmla="*/ 0 w 11"/>
              <a:gd name="T21" fmla="*/ 2147483647 h 72"/>
              <a:gd name="T22" fmla="*/ 0 w 11"/>
              <a:gd name="T23" fmla="*/ 2147483647 h 72"/>
              <a:gd name="T24" fmla="*/ 0 w 11"/>
              <a:gd name="T25" fmla="*/ 2147483647 h 72"/>
              <a:gd name="T26" fmla="*/ 0 w 11"/>
              <a:gd name="T27" fmla="*/ 2147483647 h 72"/>
              <a:gd name="T28" fmla="*/ 2147483647 w 11"/>
              <a:gd name="T29" fmla="*/ 2147483647 h 72"/>
              <a:gd name="T30" fmla="*/ 2147483647 w 11"/>
              <a:gd name="T31" fmla="*/ 2147483647 h 72"/>
              <a:gd name="T32" fmla="*/ 2147483647 w 11"/>
              <a:gd name="T33" fmla="*/ 0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72"/>
              <a:gd name="T53" fmla="*/ 11 w 11"/>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72">
                <a:moveTo>
                  <a:pt x="11" y="72"/>
                </a:moveTo>
                <a:lnTo>
                  <a:pt x="10" y="68"/>
                </a:lnTo>
                <a:lnTo>
                  <a:pt x="8" y="63"/>
                </a:lnTo>
                <a:lnTo>
                  <a:pt x="8" y="58"/>
                </a:lnTo>
                <a:lnTo>
                  <a:pt x="7" y="55"/>
                </a:lnTo>
                <a:lnTo>
                  <a:pt x="5" y="51"/>
                </a:lnTo>
                <a:lnTo>
                  <a:pt x="4" y="46"/>
                </a:lnTo>
                <a:lnTo>
                  <a:pt x="2" y="41"/>
                </a:lnTo>
                <a:lnTo>
                  <a:pt x="2" y="36"/>
                </a:lnTo>
                <a:lnTo>
                  <a:pt x="0" y="32"/>
                </a:lnTo>
                <a:lnTo>
                  <a:pt x="0" y="27"/>
                </a:lnTo>
                <a:lnTo>
                  <a:pt x="0" y="24"/>
                </a:lnTo>
                <a:lnTo>
                  <a:pt x="0" y="19"/>
                </a:lnTo>
                <a:lnTo>
                  <a:pt x="0" y="15"/>
                </a:lnTo>
                <a:lnTo>
                  <a:pt x="2" y="10"/>
                </a:lnTo>
                <a:lnTo>
                  <a:pt x="4" y="5"/>
                </a:lnTo>
                <a:lnTo>
                  <a:pt x="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49" name="Freeform 56"/>
          <p:cNvSpPr>
            <a:spLocks/>
          </p:cNvSpPr>
          <p:nvPr/>
        </p:nvSpPr>
        <p:spPr bwMode="auto">
          <a:xfrm>
            <a:off x="9648826" y="157164"/>
            <a:ext cx="212725" cy="212725"/>
          </a:xfrm>
          <a:custGeom>
            <a:avLst/>
            <a:gdLst>
              <a:gd name="T0" fmla="*/ 0 w 134"/>
              <a:gd name="T1" fmla="*/ 2147483647 h 134"/>
              <a:gd name="T2" fmla="*/ 2147483647 w 134"/>
              <a:gd name="T3" fmla="*/ 2147483647 h 134"/>
              <a:gd name="T4" fmla="*/ 2147483647 w 134"/>
              <a:gd name="T5" fmla="*/ 2147483647 h 134"/>
              <a:gd name="T6" fmla="*/ 2147483647 w 134"/>
              <a:gd name="T7" fmla="*/ 2147483647 h 134"/>
              <a:gd name="T8" fmla="*/ 2147483647 w 134"/>
              <a:gd name="T9" fmla="*/ 2147483647 h 134"/>
              <a:gd name="T10" fmla="*/ 2147483647 w 134"/>
              <a:gd name="T11" fmla="*/ 2147483647 h 134"/>
              <a:gd name="T12" fmla="*/ 2147483647 w 134"/>
              <a:gd name="T13" fmla="*/ 2147483647 h 134"/>
              <a:gd name="T14" fmla="*/ 2147483647 w 134"/>
              <a:gd name="T15" fmla="*/ 2147483647 h 134"/>
              <a:gd name="T16" fmla="*/ 2147483647 w 134"/>
              <a:gd name="T17" fmla="*/ 2147483647 h 134"/>
              <a:gd name="T18" fmla="*/ 2147483647 w 134"/>
              <a:gd name="T19" fmla="*/ 2147483647 h 134"/>
              <a:gd name="T20" fmla="*/ 2147483647 w 134"/>
              <a:gd name="T21" fmla="*/ 2147483647 h 134"/>
              <a:gd name="T22" fmla="*/ 2147483647 w 134"/>
              <a:gd name="T23" fmla="*/ 2147483647 h 134"/>
              <a:gd name="T24" fmla="*/ 2147483647 w 134"/>
              <a:gd name="T25" fmla="*/ 2147483647 h 134"/>
              <a:gd name="T26" fmla="*/ 2147483647 w 134"/>
              <a:gd name="T27" fmla="*/ 2147483647 h 134"/>
              <a:gd name="T28" fmla="*/ 2147483647 w 134"/>
              <a:gd name="T29" fmla="*/ 2147483647 h 134"/>
              <a:gd name="T30" fmla="*/ 2147483647 w 134"/>
              <a:gd name="T31" fmla="*/ 2147483647 h 134"/>
              <a:gd name="T32" fmla="*/ 2147483647 w 134"/>
              <a:gd name="T33" fmla="*/ 0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4"/>
              <a:gd name="T52" fmla="*/ 0 h 134"/>
              <a:gd name="T53" fmla="*/ 134 w 134"/>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4" h="134">
                <a:moveTo>
                  <a:pt x="0" y="134"/>
                </a:moveTo>
                <a:lnTo>
                  <a:pt x="6" y="125"/>
                </a:lnTo>
                <a:lnTo>
                  <a:pt x="14" y="116"/>
                </a:lnTo>
                <a:lnTo>
                  <a:pt x="21" y="106"/>
                </a:lnTo>
                <a:lnTo>
                  <a:pt x="28" y="97"/>
                </a:lnTo>
                <a:lnTo>
                  <a:pt x="36" y="87"/>
                </a:lnTo>
                <a:lnTo>
                  <a:pt x="44" y="78"/>
                </a:lnTo>
                <a:lnTo>
                  <a:pt x="52" y="69"/>
                </a:lnTo>
                <a:lnTo>
                  <a:pt x="60" y="61"/>
                </a:lnTo>
                <a:lnTo>
                  <a:pt x="68" y="51"/>
                </a:lnTo>
                <a:lnTo>
                  <a:pt x="77" y="44"/>
                </a:lnTo>
                <a:lnTo>
                  <a:pt x="86" y="36"/>
                </a:lnTo>
                <a:lnTo>
                  <a:pt x="96" y="28"/>
                </a:lnTo>
                <a:lnTo>
                  <a:pt x="105" y="20"/>
                </a:lnTo>
                <a:lnTo>
                  <a:pt x="115" y="14"/>
                </a:lnTo>
                <a:lnTo>
                  <a:pt x="124" y="6"/>
                </a:lnTo>
                <a:lnTo>
                  <a:pt x="1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0" name="Freeform 57"/>
          <p:cNvSpPr>
            <a:spLocks/>
          </p:cNvSpPr>
          <p:nvPr/>
        </p:nvSpPr>
        <p:spPr bwMode="auto">
          <a:xfrm>
            <a:off x="9861550" y="69851"/>
            <a:ext cx="141288" cy="87313"/>
          </a:xfrm>
          <a:custGeom>
            <a:avLst/>
            <a:gdLst>
              <a:gd name="T0" fmla="*/ 0 w 89"/>
              <a:gd name="T1" fmla="*/ 2147483647 h 55"/>
              <a:gd name="T2" fmla="*/ 2147483647 w 89"/>
              <a:gd name="T3" fmla="*/ 2147483647 h 55"/>
              <a:gd name="T4" fmla="*/ 2147483647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2147483647 h 55"/>
              <a:gd name="T14" fmla="*/ 2147483647 w 89"/>
              <a:gd name="T15" fmla="*/ 2147483647 h 55"/>
              <a:gd name="T16" fmla="*/ 2147483647 w 89"/>
              <a:gd name="T17" fmla="*/ 2147483647 h 55"/>
              <a:gd name="T18" fmla="*/ 2147483647 w 89"/>
              <a:gd name="T19" fmla="*/ 2147483647 h 55"/>
              <a:gd name="T20" fmla="*/ 2147483647 w 89"/>
              <a:gd name="T21" fmla="*/ 2147483647 h 55"/>
              <a:gd name="T22" fmla="*/ 2147483647 w 89"/>
              <a:gd name="T23" fmla="*/ 2147483647 h 55"/>
              <a:gd name="T24" fmla="*/ 2147483647 w 89"/>
              <a:gd name="T25" fmla="*/ 2147483647 h 55"/>
              <a:gd name="T26" fmla="*/ 2147483647 w 89"/>
              <a:gd name="T27" fmla="*/ 2147483647 h 55"/>
              <a:gd name="T28" fmla="*/ 2147483647 w 89"/>
              <a:gd name="T29" fmla="*/ 2147483647 h 55"/>
              <a:gd name="T30" fmla="*/ 2147483647 w 89"/>
              <a:gd name="T31" fmla="*/ 2147483647 h 55"/>
              <a:gd name="T32" fmla="*/ 2147483647 w 89"/>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55"/>
              <a:gd name="T53" fmla="*/ 89 w 89"/>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55">
                <a:moveTo>
                  <a:pt x="0" y="55"/>
                </a:moveTo>
                <a:lnTo>
                  <a:pt x="6" y="52"/>
                </a:lnTo>
                <a:lnTo>
                  <a:pt x="11" y="48"/>
                </a:lnTo>
                <a:lnTo>
                  <a:pt x="17" y="44"/>
                </a:lnTo>
                <a:lnTo>
                  <a:pt x="22" y="41"/>
                </a:lnTo>
                <a:lnTo>
                  <a:pt x="28" y="37"/>
                </a:lnTo>
                <a:lnTo>
                  <a:pt x="33" y="33"/>
                </a:lnTo>
                <a:lnTo>
                  <a:pt x="39" y="30"/>
                </a:lnTo>
                <a:lnTo>
                  <a:pt x="43" y="26"/>
                </a:lnTo>
                <a:lnTo>
                  <a:pt x="50" y="22"/>
                </a:lnTo>
                <a:lnTo>
                  <a:pt x="54" y="19"/>
                </a:lnTo>
                <a:lnTo>
                  <a:pt x="61" y="16"/>
                </a:lnTo>
                <a:lnTo>
                  <a:pt x="67" y="12"/>
                </a:lnTo>
                <a:lnTo>
                  <a:pt x="72" y="9"/>
                </a:lnTo>
                <a:lnTo>
                  <a:pt x="78" y="6"/>
                </a:lnTo>
                <a:lnTo>
                  <a:pt x="84" y="3"/>
                </a:lnTo>
                <a:lnTo>
                  <a:pt x="8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1" name="Freeform 58"/>
          <p:cNvSpPr>
            <a:spLocks/>
          </p:cNvSpPr>
          <p:nvPr/>
        </p:nvSpPr>
        <p:spPr bwMode="auto">
          <a:xfrm>
            <a:off x="10002838" y="14288"/>
            <a:ext cx="176212" cy="55562"/>
          </a:xfrm>
          <a:custGeom>
            <a:avLst/>
            <a:gdLst>
              <a:gd name="T0" fmla="*/ 0 w 111"/>
              <a:gd name="T1" fmla="*/ 2147483647 h 35"/>
              <a:gd name="T2" fmla="*/ 2147483647 w 111"/>
              <a:gd name="T3" fmla="*/ 2147483647 h 35"/>
              <a:gd name="T4" fmla="*/ 2147483647 w 111"/>
              <a:gd name="T5" fmla="*/ 2147483647 h 35"/>
              <a:gd name="T6" fmla="*/ 2147483647 w 111"/>
              <a:gd name="T7" fmla="*/ 2147483647 h 35"/>
              <a:gd name="T8" fmla="*/ 2147483647 w 111"/>
              <a:gd name="T9" fmla="*/ 2147483647 h 35"/>
              <a:gd name="T10" fmla="*/ 2147483647 w 111"/>
              <a:gd name="T11" fmla="*/ 2147483647 h 35"/>
              <a:gd name="T12" fmla="*/ 2147483647 w 111"/>
              <a:gd name="T13" fmla="*/ 2147483647 h 35"/>
              <a:gd name="T14" fmla="*/ 2147483647 w 111"/>
              <a:gd name="T15" fmla="*/ 2147483647 h 35"/>
              <a:gd name="T16" fmla="*/ 2147483647 w 111"/>
              <a:gd name="T17" fmla="*/ 2147483647 h 35"/>
              <a:gd name="T18" fmla="*/ 2147483647 w 111"/>
              <a:gd name="T19" fmla="*/ 2147483647 h 35"/>
              <a:gd name="T20" fmla="*/ 2147483647 w 111"/>
              <a:gd name="T21" fmla="*/ 2147483647 h 35"/>
              <a:gd name="T22" fmla="*/ 2147483647 w 111"/>
              <a:gd name="T23" fmla="*/ 2147483647 h 35"/>
              <a:gd name="T24" fmla="*/ 2147483647 w 111"/>
              <a:gd name="T25" fmla="*/ 2147483647 h 35"/>
              <a:gd name="T26" fmla="*/ 2147483647 w 111"/>
              <a:gd name="T27" fmla="*/ 2147483647 h 35"/>
              <a:gd name="T28" fmla="*/ 2147483647 w 111"/>
              <a:gd name="T29" fmla="*/ 2147483647 h 35"/>
              <a:gd name="T30" fmla="*/ 2147483647 w 111"/>
              <a:gd name="T31" fmla="*/ 2147483647 h 35"/>
              <a:gd name="T32" fmla="*/ 2147483647 w 111"/>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
              <a:gd name="T52" fmla="*/ 0 h 35"/>
              <a:gd name="T53" fmla="*/ 111 w 111"/>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 h="35">
                <a:moveTo>
                  <a:pt x="0" y="35"/>
                </a:moveTo>
                <a:lnTo>
                  <a:pt x="6" y="32"/>
                </a:lnTo>
                <a:lnTo>
                  <a:pt x="14" y="27"/>
                </a:lnTo>
                <a:lnTo>
                  <a:pt x="20" y="24"/>
                </a:lnTo>
                <a:lnTo>
                  <a:pt x="27" y="21"/>
                </a:lnTo>
                <a:lnTo>
                  <a:pt x="33" y="19"/>
                </a:lnTo>
                <a:lnTo>
                  <a:pt x="39" y="16"/>
                </a:lnTo>
                <a:lnTo>
                  <a:pt x="47" y="14"/>
                </a:lnTo>
                <a:lnTo>
                  <a:pt x="53" y="11"/>
                </a:lnTo>
                <a:lnTo>
                  <a:pt x="61" y="10"/>
                </a:lnTo>
                <a:lnTo>
                  <a:pt x="67" y="8"/>
                </a:lnTo>
                <a:lnTo>
                  <a:pt x="75" y="7"/>
                </a:lnTo>
                <a:lnTo>
                  <a:pt x="82" y="5"/>
                </a:lnTo>
                <a:lnTo>
                  <a:pt x="89" y="5"/>
                </a:lnTo>
                <a:lnTo>
                  <a:pt x="97" y="4"/>
                </a:lnTo>
                <a:lnTo>
                  <a:pt x="104" y="2"/>
                </a:lnTo>
                <a:lnTo>
                  <a:pt x="11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2" name="Freeform 59"/>
          <p:cNvSpPr>
            <a:spLocks/>
          </p:cNvSpPr>
          <p:nvPr/>
        </p:nvSpPr>
        <p:spPr bwMode="auto">
          <a:xfrm>
            <a:off x="10179050" y="12700"/>
            <a:ext cx="69850" cy="1588"/>
          </a:xfrm>
          <a:custGeom>
            <a:avLst/>
            <a:gdLst>
              <a:gd name="T0" fmla="*/ 0 w 44"/>
              <a:gd name="T1" fmla="*/ 2147483647 h 1"/>
              <a:gd name="T2" fmla="*/ 2147483647 w 44"/>
              <a:gd name="T3" fmla="*/ 2147483647 h 1"/>
              <a:gd name="T4" fmla="*/ 2147483647 w 44"/>
              <a:gd name="T5" fmla="*/ 2147483647 h 1"/>
              <a:gd name="T6" fmla="*/ 2147483647 w 44"/>
              <a:gd name="T7" fmla="*/ 2147483647 h 1"/>
              <a:gd name="T8" fmla="*/ 2147483647 w 44"/>
              <a:gd name="T9" fmla="*/ 0 h 1"/>
              <a:gd name="T10" fmla="*/ 2147483647 w 44"/>
              <a:gd name="T11" fmla="*/ 0 h 1"/>
              <a:gd name="T12" fmla="*/ 2147483647 w 44"/>
              <a:gd name="T13" fmla="*/ 0 h 1"/>
              <a:gd name="T14" fmla="*/ 2147483647 w 44"/>
              <a:gd name="T15" fmla="*/ 0 h 1"/>
              <a:gd name="T16" fmla="*/ 2147483647 w 44"/>
              <a:gd name="T17" fmla="*/ 0 h 1"/>
              <a:gd name="T18" fmla="*/ 2147483647 w 44"/>
              <a:gd name="T19" fmla="*/ 0 h 1"/>
              <a:gd name="T20" fmla="*/ 2147483647 w 44"/>
              <a:gd name="T21" fmla="*/ 2147483647 h 1"/>
              <a:gd name="T22" fmla="*/ 2147483647 w 44"/>
              <a:gd name="T23" fmla="*/ 2147483647 h 1"/>
              <a:gd name="T24" fmla="*/ 2147483647 w 44"/>
              <a:gd name="T25" fmla="*/ 2147483647 h 1"/>
              <a:gd name="T26" fmla="*/ 2147483647 w 44"/>
              <a:gd name="T27" fmla="*/ 2147483647 h 1"/>
              <a:gd name="T28" fmla="*/ 2147483647 w 44"/>
              <a:gd name="T29" fmla="*/ 2147483647 h 1"/>
              <a:gd name="T30" fmla="*/ 2147483647 w 44"/>
              <a:gd name="T31" fmla="*/ 2147483647 h 1"/>
              <a:gd name="T32" fmla="*/ 2147483647 w 44"/>
              <a:gd name="T33" fmla="*/ 0 h 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1"/>
              <a:gd name="T53" fmla="*/ 44 w 44"/>
              <a:gd name="T54" fmla="*/ 1 h 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1">
                <a:moveTo>
                  <a:pt x="0" y="1"/>
                </a:moveTo>
                <a:lnTo>
                  <a:pt x="4" y="1"/>
                </a:lnTo>
                <a:lnTo>
                  <a:pt x="7" y="1"/>
                </a:lnTo>
                <a:lnTo>
                  <a:pt x="8" y="1"/>
                </a:lnTo>
                <a:lnTo>
                  <a:pt x="11" y="0"/>
                </a:lnTo>
                <a:lnTo>
                  <a:pt x="15" y="0"/>
                </a:lnTo>
                <a:lnTo>
                  <a:pt x="16" y="0"/>
                </a:lnTo>
                <a:lnTo>
                  <a:pt x="19" y="0"/>
                </a:lnTo>
                <a:lnTo>
                  <a:pt x="22" y="0"/>
                </a:lnTo>
                <a:lnTo>
                  <a:pt x="26" y="0"/>
                </a:lnTo>
                <a:lnTo>
                  <a:pt x="27" y="1"/>
                </a:lnTo>
                <a:lnTo>
                  <a:pt x="30" y="1"/>
                </a:lnTo>
                <a:lnTo>
                  <a:pt x="33" y="1"/>
                </a:lnTo>
                <a:lnTo>
                  <a:pt x="37" y="1"/>
                </a:lnTo>
                <a:lnTo>
                  <a:pt x="40" y="1"/>
                </a:lnTo>
                <a:lnTo>
                  <a:pt x="41" y="1"/>
                </a:lnTo>
                <a:lnTo>
                  <a:pt x="4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3" name="Freeform 60"/>
          <p:cNvSpPr>
            <a:spLocks/>
          </p:cNvSpPr>
          <p:nvPr/>
        </p:nvSpPr>
        <p:spPr bwMode="auto">
          <a:xfrm>
            <a:off x="10248901" y="12701"/>
            <a:ext cx="130175" cy="30163"/>
          </a:xfrm>
          <a:custGeom>
            <a:avLst/>
            <a:gdLst>
              <a:gd name="T0" fmla="*/ 0 w 82"/>
              <a:gd name="T1" fmla="*/ 0 h 19"/>
              <a:gd name="T2" fmla="*/ 2147483647 w 82"/>
              <a:gd name="T3" fmla="*/ 2147483647 h 19"/>
              <a:gd name="T4" fmla="*/ 2147483647 w 82"/>
              <a:gd name="T5" fmla="*/ 2147483647 h 19"/>
              <a:gd name="T6" fmla="*/ 2147483647 w 82"/>
              <a:gd name="T7" fmla="*/ 2147483647 h 19"/>
              <a:gd name="T8" fmla="*/ 2147483647 w 82"/>
              <a:gd name="T9" fmla="*/ 2147483647 h 19"/>
              <a:gd name="T10" fmla="*/ 2147483647 w 82"/>
              <a:gd name="T11" fmla="*/ 2147483647 h 19"/>
              <a:gd name="T12" fmla="*/ 2147483647 w 82"/>
              <a:gd name="T13" fmla="*/ 2147483647 h 19"/>
              <a:gd name="T14" fmla="*/ 2147483647 w 82"/>
              <a:gd name="T15" fmla="*/ 2147483647 h 19"/>
              <a:gd name="T16" fmla="*/ 2147483647 w 82"/>
              <a:gd name="T17" fmla="*/ 2147483647 h 19"/>
              <a:gd name="T18" fmla="*/ 2147483647 w 82"/>
              <a:gd name="T19" fmla="*/ 2147483647 h 19"/>
              <a:gd name="T20" fmla="*/ 2147483647 w 82"/>
              <a:gd name="T21" fmla="*/ 2147483647 h 19"/>
              <a:gd name="T22" fmla="*/ 2147483647 w 82"/>
              <a:gd name="T23" fmla="*/ 2147483647 h 19"/>
              <a:gd name="T24" fmla="*/ 2147483647 w 82"/>
              <a:gd name="T25" fmla="*/ 2147483647 h 19"/>
              <a:gd name="T26" fmla="*/ 2147483647 w 82"/>
              <a:gd name="T27" fmla="*/ 2147483647 h 19"/>
              <a:gd name="T28" fmla="*/ 2147483647 w 82"/>
              <a:gd name="T29" fmla="*/ 2147483647 h 19"/>
              <a:gd name="T30" fmla="*/ 2147483647 w 82"/>
              <a:gd name="T31" fmla="*/ 2147483647 h 19"/>
              <a:gd name="T32" fmla="*/ 2147483647 w 82"/>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2"/>
              <a:gd name="T52" fmla="*/ 0 h 19"/>
              <a:gd name="T53" fmla="*/ 82 w 82"/>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2" h="19">
                <a:moveTo>
                  <a:pt x="0" y="0"/>
                </a:moveTo>
                <a:lnTo>
                  <a:pt x="7" y="1"/>
                </a:lnTo>
                <a:lnTo>
                  <a:pt x="11" y="1"/>
                </a:lnTo>
                <a:lnTo>
                  <a:pt x="16" y="1"/>
                </a:lnTo>
                <a:lnTo>
                  <a:pt x="21" y="3"/>
                </a:lnTo>
                <a:lnTo>
                  <a:pt x="27" y="3"/>
                </a:lnTo>
                <a:lnTo>
                  <a:pt x="32" y="5"/>
                </a:lnTo>
                <a:lnTo>
                  <a:pt x="36" y="6"/>
                </a:lnTo>
                <a:lnTo>
                  <a:pt x="41" y="6"/>
                </a:lnTo>
                <a:lnTo>
                  <a:pt x="47" y="8"/>
                </a:lnTo>
                <a:lnTo>
                  <a:pt x="52" y="9"/>
                </a:lnTo>
                <a:lnTo>
                  <a:pt x="57" y="11"/>
                </a:lnTo>
                <a:lnTo>
                  <a:pt x="62" y="12"/>
                </a:lnTo>
                <a:lnTo>
                  <a:pt x="66" y="14"/>
                </a:lnTo>
                <a:lnTo>
                  <a:pt x="71" y="15"/>
                </a:lnTo>
                <a:lnTo>
                  <a:pt x="76" y="17"/>
                </a:lnTo>
                <a:lnTo>
                  <a:pt x="82" y="1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4" name="Freeform 61"/>
          <p:cNvSpPr>
            <a:spLocks/>
          </p:cNvSpPr>
          <p:nvPr/>
        </p:nvSpPr>
        <p:spPr bwMode="auto">
          <a:xfrm>
            <a:off x="9175750" y="206375"/>
            <a:ext cx="1417638" cy="1303338"/>
          </a:xfrm>
          <a:custGeom>
            <a:avLst/>
            <a:gdLst>
              <a:gd name="T0" fmla="*/ 2147483647 w 893"/>
              <a:gd name="T1" fmla="*/ 2147483647 h 821"/>
              <a:gd name="T2" fmla="*/ 2147483647 w 893"/>
              <a:gd name="T3" fmla="*/ 2147483647 h 821"/>
              <a:gd name="T4" fmla="*/ 2147483647 w 893"/>
              <a:gd name="T5" fmla="*/ 2147483647 h 821"/>
              <a:gd name="T6" fmla="*/ 2147483647 w 893"/>
              <a:gd name="T7" fmla="*/ 2147483647 h 821"/>
              <a:gd name="T8" fmla="*/ 2147483647 w 893"/>
              <a:gd name="T9" fmla="*/ 2147483647 h 821"/>
              <a:gd name="T10" fmla="*/ 2147483647 w 893"/>
              <a:gd name="T11" fmla="*/ 2147483647 h 821"/>
              <a:gd name="T12" fmla="*/ 2147483647 w 893"/>
              <a:gd name="T13" fmla="*/ 2147483647 h 821"/>
              <a:gd name="T14" fmla="*/ 2147483647 w 893"/>
              <a:gd name="T15" fmla="*/ 2147483647 h 821"/>
              <a:gd name="T16" fmla="*/ 2147483647 w 893"/>
              <a:gd name="T17" fmla="*/ 2147483647 h 821"/>
              <a:gd name="T18" fmla="*/ 2147483647 w 893"/>
              <a:gd name="T19" fmla="*/ 2147483647 h 821"/>
              <a:gd name="T20" fmla="*/ 2147483647 w 893"/>
              <a:gd name="T21" fmla="*/ 2147483647 h 821"/>
              <a:gd name="T22" fmla="*/ 2147483647 w 893"/>
              <a:gd name="T23" fmla="*/ 2147483647 h 821"/>
              <a:gd name="T24" fmla="*/ 2147483647 w 893"/>
              <a:gd name="T25" fmla="*/ 2147483647 h 821"/>
              <a:gd name="T26" fmla="*/ 2147483647 w 893"/>
              <a:gd name="T27" fmla="*/ 2147483647 h 821"/>
              <a:gd name="T28" fmla="*/ 2147483647 w 893"/>
              <a:gd name="T29" fmla="*/ 2147483647 h 821"/>
              <a:gd name="T30" fmla="*/ 2147483647 w 893"/>
              <a:gd name="T31" fmla="*/ 2147483647 h 821"/>
              <a:gd name="T32" fmla="*/ 2147483647 w 893"/>
              <a:gd name="T33" fmla="*/ 2147483647 h 821"/>
              <a:gd name="T34" fmla="*/ 2147483647 w 893"/>
              <a:gd name="T35" fmla="*/ 2147483647 h 821"/>
              <a:gd name="T36" fmla="*/ 2147483647 w 893"/>
              <a:gd name="T37" fmla="*/ 2147483647 h 821"/>
              <a:gd name="T38" fmla="*/ 2147483647 w 893"/>
              <a:gd name="T39" fmla="*/ 2147483647 h 821"/>
              <a:gd name="T40" fmla="*/ 2147483647 w 893"/>
              <a:gd name="T41" fmla="*/ 2147483647 h 821"/>
              <a:gd name="T42" fmla="*/ 2147483647 w 893"/>
              <a:gd name="T43" fmla="*/ 2147483647 h 821"/>
              <a:gd name="T44" fmla="*/ 2147483647 w 893"/>
              <a:gd name="T45" fmla="*/ 2147483647 h 821"/>
              <a:gd name="T46" fmla="*/ 2147483647 w 893"/>
              <a:gd name="T47" fmla="*/ 2147483647 h 821"/>
              <a:gd name="T48" fmla="*/ 2147483647 w 893"/>
              <a:gd name="T49" fmla="*/ 2147483647 h 821"/>
              <a:gd name="T50" fmla="*/ 2147483647 w 893"/>
              <a:gd name="T51" fmla="*/ 2147483647 h 821"/>
              <a:gd name="T52" fmla="*/ 2147483647 w 893"/>
              <a:gd name="T53" fmla="*/ 2147483647 h 821"/>
              <a:gd name="T54" fmla="*/ 2147483647 w 893"/>
              <a:gd name="T55" fmla="*/ 2147483647 h 821"/>
              <a:gd name="T56" fmla="*/ 2147483647 w 893"/>
              <a:gd name="T57" fmla="*/ 2147483647 h 821"/>
              <a:gd name="T58" fmla="*/ 2147483647 w 893"/>
              <a:gd name="T59" fmla="*/ 2147483647 h 821"/>
              <a:gd name="T60" fmla="*/ 2147483647 w 893"/>
              <a:gd name="T61" fmla="*/ 2147483647 h 821"/>
              <a:gd name="T62" fmla="*/ 2147483647 w 893"/>
              <a:gd name="T63" fmla="*/ 2147483647 h 821"/>
              <a:gd name="T64" fmla="*/ 2147483647 w 893"/>
              <a:gd name="T65" fmla="*/ 2147483647 h 821"/>
              <a:gd name="T66" fmla="*/ 2147483647 w 893"/>
              <a:gd name="T67" fmla="*/ 2147483647 h 821"/>
              <a:gd name="T68" fmla="*/ 2147483647 w 893"/>
              <a:gd name="T69" fmla="*/ 2147483647 h 821"/>
              <a:gd name="T70" fmla="*/ 2147483647 w 893"/>
              <a:gd name="T71" fmla="*/ 2147483647 h 821"/>
              <a:gd name="T72" fmla="*/ 2147483647 w 893"/>
              <a:gd name="T73" fmla="*/ 2147483647 h 821"/>
              <a:gd name="T74" fmla="*/ 2147483647 w 893"/>
              <a:gd name="T75" fmla="*/ 2147483647 h 821"/>
              <a:gd name="T76" fmla="*/ 2147483647 w 893"/>
              <a:gd name="T77" fmla="*/ 2147483647 h 821"/>
              <a:gd name="T78" fmla="*/ 2147483647 w 893"/>
              <a:gd name="T79" fmla="*/ 2147483647 h 821"/>
              <a:gd name="T80" fmla="*/ 2147483647 w 893"/>
              <a:gd name="T81" fmla="*/ 2147483647 h 821"/>
              <a:gd name="T82" fmla="*/ 2147483647 w 893"/>
              <a:gd name="T83" fmla="*/ 2147483647 h 821"/>
              <a:gd name="T84" fmla="*/ 2147483647 w 893"/>
              <a:gd name="T85" fmla="*/ 2147483647 h 821"/>
              <a:gd name="T86" fmla="*/ 2147483647 w 893"/>
              <a:gd name="T87" fmla="*/ 2147483647 h 821"/>
              <a:gd name="T88" fmla="*/ 2147483647 w 893"/>
              <a:gd name="T89" fmla="*/ 2147483647 h 821"/>
              <a:gd name="T90" fmla="*/ 2147483647 w 893"/>
              <a:gd name="T91" fmla="*/ 2147483647 h 821"/>
              <a:gd name="T92" fmla="*/ 2147483647 w 893"/>
              <a:gd name="T93" fmla="*/ 2147483647 h 821"/>
              <a:gd name="T94" fmla="*/ 2147483647 w 893"/>
              <a:gd name="T95" fmla="*/ 2147483647 h 821"/>
              <a:gd name="T96" fmla="*/ 2147483647 w 893"/>
              <a:gd name="T97" fmla="*/ 2147483647 h 821"/>
              <a:gd name="T98" fmla="*/ 2147483647 w 893"/>
              <a:gd name="T99" fmla="*/ 2147483647 h 821"/>
              <a:gd name="T100" fmla="*/ 2147483647 w 893"/>
              <a:gd name="T101" fmla="*/ 2147483647 h 821"/>
              <a:gd name="T102" fmla="*/ 2147483647 w 893"/>
              <a:gd name="T103" fmla="*/ 2147483647 h 821"/>
              <a:gd name="T104" fmla="*/ 2147483647 w 893"/>
              <a:gd name="T105" fmla="*/ 2147483647 h 821"/>
              <a:gd name="T106" fmla="*/ 2147483647 w 893"/>
              <a:gd name="T107" fmla="*/ 2147483647 h 821"/>
              <a:gd name="T108" fmla="*/ 2147483647 w 893"/>
              <a:gd name="T109" fmla="*/ 0 h 821"/>
              <a:gd name="T110" fmla="*/ 2147483647 w 893"/>
              <a:gd name="T111" fmla="*/ 2147483647 h 82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3"/>
              <a:gd name="T169" fmla="*/ 0 h 821"/>
              <a:gd name="T170" fmla="*/ 893 w 893"/>
              <a:gd name="T171" fmla="*/ 821 h 82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3" h="821">
                <a:moveTo>
                  <a:pt x="322" y="28"/>
                </a:moveTo>
                <a:lnTo>
                  <a:pt x="322" y="28"/>
                </a:lnTo>
                <a:lnTo>
                  <a:pt x="323" y="30"/>
                </a:lnTo>
                <a:lnTo>
                  <a:pt x="325" y="31"/>
                </a:lnTo>
                <a:lnTo>
                  <a:pt x="326" y="31"/>
                </a:lnTo>
                <a:lnTo>
                  <a:pt x="326" y="33"/>
                </a:lnTo>
                <a:lnTo>
                  <a:pt x="328" y="33"/>
                </a:lnTo>
                <a:lnTo>
                  <a:pt x="330" y="34"/>
                </a:lnTo>
                <a:lnTo>
                  <a:pt x="331" y="36"/>
                </a:lnTo>
                <a:lnTo>
                  <a:pt x="333" y="36"/>
                </a:lnTo>
                <a:lnTo>
                  <a:pt x="333" y="38"/>
                </a:lnTo>
                <a:lnTo>
                  <a:pt x="334" y="38"/>
                </a:lnTo>
                <a:lnTo>
                  <a:pt x="334" y="39"/>
                </a:lnTo>
                <a:lnTo>
                  <a:pt x="336" y="41"/>
                </a:lnTo>
                <a:lnTo>
                  <a:pt x="311" y="72"/>
                </a:lnTo>
                <a:lnTo>
                  <a:pt x="309" y="72"/>
                </a:lnTo>
                <a:lnTo>
                  <a:pt x="308" y="74"/>
                </a:lnTo>
                <a:lnTo>
                  <a:pt x="306" y="74"/>
                </a:lnTo>
                <a:lnTo>
                  <a:pt x="304" y="75"/>
                </a:lnTo>
                <a:lnTo>
                  <a:pt x="303" y="77"/>
                </a:lnTo>
                <a:lnTo>
                  <a:pt x="301" y="78"/>
                </a:lnTo>
                <a:lnTo>
                  <a:pt x="300" y="80"/>
                </a:lnTo>
                <a:lnTo>
                  <a:pt x="298" y="81"/>
                </a:lnTo>
                <a:lnTo>
                  <a:pt x="297" y="83"/>
                </a:lnTo>
                <a:lnTo>
                  <a:pt x="295" y="85"/>
                </a:lnTo>
                <a:lnTo>
                  <a:pt x="293" y="86"/>
                </a:lnTo>
                <a:lnTo>
                  <a:pt x="292" y="88"/>
                </a:lnTo>
                <a:lnTo>
                  <a:pt x="290" y="89"/>
                </a:lnTo>
                <a:lnTo>
                  <a:pt x="289" y="89"/>
                </a:lnTo>
                <a:lnTo>
                  <a:pt x="286" y="91"/>
                </a:lnTo>
                <a:lnTo>
                  <a:pt x="282" y="92"/>
                </a:lnTo>
                <a:lnTo>
                  <a:pt x="279" y="96"/>
                </a:lnTo>
                <a:lnTo>
                  <a:pt x="276" y="97"/>
                </a:lnTo>
                <a:lnTo>
                  <a:pt x="273" y="100"/>
                </a:lnTo>
                <a:lnTo>
                  <a:pt x="270" y="102"/>
                </a:lnTo>
                <a:lnTo>
                  <a:pt x="268" y="105"/>
                </a:lnTo>
                <a:lnTo>
                  <a:pt x="265" y="107"/>
                </a:lnTo>
                <a:lnTo>
                  <a:pt x="262" y="110"/>
                </a:lnTo>
                <a:lnTo>
                  <a:pt x="260" y="113"/>
                </a:lnTo>
                <a:lnTo>
                  <a:pt x="257" y="116"/>
                </a:lnTo>
                <a:lnTo>
                  <a:pt x="256" y="119"/>
                </a:lnTo>
                <a:lnTo>
                  <a:pt x="253" y="122"/>
                </a:lnTo>
                <a:lnTo>
                  <a:pt x="251" y="125"/>
                </a:lnTo>
                <a:lnTo>
                  <a:pt x="250" y="128"/>
                </a:lnTo>
                <a:lnTo>
                  <a:pt x="248" y="132"/>
                </a:lnTo>
                <a:lnTo>
                  <a:pt x="246" y="133"/>
                </a:lnTo>
                <a:lnTo>
                  <a:pt x="246" y="136"/>
                </a:lnTo>
                <a:lnTo>
                  <a:pt x="246" y="138"/>
                </a:lnTo>
                <a:lnTo>
                  <a:pt x="245" y="139"/>
                </a:lnTo>
                <a:lnTo>
                  <a:pt x="245" y="143"/>
                </a:lnTo>
                <a:lnTo>
                  <a:pt x="245" y="144"/>
                </a:lnTo>
                <a:lnTo>
                  <a:pt x="245" y="146"/>
                </a:lnTo>
                <a:lnTo>
                  <a:pt x="243" y="149"/>
                </a:lnTo>
                <a:lnTo>
                  <a:pt x="243" y="150"/>
                </a:lnTo>
                <a:lnTo>
                  <a:pt x="243" y="154"/>
                </a:lnTo>
                <a:lnTo>
                  <a:pt x="243" y="155"/>
                </a:lnTo>
                <a:lnTo>
                  <a:pt x="243" y="157"/>
                </a:lnTo>
                <a:lnTo>
                  <a:pt x="243" y="160"/>
                </a:lnTo>
                <a:lnTo>
                  <a:pt x="243" y="161"/>
                </a:lnTo>
                <a:lnTo>
                  <a:pt x="243" y="165"/>
                </a:lnTo>
                <a:lnTo>
                  <a:pt x="243" y="166"/>
                </a:lnTo>
                <a:lnTo>
                  <a:pt x="248" y="175"/>
                </a:lnTo>
                <a:lnTo>
                  <a:pt x="251" y="185"/>
                </a:lnTo>
                <a:lnTo>
                  <a:pt x="254" y="193"/>
                </a:lnTo>
                <a:lnTo>
                  <a:pt x="259" y="202"/>
                </a:lnTo>
                <a:lnTo>
                  <a:pt x="262" y="212"/>
                </a:lnTo>
                <a:lnTo>
                  <a:pt x="267" y="221"/>
                </a:lnTo>
                <a:lnTo>
                  <a:pt x="270" y="229"/>
                </a:lnTo>
                <a:lnTo>
                  <a:pt x="275" y="238"/>
                </a:lnTo>
                <a:lnTo>
                  <a:pt x="278" y="246"/>
                </a:lnTo>
                <a:lnTo>
                  <a:pt x="282" y="255"/>
                </a:lnTo>
                <a:lnTo>
                  <a:pt x="287" y="263"/>
                </a:lnTo>
                <a:lnTo>
                  <a:pt x="292" y="273"/>
                </a:lnTo>
                <a:lnTo>
                  <a:pt x="298" y="280"/>
                </a:lnTo>
                <a:lnTo>
                  <a:pt x="303" y="288"/>
                </a:lnTo>
                <a:lnTo>
                  <a:pt x="309" y="296"/>
                </a:lnTo>
                <a:lnTo>
                  <a:pt x="314" y="304"/>
                </a:lnTo>
                <a:lnTo>
                  <a:pt x="322" y="313"/>
                </a:lnTo>
                <a:lnTo>
                  <a:pt x="328" y="323"/>
                </a:lnTo>
                <a:lnTo>
                  <a:pt x="334" y="332"/>
                </a:lnTo>
                <a:lnTo>
                  <a:pt x="341" y="342"/>
                </a:lnTo>
                <a:lnTo>
                  <a:pt x="347" y="351"/>
                </a:lnTo>
                <a:lnTo>
                  <a:pt x="353" y="360"/>
                </a:lnTo>
                <a:lnTo>
                  <a:pt x="361" y="370"/>
                </a:lnTo>
                <a:lnTo>
                  <a:pt x="367" y="379"/>
                </a:lnTo>
                <a:lnTo>
                  <a:pt x="375" y="389"/>
                </a:lnTo>
                <a:lnTo>
                  <a:pt x="383" y="396"/>
                </a:lnTo>
                <a:lnTo>
                  <a:pt x="391" y="406"/>
                </a:lnTo>
                <a:lnTo>
                  <a:pt x="399" y="414"/>
                </a:lnTo>
                <a:lnTo>
                  <a:pt x="406" y="421"/>
                </a:lnTo>
                <a:lnTo>
                  <a:pt x="416" y="431"/>
                </a:lnTo>
                <a:lnTo>
                  <a:pt x="425" y="439"/>
                </a:lnTo>
                <a:lnTo>
                  <a:pt x="435" y="445"/>
                </a:lnTo>
                <a:lnTo>
                  <a:pt x="443" y="454"/>
                </a:lnTo>
                <a:lnTo>
                  <a:pt x="452" y="462"/>
                </a:lnTo>
                <a:lnTo>
                  <a:pt x="461" y="470"/>
                </a:lnTo>
                <a:lnTo>
                  <a:pt x="471" y="478"/>
                </a:lnTo>
                <a:lnTo>
                  <a:pt x="480" y="486"/>
                </a:lnTo>
                <a:lnTo>
                  <a:pt x="490" y="492"/>
                </a:lnTo>
                <a:lnTo>
                  <a:pt x="501" y="498"/>
                </a:lnTo>
                <a:lnTo>
                  <a:pt x="510" y="504"/>
                </a:lnTo>
                <a:lnTo>
                  <a:pt x="519" y="511"/>
                </a:lnTo>
                <a:lnTo>
                  <a:pt x="530" y="517"/>
                </a:lnTo>
                <a:lnTo>
                  <a:pt x="540" y="523"/>
                </a:lnTo>
                <a:lnTo>
                  <a:pt x="551" y="528"/>
                </a:lnTo>
                <a:lnTo>
                  <a:pt x="560" y="533"/>
                </a:lnTo>
                <a:lnTo>
                  <a:pt x="571" y="537"/>
                </a:lnTo>
                <a:lnTo>
                  <a:pt x="582" y="542"/>
                </a:lnTo>
                <a:lnTo>
                  <a:pt x="593" y="547"/>
                </a:lnTo>
                <a:lnTo>
                  <a:pt x="604" y="550"/>
                </a:lnTo>
                <a:lnTo>
                  <a:pt x="615" y="555"/>
                </a:lnTo>
                <a:lnTo>
                  <a:pt x="626" y="558"/>
                </a:lnTo>
                <a:lnTo>
                  <a:pt x="639" y="562"/>
                </a:lnTo>
                <a:lnTo>
                  <a:pt x="650" y="566"/>
                </a:lnTo>
                <a:lnTo>
                  <a:pt x="661" y="569"/>
                </a:lnTo>
                <a:lnTo>
                  <a:pt x="673" y="572"/>
                </a:lnTo>
                <a:lnTo>
                  <a:pt x="684" y="575"/>
                </a:lnTo>
                <a:lnTo>
                  <a:pt x="697" y="577"/>
                </a:lnTo>
                <a:lnTo>
                  <a:pt x="708" y="580"/>
                </a:lnTo>
                <a:lnTo>
                  <a:pt x="720" y="581"/>
                </a:lnTo>
                <a:lnTo>
                  <a:pt x="733" y="583"/>
                </a:lnTo>
                <a:lnTo>
                  <a:pt x="744" y="584"/>
                </a:lnTo>
                <a:lnTo>
                  <a:pt x="756" y="584"/>
                </a:lnTo>
                <a:lnTo>
                  <a:pt x="769" y="584"/>
                </a:lnTo>
                <a:lnTo>
                  <a:pt x="780" y="584"/>
                </a:lnTo>
                <a:lnTo>
                  <a:pt x="783" y="581"/>
                </a:lnTo>
                <a:lnTo>
                  <a:pt x="786" y="577"/>
                </a:lnTo>
                <a:lnTo>
                  <a:pt x="789" y="573"/>
                </a:lnTo>
                <a:lnTo>
                  <a:pt x="791" y="570"/>
                </a:lnTo>
                <a:lnTo>
                  <a:pt x="794" y="566"/>
                </a:lnTo>
                <a:lnTo>
                  <a:pt x="796" y="562"/>
                </a:lnTo>
                <a:lnTo>
                  <a:pt x="797" y="558"/>
                </a:lnTo>
                <a:lnTo>
                  <a:pt x="799" y="555"/>
                </a:lnTo>
                <a:lnTo>
                  <a:pt x="800" y="550"/>
                </a:lnTo>
                <a:lnTo>
                  <a:pt x="802" y="547"/>
                </a:lnTo>
                <a:lnTo>
                  <a:pt x="803" y="542"/>
                </a:lnTo>
                <a:lnTo>
                  <a:pt x="805" y="537"/>
                </a:lnTo>
                <a:lnTo>
                  <a:pt x="807" y="534"/>
                </a:lnTo>
                <a:lnTo>
                  <a:pt x="808" y="530"/>
                </a:lnTo>
                <a:lnTo>
                  <a:pt x="810" y="526"/>
                </a:lnTo>
                <a:lnTo>
                  <a:pt x="813" y="523"/>
                </a:lnTo>
                <a:lnTo>
                  <a:pt x="813" y="520"/>
                </a:lnTo>
                <a:lnTo>
                  <a:pt x="813" y="519"/>
                </a:lnTo>
                <a:lnTo>
                  <a:pt x="813" y="517"/>
                </a:lnTo>
                <a:lnTo>
                  <a:pt x="814" y="515"/>
                </a:lnTo>
                <a:lnTo>
                  <a:pt x="814" y="514"/>
                </a:lnTo>
                <a:lnTo>
                  <a:pt x="814" y="511"/>
                </a:lnTo>
                <a:lnTo>
                  <a:pt x="814" y="509"/>
                </a:lnTo>
                <a:lnTo>
                  <a:pt x="814" y="508"/>
                </a:lnTo>
                <a:lnTo>
                  <a:pt x="816" y="506"/>
                </a:lnTo>
                <a:lnTo>
                  <a:pt x="816" y="504"/>
                </a:lnTo>
                <a:lnTo>
                  <a:pt x="816" y="503"/>
                </a:lnTo>
                <a:lnTo>
                  <a:pt x="816" y="501"/>
                </a:lnTo>
                <a:lnTo>
                  <a:pt x="816" y="498"/>
                </a:lnTo>
                <a:lnTo>
                  <a:pt x="816" y="497"/>
                </a:lnTo>
                <a:lnTo>
                  <a:pt x="816" y="495"/>
                </a:lnTo>
                <a:lnTo>
                  <a:pt x="816" y="493"/>
                </a:lnTo>
                <a:lnTo>
                  <a:pt x="818" y="492"/>
                </a:lnTo>
                <a:lnTo>
                  <a:pt x="819" y="489"/>
                </a:lnTo>
                <a:lnTo>
                  <a:pt x="821" y="487"/>
                </a:lnTo>
                <a:lnTo>
                  <a:pt x="822" y="486"/>
                </a:lnTo>
                <a:lnTo>
                  <a:pt x="824" y="484"/>
                </a:lnTo>
                <a:lnTo>
                  <a:pt x="825" y="481"/>
                </a:lnTo>
                <a:lnTo>
                  <a:pt x="825" y="479"/>
                </a:lnTo>
                <a:lnTo>
                  <a:pt x="829" y="478"/>
                </a:lnTo>
                <a:lnTo>
                  <a:pt x="829" y="476"/>
                </a:lnTo>
                <a:lnTo>
                  <a:pt x="830" y="473"/>
                </a:lnTo>
                <a:lnTo>
                  <a:pt x="832" y="472"/>
                </a:lnTo>
                <a:lnTo>
                  <a:pt x="833" y="470"/>
                </a:lnTo>
                <a:lnTo>
                  <a:pt x="835" y="468"/>
                </a:lnTo>
                <a:lnTo>
                  <a:pt x="836" y="465"/>
                </a:lnTo>
                <a:lnTo>
                  <a:pt x="838" y="464"/>
                </a:lnTo>
                <a:lnTo>
                  <a:pt x="840" y="462"/>
                </a:lnTo>
                <a:lnTo>
                  <a:pt x="843" y="472"/>
                </a:lnTo>
                <a:lnTo>
                  <a:pt x="844" y="481"/>
                </a:lnTo>
                <a:lnTo>
                  <a:pt x="847" y="490"/>
                </a:lnTo>
                <a:lnTo>
                  <a:pt x="851" y="501"/>
                </a:lnTo>
                <a:lnTo>
                  <a:pt x="852" y="511"/>
                </a:lnTo>
                <a:lnTo>
                  <a:pt x="855" y="520"/>
                </a:lnTo>
                <a:lnTo>
                  <a:pt x="857" y="531"/>
                </a:lnTo>
                <a:lnTo>
                  <a:pt x="858" y="540"/>
                </a:lnTo>
                <a:lnTo>
                  <a:pt x="862" y="551"/>
                </a:lnTo>
                <a:lnTo>
                  <a:pt x="863" y="561"/>
                </a:lnTo>
                <a:lnTo>
                  <a:pt x="866" y="570"/>
                </a:lnTo>
                <a:lnTo>
                  <a:pt x="868" y="581"/>
                </a:lnTo>
                <a:lnTo>
                  <a:pt x="871" y="591"/>
                </a:lnTo>
                <a:lnTo>
                  <a:pt x="873" y="602"/>
                </a:lnTo>
                <a:lnTo>
                  <a:pt x="876" y="611"/>
                </a:lnTo>
                <a:lnTo>
                  <a:pt x="879" y="620"/>
                </a:lnTo>
                <a:lnTo>
                  <a:pt x="880" y="625"/>
                </a:lnTo>
                <a:lnTo>
                  <a:pt x="880" y="631"/>
                </a:lnTo>
                <a:lnTo>
                  <a:pt x="882" y="638"/>
                </a:lnTo>
                <a:lnTo>
                  <a:pt x="882" y="642"/>
                </a:lnTo>
                <a:lnTo>
                  <a:pt x="884" y="649"/>
                </a:lnTo>
                <a:lnTo>
                  <a:pt x="884" y="653"/>
                </a:lnTo>
                <a:lnTo>
                  <a:pt x="885" y="660"/>
                </a:lnTo>
                <a:lnTo>
                  <a:pt x="885" y="664"/>
                </a:lnTo>
                <a:lnTo>
                  <a:pt x="887" y="669"/>
                </a:lnTo>
                <a:lnTo>
                  <a:pt x="888" y="675"/>
                </a:lnTo>
                <a:lnTo>
                  <a:pt x="888" y="680"/>
                </a:lnTo>
                <a:lnTo>
                  <a:pt x="890" y="686"/>
                </a:lnTo>
                <a:lnTo>
                  <a:pt x="890" y="691"/>
                </a:lnTo>
                <a:lnTo>
                  <a:pt x="891" y="697"/>
                </a:lnTo>
                <a:lnTo>
                  <a:pt x="893" y="702"/>
                </a:lnTo>
                <a:lnTo>
                  <a:pt x="893" y="708"/>
                </a:lnTo>
                <a:lnTo>
                  <a:pt x="893" y="716"/>
                </a:lnTo>
                <a:lnTo>
                  <a:pt x="893" y="724"/>
                </a:lnTo>
                <a:lnTo>
                  <a:pt x="890" y="732"/>
                </a:lnTo>
                <a:lnTo>
                  <a:pt x="888" y="739"/>
                </a:lnTo>
                <a:lnTo>
                  <a:pt x="884" y="747"/>
                </a:lnTo>
                <a:lnTo>
                  <a:pt x="879" y="754"/>
                </a:lnTo>
                <a:lnTo>
                  <a:pt x="874" y="760"/>
                </a:lnTo>
                <a:lnTo>
                  <a:pt x="868" y="765"/>
                </a:lnTo>
                <a:lnTo>
                  <a:pt x="862" y="771"/>
                </a:lnTo>
                <a:lnTo>
                  <a:pt x="855" y="775"/>
                </a:lnTo>
                <a:lnTo>
                  <a:pt x="849" y="780"/>
                </a:lnTo>
                <a:lnTo>
                  <a:pt x="841" y="785"/>
                </a:lnTo>
                <a:lnTo>
                  <a:pt x="835" y="790"/>
                </a:lnTo>
                <a:lnTo>
                  <a:pt x="827" y="793"/>
                </a:lnTo>
                <a:lnTo>
                  <a:pt x="821" y="797"/>
                </a:lnTo>
                <a:lnTo>
                  <a:pt x="814" y="801"/>
                </a:lnTo>
                <a:lnTo>
                  <a:pt x="803" y="805"/>
                </a:lnTo>
                <a:lnTo>
                  <a:pt x="794" y="810"/>
                </a:lnTo>
                <a:lnTo>
                  <a:pt x="783" y="813"/>
                </a:lnTo>
                <a:lnTo>
                  <a:pt x="772" y="816"/>
                </a:lnTo>
                <a:lnTo>
                  <a:pt x="761" y="818"/>
                </a:lnTo>
                <a:lnTo>
                  <a:pt x="750" y="819"/>
                </a:lnTo>
                <a:lnTo>
                  <a:pt x="738" y="821"/>
                </a:lnTo>
                <a:lnTo>
                  <a:pt x="727" y="821"/>
                </a:lnTo>
                <a:lnTo>
                  <a:pt x="714" y="821"/>
                </a:lnTo>
                <a:lnTo>
                  <a:pt x="703" y="821"/>
                </a:lnTo>
                <a:lnTo>
                  <a:pt x="690" y="821"/>
                </a:lnTo>
                <a:lnTo>
                  <a:pt x="679" y="821"/>
                </a:lnTo>
                <a:lnTo>
                  <a:pt x="667" y="819"/>
                </a:lnTo>
                <a:lnTo>
                  <a:pt x="656" y="819"/>
                </a:lnTo>
                <a:lnTo>
                  <a:pt x="643" y="818"/>
                </a:lnTo>
                <a:lnTo>
                  <a:pt x="632" y="818"/>
                </a:lnTo>
                <a:lnTo>
                  <a:pt x="623" y="816"/>
                </a:lnTo>
                <a:lnTo>
                  <a:pt x="614" y="815"/>
                </a:lnTo>
                <a:lnTo>
                  <a:pt x="604" y="812"/>
                </a:lnTo>
                <a:lnTo>
                  <a:pt x="595" y="810"/>
                </a:lnTo>
                <a:lnTo>
                  <a:pt x="585" y="807"/>
                </a:lnTo>
                <a:lnTo>
                  <a:pt x="584" y="805"/>
                </a:lnTo>
                <a:lnTo>
                  <a:pt x="557" y="794"/>
                </a:lnTo>
                <a:lnTo>
                  <a:pt x="532" y="783"/>
                </a:lnTo>
                <a:lnTo>
                  <a:pt x="507" y="772"/>
                </a:lnTo>
                <a:lnTo>
                  <a:pt x="480" y="761"/>
                </a:lnTo>
                <a:lnTo>
                  <a:pt x="455" y="749"/>
                </a:lnTo>
                <a:lnTo>
                  <a:pt x="447" y="744"/>
                </a:lnTo>
                <a:lnTo>
                  <a:pt x="427" y="730"/>
                </a:lnTo>
                <a:lnTo>
                  <a:pt x="405" y="718"/>
                </a:lnTo>
                <a:lnTo>
                  <a:pt x="383" y="703"/>
                </a:lnTo>
                <a:lnTo>
                  <a:pt x="362" y="689"/>
                </a:lnTo>
                <a:lnTo>
                  <a:pt x="341" y="675"/>
                </a:lnTo>
                <a:lnTo>
                  <a:pt x="333" y="671"/>
                </a:lnTo>
                <a:lnTo>
                  <a:pt x="323" y="663"/>
                </a:lnTo>
                <a:lnTo>
                  <a:pt x="314" y="655"/>
                </a:lnTo>
                <a:lnTo>
                  <a:pt x="303" y="645"/>
                </a:lnTo>
                <a:lnTo>
                  <a:pt x="293" y="638"/>
                </a:lnTo>
                <a:lnTo>
                  <a:pt x="284" y="630"/>
                </a:lnTo>
                <a:lnTo>
                  <a:pt x="281" y="627"/>
                </a:lnTo>
                <a:lnTo>
                  <a:pt x="278" y="625"/>
                </a:lnTo>
                <a:lnTo>
                  <a:pt x="276" y="624"/>
                </a:lnTo>
                <a:lnTo>
                  <a:pt x="273" y="622"/>
                </a:lnTo>
                <a:lnTo>
                  <a:pt x="271" y="620"/>
                </a:lnTo>
                <a:lnTo>
                  <a:pt x="268" y="619"/>
                </a:lnTo>
                <a:lnTo>
                  <a:pt x="243" y="597"/>
                </a:lnTo>
                <a:lnTo>
                  <a:pt x="220" y="573"/>
                </a:lnTo>
                <a:lnTo>
                  <a:pt x="196" y="550"/>
                </a:lnTo>
                <a:lnTo>
                  <a:pt x="174" y="526"/>
                </a:lnTo>
                <a:lnTo>
                  <a:pt x="151" y="503"/>
                </a:lnTo>
                <a:lnTo>
                  <a:pt x="144" y="495"/>
                </a:lnTo>
                <a:lnTo>
                  <a:pt x="137" y="487"/>
                </a:lnTo>
                <a:lnTo>
                  <a:pt x="130" y="481"/>
                </a:lnTo>
                <a:lnTo>
                  <a:pt x="124" y="473"/>
                </a:lnTo>
                <a:lnTo>
                  <a:pt x="116" y="464"/>
                </a:lnTo>
                <a:lnTo>
                  <a:pt x="110" y="456"/>
                </a:lnTo>
                <a:lnTo>
                  <a:pt x="108" y="454"/>
                </a:lnTo>
                <a:lnTo>
                  <a:pt x="107" y="450"/>
                </a:lnTo>
                <a:lnTo>
                  <a:pt x="104" y="447"/>
                </a:lnTo>
                <a:lnTo>
                  <a:pt x="100" y="443"/>
                </a:lnTo>
                <a:lnTo>
                  <a:pt x="97" y="442"/>
                </a:lnTo>
                <a:lnTo>
                  <a:pt x="96" y="439"/>
                </a:lnTo>
                <a:lnTo>
                  <a:pt x="94" y="437"/>
                </a:lnTo>
                <a:lnTo>
                  <a:pt x="82" y="421"/>
                </a:lnTo>
                <a:lnTo>
                  <a:pt x="71" y="407"/>
                </a:lnTo>
                <a:lnTo>
                  <a:pt x="60" y="392"/>
                </a:lnTo>
                <a:lnTo>
                  <a:pt x="47" y="378"/>
                </a:lnTo>
                <a:lnTo>
                  <a:pt x="36" y="362"/>
                </a:lnTo>
                <a:lnTo>
                  <a:pt x="33" y="357"/>
                </a:lnTo>
                <a:lnTo>
                  <a:pt x="25" y="343"/>
                </a:lnTo>
                <a:lnTo>
                  <a:pt x="19" y="329"/>
                </a:lnTo>
                <a:lnTo>
                  <a:pt x="13" y="315"/>
                </a:lnTo>
                <a:lnTo>
                  <a:pt x="6" y="299"/>
                </a:lnTo>
                <a:lnTo>
                  <a:pt x="3" y="284"/>
                </a:lnTo>
                <a:lnTo>
                  <a:pt x="2" y="277"/>
                </a:lnTo>
                <a:lnTo>
                  <a:pt x="0" y="251"/>
                </a:lnTo>
                <a:lnTo>
                  <a:pt x="0" y="224"/>
                </a:lnTo>
                <a:lnTo>
                  <a:pt x="2" y="197"/>
                </a:lnTo>
                <a:lnTo>
                  <a:pt x="5" y="171"/>
                </a:lnTo>
                <a:lnTo>
                  <a:pt x="11" y="146"/>
                </a:lnTo>
                <a:lnTo>
                  <a:pt x="13" y="136"/>
                </a:lnTo>
                <a:lnTo>
                  <a:pt x="19" y="116"/>
                </a:lnTo>
                <a:lnTo>
                  <a:pt x="28" y="96"/>
                </a:lnTo>
                <a:lnTo>
                  <a:pt x="41" y="77"/>
                </a:lnTo>
                <a:lnTo>
                  <a:pt x="55" y="60"/>
                </a:lnTo>
                <a:lnTo>
                  <a:pt x="72" y="44"/>
                </a:lnTo>
                <a:lnTo>
                  <a:pt x="77" y="39"/>
                </a:lnTo>
                <a:lnTo>
                  <a:pt x="83" y="34"/>
                </a:lnTo>
                <a:lnTo>
                  <a:pt x="89" y="31"/>
                </a:lnTo>
                <a:lnTo>
                  <a:pt x="96" y="27"/>
                </a:lnTo>
                <a:lnTo>
                  <a:pt x="102" y="24"/>
                </a:lnTo>
                <a:lnTo>
                  <a:pt x="108" y="20"/>
                </a:lnTo>
                <a:lnTo>
                  <a:pt x="111" y="19"/>
                </a:lnTo>
                <a:lnTo>
                  <a:pt x="121" y="16"/>
                </a:lnTo>
                <a:lnTo>
                  <a:pt x="130" y="13"/>
                </a:lnTo>
                <a:lnTo>
                  <a:pt x="140" y="9"/>
                </a:lnTo>
                <a:lnTo>
                  <a:pt x="149" y="6"/>
                </a:lnTo>
                <a:lnTo>
                  <a:pt x="160" y="6"/>
                </a:lnTo>
                <a:lnTo>
                  <a:pt x="163" y="5"/>
                </a:lnTo>
                <a:lnTo>
                  <a:pt x="179" y="2"/>
                </a:lnTo>
                <a:lnTo>
                  <a:pt x="196" y="0"/>
                </a:lnTo>
                <a:lnTo>
                  <a:pt x="215" y="0"/>
                </a:lnTo>
                <a:lnTo>
                  <a:pt x="232" y="2"/>
                </a:lnTo>
                <a:lnTo>
                  <a:pt x="250" y="5"/>
                </a:lnTo>
                <a:lnTo>
                  <a:pt x="256" y="5"/>
                </a:lnTo>
                <a:lnTo>
                  <a:pt x="268" y="8"/>
                </a:lnTo>
                <a:lnTo>
                  <a:pt x="281" y="11"/>
                </a:lnTo>
                <a:lnTo>
                  <a:pt x="293" y="16"/>
                </a:lnTo>
                <a:lnTo>
                  <a:pt x="304" y="20"/>
                </a:lnTo>
                <a:lnTo>
                  <a:pt x="317" y="25"/>
                </a:lnTo>
                <a:lnTo>
                  <a:pt x="322" y="28"/>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055" name="Freeform 62"/>
          <p:cNvSpPr>
            <a:spLocks/>
          </p:cNvSpPr>
          <p:nvPr/>
        </p:nvSpPr>
        <p:spPr bwMode="auto">
          <a:xfrm>
            <a:off x="9686926" y="250825"/>
            <a:ext cx="22225" cy="20638"/>
          </a:xfrm>
          <a:custGeom>
            <a:avLst/>
            <a:gdLst>
              <a:gd name="T0" fmla="*/ 0 w 14"/>
              <a:gd name="T1" fmla="*/ 0 h 13"/>
              <a:gd name="T2" fmla="*/ 0 w 14"/>
              <a:gd name="T3" fmla="*/ 0 h 13"/>
              <a:gd name="T4" fmla="*/ 2147483647 w 14"/>
              <a:gd name="T5" fmla="*/ 2147483647 h 13"/>
              <a:gd name="T6" fmla="*/ 2147483647 w 14"/>
              <a:gd name="T7" fmla="*/ 2147483647 h 13"/>
              <a:gd name="T8" fmla="*/ 2147483647 w 14"/>
              <a:gd name="T9" fmla="*/ 2147483647 h 13"/>
              <a:gd name="T10" fmla="*/ 2147483647 w 14"/>
              <a:gd name="T11" fmla="*/ 2147483647 h 13"/>
              <a:gd name="T12" fmla="*/ 2147483647 w 14"/>
              <a:gd name="T13" fmla="*/ 2147483647 h 13"/>
              <a:gd name="T14" fmla="*/ 2147483647 w 14"/>
              <a:gd name="T15" fmla="*/ 2147483647 h 13"/>
              <a:gd name="T16" fmla="*/ 2147483647 w 14"/>
              <a:gd name="T17" fmla="*/ 2147483647 h 13"/>
              <a:gd name="T18" fmla="*/ 2147483647 w 14"/>
              <a:gd name="T19" fmla="*/ 2147483647 h 13"/>
              <a:gd name="T20" fmla="*/ 2147483647 w 14"/>
              <a:gd name="T21" fmla="*/ 2147483647 h 13"/>
              <a:gd name="T22" fmla="*/ 2147483647 w 14"/>
              <a:gd name="T23" fmla="*/ 2147483647 h 13"/>
              <a:gd name="T24" fmla="*/ 2147483647 w 14"/>
              <a:gd name="T25" fmla="*/ 2147483647 h 13"/>
              <a:gd name="T26" fmla="*/ 2147483647 w 14"/>
              <a:gd name="T27" fmla="*/ 2147483647 h 13"/>
              <a:gd name="T28" fmla="*/ 2147483647 w 14"/>
              <a:gd name="T29" fmla="*/ 2147483647 h 13"/>
              <a:gd name="T30" fmla="*/ 2147483647 w 14"/>
              <a:gd name="T31" fmla="*/ 2147483647 h 13"/>
              <a:gd name="T32" fmla="*/ 2147483647 w 14"/>
              <a:gd name="T33" fmla="*/ 2147483647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3"/>
              <a:gd name="T53" fmla="*/ 14 w 14"/>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3">
                <a:moveTo>
                  <a:pt x="0" y="0"/>
                </a:moveTo>
                <a:lnTo>
                  <a:pt x="0" y="0"/>
                </a:lnTo>
                <a:lnTo>
                  <a:pt x="1" y="2"/>
                </a:lnTo>
                <a:lnTo>
                  <a:pt x="3" y="3"/>
                </a:lnTo>
                <a:lnTo>
                  <a:pt x="4" y="3"/>
                </a:lnTo>
                <a:lnTo>
                  <a:pt x="4" y="5"/>
                </a:lnTo>
                <a:lnTo>
                  <a:pt x="6" y="5"/>
                </a:lnTo>
                <a:lnTo>
                  <a:pt x="8" y="6"/>
                </a:lnTo>
                <a:lnTo>
                  <a:pt x="9" y="8"/>
                </a:lnTo>
                <a:lnTo>
                  <a:pt x="11" y="8"/>
                </a:lnTo>
                <a:lnTo>
                  <a:pt x="11" y="10"/>
                </a:lnTo>
                <a:lnTo>
                  <a:pt x="12" y="10"/>
                </a:lnTo>
                <a:lnTo>
                  <a:pt x="12" y="11"/>
                </a:lnTo>
                <a:lnTo>
                  <a:pt x="14" y="1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6" name="Line 63"/>
          <p:cNvSpPr>
            <a:spLocks noChangeShapeType="1"/>
          </p:cNvSpPr>
          <p:nvPr/>
        </p:nvSpPr>
        <p:spPr bwMode="auto">
          <a:xfrm flipH="1">
            <a:off x="9669464" y="271463"/>
            <a:ext cx="39687" cy="492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057" name="Freeform 64"/>
          <p:cNvSpPr>
            <a:spLocks/>
          </p:cNvSpPr>
          <p:nvPr/>
        </p:nvSpPr>
        <p:spPr bwMode="auto">
          <a:xfrm>
            <a:off x="9634539" y="320675"/>
            <a:ext cx="34925" cy="26988"/>
          </a:xfrm>
          <a:custGeom>
            <a:avLst/>
            <a:gdLst>
              <a:gd name="T0" fmla="*/ 2147483647 w 22"/>
              <a:gd name="T1" fmla="*/ 0 h 17"/>
              <a:gd name="T2" fmla="*/ 2147483647 w 22"/>
              <a:gd name="T3" fmla="*/ 0 h 17"/>
              <a:gd name="T4" fmla="*/ 2147483647 w 22"/>
              <a:gd name="T5" fmla="*/ 2147483647 h 17"/>
              <a:gd name="T6" fmla="*/ 2147483647 w 22"/>
              <a:gd name="T7" fmla="*/ 2147483647 h 17"/>
              <a:gd name="T8" fmla="*/ 2147483647 w 22"/>
              <a:gd name="T9" fmla="*/ 2147483647 h 17"/>
              <a:gd name="T10" fmla="*/ 2147483647 w 22"/>
              <a:gd name="T11" fmla="*/ 2147483647 h 17"/>
              <a:gd name="T12" fmla="*/ 2147483647 w 22"/>
              <a:gd name="T13" fmla="*/ 2147483647 h 17"/>
              <a:gd name="T14" fmla="*/ 2147483647 w 22"/>
              <a:gd name="T15" fmla="*/ 2147483647 h 17"/>
              <a:gd name="T16" fmla="*/ 2147483647 w 22"/>
              <a:gd name="T17" fmla="*/ 2147483647 h 17"/>
              <a:gd name="T18" fmla="*/ 2147483647 w 22"/>
              <a:gd name="T19" fmla="*/ 2147483647 h 17"/>
              <a:gd name="T20" fmla="*/ 2147483647 w 22"/>
              <a:gd name="T21" fmla="*/ 2147483647 h 17"/>
              <a:gd name="T22" fmla="*/ 2147483647 w 22"/>
              <a:gd name="T23" fmla="*/ 2147483647 h 17"/>
              <a:gd name="T24" fmla="*/ 2147483647 w 22"/>
              <a:gd name="T25" fmla="*/ 2147483647 h 17"/>
              <a:gd name="T26" fmla="*/ 2147483647 w 22"/>
              <a:gd name="T27" fmla="*/ 2147483647 h 17"/>
              <a:gd name="T28" fmla="*/ 2147483647 w 22"/>
              <a:gd name="T29" fmla="*/ 2147483647 h 17"/>
              <a:gd name="T30" fmla="*/ 2147483647 w 22"/>
              <a:gd name="T31" fmla="*/ 2147483647 h 17"/>
              <a:gd name="T32" fmla="*/ 0 w 22"/>
              <a:gd name="T33" fmla="*/ 2147483647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17"/>
              <a:gd name="T53" fmla="*/ 22 w 22"/>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17">
                <a:moveTo>
                  <a:pt x="22" y="0"/>
                </a:moveTo>
                <a:lnTo>
                  <a:pt x="20" y="0"/>
                </a:lnTo>
                <a:lnTo>
                  <a:pt x="19" y="2"/>
                </a:lnTo>
                <a:lnTo>
                  <a:pt x="17" y="2"/>
                </a:lnTo>
                <a:lnTo>
                  <a:pt x="15" y="3"/>
                </a:lnTo>
                <a:lnTo>
                  <a:pt x="14" y="5"/>
                </a:lnTo>
                <a:lnTo>
                  <a:pt x="12" y="6"/>
                </a:lnTo>
                <a:lnTo>
                  <a:pt x="11" y="8"/>
                </a:lnTo>
                <a:lnTo>
                  <a:pt x="9" y="9"/>
                </a:lnTo>
                <a:lnTo>
                  <a:pt x="8" y="11"/>
                </a:lnTo>
                <a:lnTo>
                  <a:pt x="6" y="13"/>
                </a:lnTo>
                <a:lnTo>
                  <a:pt x="4" y="14"/>
                </a:lnTo>
                <a:lnTo>
                  <a:pt x="3" y="16"/>
                </a:lnTo>
                <a:lnTo>
                  <a:pt x="1" y="17"/>
                </a:lnTo>
                <a:lnTo>
                  <a:pt x="0" y="1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8" name="Freeform 65"/>
          <p:cNvSpPr>
            <a:spLocks/>
          </p:cNvSpPr>
          <p:nvPr/>
        </p:nvSpPr>
        <p:spPr bwMode="auto">
          <a:xfrm>
            <a:off x="9569450" y="347663"/>
            <a:ext cx="65088" cy="68262"/>
          </a:xfrm>
          <a:custGeom>
            <a:avLst/>
            <a:gdLst>
              <a:gd name="T0" fmla="*/ 2147483647 w 41"/>
              <a:gd name="T1" fmla="*/ 0 h 43"/>
              <a:gd name="T2" fmla="*/ 2147483647 w 41"/>
              <a:gd name="T3" fmla="*/ 2147483647 h 43"/>
              <a:gd name="T4" fmla="*/ 2147483647 w 41"/>
              <a:gd name="T5" fmla="*/ 2147483647 h 43"/>
              <a:gd name="T6" fmla="*/ 2147483647 w 41"/>
              <a:gd name="T7" fmla="*/ 2147483647 h 43"/>
              <a:gd name="T8" fmla="*/ 2147483647 w 41"/>
              <a:gd name="T9" fmla="*/ 2147483647 h 43"/>
              <a:gd name="T10" fmla="*/ 2147483647 w 41"/>
              <a:gd name="T11" fmla="*/ 2147483647 h 43"/>
              <a:gd name="T12" fmla="*/ 2147483647 w 41"/>
              <a:gd name="T13" fmla="*/ 2147483647 h 43"/>
              <a:gd name="T14" fmla="*/ 2147483647 w 41"/>
              <a:gd name="T15" fmla="*/ 2147483647 h 43"/>
              <a:gd name="T16" fmla="*/ 2147483647 w 41"/>
              <a:gd name="T17" fmla="*/ 2147483647 h 43"/>
              <a:gd name="T18" fmla="*/ 2147483647 w 41"/>
              <a:gd name="T19" fmla="*/ 2147483647 h 43"/>
              <a:gd name="T20" fmla="*/ 2147483647 w 41"/>
              <a:gd name="T21" fmla="*/ 2147483647 h 43"/>
              <a:gd name="T22" fmla="*/ 2147483647 w 41"/>
              <a:gd name="T23" fmla="*/ 2147483647 h 43"/>
              <a:gd name="T24" fmla="*/ 2147483647 w 41"/>
              <a:gd name="T25" fmla="*/ 2147483647 h 43"/>
              <a:gd name="T26" fmla="*/ 2147483647 w 41"/>
              <a:gd name="T27" fmla="*/ 2147483647 h 43"/>
              <a:gd name="T28" fmla="*/ 2147483647 w 41"/>
              <a:gd name="T29" fmla="*/ 2147483647 h 43"/>
              <a:gd name="T30" fmla="*/ 2147483647 w 41"/>
              <a:gd name="T31" fmla="*/ 2147483647 h 43"/>
              <a:gd name="T32" fmla="*/ 0 w 41"/>
              <a:gd name="T33" fmla="*/ 2147483647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43"/>
              <a:gd name="T53" fmla="*/ 41 w 41"/>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43">
                <a:moveTo>
                  <a:pt x="41" y="0"/>
                </a:moveTo>
                <a:lnTo>
                  <a:pt x="38" y="2"/>
                </a:lnTo>
                <a:lnTo>
                  <a:pt x="34" y="3"/>
                </a:lnTo>
                <a:lnTo>
                  <a:pt x="31" y="7"/>
                </a:lnTo>
                <a:lnTo>
                  <a:pt x="28" y="8"/>
                </a:lnTo>
                <a:lnTo>
                  <a:pt x="25" y="11"/>
                </a:lnTo>
                <a:lnTo>
                  <a:pt x="22" y="13"/>
                </a:lnTo>
                <a:lnTo>
                  <a:pt x="20" y="16"/>
                </a:lnTo>
                <a:lnTo>
                  <a:pt x="17" y="18"/>
                </a:lnTo>
                <a:lnTo>
                  <a:pt x="14" y="21"/>
                </a:lnTo>
                <a:lnTo>
                  <a:pt x="12" y="24"/>
                </a:lnTo>
                <a:lnTo>
                  <a:pt x="9" y="27"/>
                </a:lnTo>
                <a:lnTo>
                  <a:pt x="8" y="30"/>
                </a:lnTo>
                <a:lnTo>
                  <a:pt x="5" y="33"/>
                </a:lnTo>
                <a:lnTo>
                  <a:pt x="3" y="36"/>
                </a:lnTo>
                <a:lnTo>
                  <a:pt x="2" y="39"/>
                </a:lnTo>
                <a:lnTo>
                  <a:pt x="0" y="4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59" name="Freeform 66"/>
          <p:cNvSpPr>
            <a:spLocks/>
          </p:cNvSpPr>
          <p:nvPr/>
        </p:nvSpPr>
        <p:spPr bwMode="auto">
          <a:xfrm>
            <a:off x="9561514" y="415926"/>
            <a:ext cx="7937" cy="53975"/>
          </a:xfrm>
          <a:custGeom>
            <a:avLst/>
            <a:gdLst>
              <a:gd name="T0" fmla="*/ 2147483647 w 5"/>
              <a:gd name="T1" fmla="*/ 0 h 34"/>
              <a:gd name="T2" fmla="*/ 2147483647 w 5"/>
              <a:gd name="T3" fmla="*/ 2147483647 h 34"/>
              <a:gd name="T4" fmla="*/ 2147483647 w 5"/>
              <a:gd name="T5" fmla="*/ 2147483647 h 34"/>
              <a:gd name="T6" fmla="*/ 2147483647 w 5"/>
              <a:gd name="T7" fmla="*/ 2147483647 h 34"/>
              <a:gd name="T8" fmla="*/ 2147483647 w 5"/>
              <a:gd name="T9" fmla="*/ 2147483647 h 34"/>
              <a:gd name="T10" fmla="*/ 2147483647 w 5"/>
              <a:gd name="T11" fmla="*/ 2147483647 h 34"/>
              <a:gd name="T12" fmla="*/ 2147483647 w 5"/>
              <a:gd name="T13" fmla="*/ 2147483647 h 34"/>
              <a:gd name="T14" fmla="*/ 2147483647 w 5"/>
              <a:gd name="T15" fmla="*/ 2147483647 h 34"/>
              <a:gd name="T16" fmla="*/ 0 w 5"/>
              <a:gd name="T17" fmla="*/ 2147483647 h 34"/>
              <a:gd name="T18" fmla="*/ 0 w 5"/>
              <a:gd name="T19" fmla="*/ 2147483647 h 34"/>
              <a:gd name="T20" fmla="*/ 0 w 5"/>
              <a:gd name="T21" fmla="*/ 2147483647 h 34"/>
              <a:gd name="T22" fmla="*/ 0 w 5"/>
              <a:gd name="T23" fmla="*/ 2147483647 h 34"/>
              <a:gd name="T24" fmla="*/ 0 w 5"/>
              <a:gd name="T25" fmla="*/ 2147483647 h 34"/>
              <a:gd name="T26" fmla="*/ 0 w 5"/>
              <a:gd name="T27" fmla="*/ 2147483647 h 34"/>
              <a:gd name="T28" fmla="*/ 0 w 5"/>
              <a:gd name="T29" fmla="*/ 2147483647 h 34"/>
              <a:gd name="T30" fmla="*/ 0 w 5"/>
              <a:gd name="T31" fmla="*/ 2147483647 h 34"/>
              <a:gd name="T32" fmla="*/ 0 w 5"/>
              <a:gd name="T33" fmla="*/ 2147483647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34"/>
              <a:gd name="T53" fmla="*/ 5 w 5"/>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34">
                <a:moveTo>
                  <a:pt x="5" y="0"/>
                </a:moveTo>
                <a:lnTo>
                  <a:pt x="3" y="1"/>
                </a:lnTo>
                <a:lnTo>
                  <a:pt x="3" y="4"/>
                </a:lnTo>
                <a:lnTo>
                  <a:pt x="3" y="6"/>
                </a:lnTo>
                <a:lnTo>
                  <a:pt x="2" y="7"/>
                </a:lnTo>
                <a:lnTo>
                  <a:pt x="2" y="11"/>
                </a:lnTo>
                <a:lnTo>
                  <a:pt x="2" y="12"/>
                </a:lnTo>
                <a:lnTo>
                  <a:pt x="2" y="14"/>
                </a:lnTo>
                <a:lnTo>
                  <a:pt x="0" y="17"/>
                </a:lnTo>
                <a:lnTo>
                  <a:pt x="0" y="18"/>
                </a:lnTo>
                <a:lnTo>
                  <a:pt x="0" y="22"/>
                </a:lnTo>
                <a:lnTo>
                  <a:pt x="0" y="23"/>
                </a:lnTo>
                <a:lnTo>
                  <a:pt x="0" y="25"/>
                </a:lnTo>
                <a:lnTo>
                  <a:pt x="0" y="28"/>
                </a:lnTo>
                <a:lnTo>
                  <a:pt x="0" y="29"/>
                </a:lnTo>
                <a:lnTo>
                  <a:pt x="0" y="33"/>
                </a:lnTo>
                <a:lnTo>
                  <a:pt x="0"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0" name="Freeform 67"/>
          <p:cNvSpPr>
            <a:spLocks/>
          </p:cNvSpPr>
          <p:nvPr/>
        </p:nvSpPr>
        <p:spPr bwMode="auto">
          <a:xfrm>
            <a:off x="9561513" y="469901"/>
            <a:ext cx="112712" cy="219075"/>
          </a:xfrm>
          <a:custGeom>
            <a:avLst/>
            <a:gdLst>
              <a:gd name="T0" fmla="*/ 0 w 71"/>
              <a:gd name="T1" fmla="*/ 0 h 138"/>
              <a:gd name="T2" fmla="*/ 2147483647 w 71"/>
              <a:gd name="T3" fmla="*/ 2147483647 h 138"/>
              <a:gd name="T4" fmla="*/ 2147483647 w 71"/>
              <a:gd name="T5" fmla="*/ 2147483647 h 138"/>
              <a:gd name="T6" fmla="*/ 2147483647 w 71"/>
              <a:gd name="T7" fmla="*/ 2147483647 h 138"/>
              <a:gd name="T8" fmla="*/ 2147483647 w 71"/>
              <a:gd name="T9" fmla="*/ 2147483647 h 138"/>
              <a:gd name="T10" fmla="*/ 2147483647 w 71"/>
              <a:gd name="T11" fmla="*/ 2147483647 h 138"/>
              <a:gd name="T12" fmla="*/ 2147483647 w 71"/>
              <a:gd name="T13" fmla="*/ 2147483647 h 138"/>
              <a:gd name="T14" fmla="*/ 2147483647 w 71"/>
              <a:gd name="T15" fmla="*/ 2147483647 h 138"/>
              <a:gd name="T16" fmla="*/ 2147483647 w 71"/>
              <a:gd name="T17" fmla="*/ 2147483647 h 138"/>
              <a:gd name="T18" fmla="*/ 2147483647 w 71"/>
              <a:gd name="T19" fmla="*/ 2147483647 h 138"/>
              <a:gd name="T20" fmla="*/ 2147483647 w 71"/>
              <a:gd name="T21" fmla="*/ 2147483647 h 138"/>
              <a:gd name="T22" fmla="*/ 2147483647 w 71"/>
              <a:gd name="T23" fmla="*/ 2147483647 h 138"/>
              <a:gd name="T24" fmla="*/ 2147483647 w 71"/>
              <a:gd name="T25" fmla="*/ 2147483647 h 138"/>
              <a:gd name="T26" fmla="*/ 2147483647 w 71"/>
              <a:gd name="T27" fmla="*/ 2147483647 h 138"/>
              <a:gd name="T28" fmla="*/ 2147483647 w 71"/>
              <a:gd name="T29" fmla="*/ 2147483647 h 138"/>
              <a:gd name="T30" fmla="*/ 2147483647 w 71"/>
              <a:gd name="T31" fmla="*/ 2147483647 h 138"/>
              <a:gd name="T32" fmla="*/ 2147483647 w 71"/>
              <a:gd name="T33" fmla="*/ 2147483647 h 1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138"/>
              <a:gd name="T53" fmla="*/ 71 w 71"/>
              <a:gd name="T54" fmla="*/ 138 h 1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138">
                <a:moveTo>
                  <a:pt x="0" y="0"/>
                </a:moveTo>
                <a:lnTo>
                  <a:pt x="5" y="9"/>
                </a:lnTo>
                <a:lnTo>
                  <a:pt x="8" y="19"/>
                </a:lnTo>
                <a:lnTo>
                  <a:pt x="11" y="27"/>
                </a:lnTo>
                <a:lnTo>
                  <a:pt x="16" y="36"/>
                </a:lnTo>
                <a:lnTo>
                  <a:pt x="19" y="46"/>
                </a:lnTo>
                <a:lnTo>
                  <a:pt x="24" y="55"/>
                </a:lnTo>
                <a:lnTo>
                  <a:pt x="27" y="63"/>
                </a:lnTo>
                <a:lnTo>
                  <a:pt x="32" y="72"/>
                </a:lnTo>
                <a:lnTo>
                  <a:pt x="35" y="80"/>
                </a:lnTo>
                <a:lnTo>
                  <a:pt x="39" y="89"/>
                </a:lnTo>
                <a:lnTo>
                  <a:pt x="44" y="97"/>
                </a:lnTo>
                <a:lnTo>
                  <a:pt x="49" y="107"/>
                </a:lnTo>
                <a:lnTo>
                  <a:pt x="55" y="114"/>
                </a:lnTo>
                <a:lnTo>
                  <a:pt x="60" y="122"/>
                </a:lnTo>
                <a:lnTo>
                  <a:pt x="66" y="130"/>
                </a:lnTo>
                <a:lnTo>
                  <a:pt x="71" y="13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1" name="Freeform 68"/>
          <p:cNvSpPr>
            <a:spLocks/>
          </p:cNvSpPr>
          <p:nvPr/>
        </p:nvSpPr>
        <p:spPr bwMode="auto">
          <a:xfrm>
            <a:off x="9674225" y="688975"/>
            <a:ext cx="192088" cy="223838"/>
          </a:xfrm>
          <a:custGeom>
            <a:avLst/>
            <a:gdLst>
              <a:gd name="T0" fmla="*/ 0 w 121"/>
              <a:gd name="T1" fmla="*/ 0 h 141"/>
              <a:gd name="T2" fmla="*/ 2147483647 w 121"/>
              <a:gd name="T3" fmla="*/ 2147483647 h 141"/>
              <a:gd name="T4" fmla="*/ 2147483647 w 121"/>
              <a:gd name="T5" fmla="*/ 2147483647 h 141"/>
              <a:gd name="T6" fmla="*/ 2147483647 w 121"/>
              <a:gd name="T7" fmla="*/ 2147483647 h 141"/>
              <a:gd name="T8" fmla="*/ 2147483647 w 121"/>
              <a:gd name="T9" fmla="*/ 2147483647 h 141"/>
              <a:gd name="T10" fmla="*/ 2147483647 w 121"/>
              <a:gd name="T11" fmla="*/ 2147483647 h 141"/>
              <a:gd name="T12" fmla="*/ 2147483647 w 121"/>
              <a:gd name="T13" fmla="*/ 2147483647 h 141"/>
              <a:gd name="T14" fmla="*/ 2147483647 w 121"/>
              <a:gd name="T15" fmla="*/ 2147483647 h 141"/>
              <a:gd name="T16" fmla="*/ 2147483647 w 121"/>
              <a:gd name="T17" fmla="*/ 2147483647 h 141"/>
              <a:gd name="T18" fmla="*/ 2147483647 w 121"/>
              <a:gd name="T19" fmla="*/ 2147483647 h 141"/>
              <a:gd name="T20" fmla="*/ 2147483647 w 121"/>
              <a:gd name="T21" fmla="*/ 2147483647 h 141"/>
              <a:gd name="T22" fmla="*/ 2147483647 w 121"/>
              <a:gd name="T23" fmla="*/ 2147483647 h 141"/>
              <a:gd name="T24" fmla="*/ 2147483647 w 121"/>
              <a:gd name="T25" fmla="*/ 2147483647 h 141"/>
              <a:gd name="T26" fmla="*/ 2147483647 w 121"/>
              <a:gd name="T27" fmla="*/ 2147483647 h 141"/>
              <a:gd name="T28" fmla="*/ 2147483647 w 121"/>
              <a:gd name="T29" fmla="*/ 2147483647 h 141"/>
              <a:gd name="T30" fmla="*/ 2147483647 w 121"/>
              <a:gd name="T31" fmla="*/ 2147483647 h 141"/>
              <a:gd name="T32" fmla="*/ 2147483647 w 121"/>
              <a:gd name="T33" fmla="*/ 2147483647 h 1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141"/>
              <a:gd name="T53" fmla="*/ 121 w 121"/>
              <a:gd name="T54" fmla="*/ 141 h 1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141">
                <a:moveTo>
                  <a:pt x="0" y="0"/>
                </a:moveTo>
                <a:lnTo>
                  <a:pt x="8" y="9"/>
                </a:lnTo>
                <a:lnTo>
                  <a:pt x="14" y="19"/>
                </a:lnTo>
                <a:lnTo>
                  <a:pt x="20" y="28"/>
                </a:lnTo>
                <a:lnTo>
                  <a:pt x="27" y="38"/>
                </a:lnTo>
                <a:lnTo>
                  <a:pt x="33" y="47"/>
                </a:lnTo>
                <a:lnTo>
                  <a:pt x="39" y="56"/>
                </a:lnTo>
                <a:lnTo>
                  <a:pt x="47" y="66"/>
                </a:lnTo>
                <a:lnTo>
                  <a:pt x="53" y="75"/>
                </a:lnTo>
                <a:lnTo>
                  <a:pt x="61" y="85"/>
                </a:lnTo>
                <a:lnTo>
                  <a:pt x="69" y="92"/>
                </a:lnTo>
                <a:lnTo>
                  <a:pt x="77" y="102"/>
                </a:lnTo>
                <a:lnTo>
                  <a:pt x="85" y="110"/>
                </a:lnTo>
                <a:lnTo>
                  <a:pt x="92" y="117"/>
                </a:lnTo>
                <a:lnTo>
                  <a:pt x="102" y="127"/>
                </a:lnTo>
                <a:lnTo>
                  <a:pt x="111" y="135"/>
                </a:lnTo>
                <a:lnTo>
                  <a:pt x="121" y="14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2" name="Freeform 69"/>
          <p:cNvSpPr>
            <a:spLocks/>
          </p:cNvSpPr>
          <p:nvPr/>
        </p:nvSpPr>
        <p:spPr bwMode="auto">
          <a:xfrm>
            <a:off x="9866314" y="912814"/>
            <a:ext cx="250825" cy="161925"/>
          </a:xfrm>
          <a:custGeom>
            <a:avLst/>
            <a:gdLst>
              <a:gd name="T0" fmla="*/ 0 w 158"/>
              <a:gd name="T1" fmla="*/ 0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8"/>
              <a:gd name="T52" fmla="*/ 0 h 102"/>
              <a:gd name="T53" fmla="*/ 158 w 158"/>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8" h="102">
                <a:moveTo>
                  <a:pt x="0" y="0"/>
                </a:moveTo>
                <a:lnTo>
                  <a:pt x="8" y="9"/>
                </a:lnTo>
                <a:lnTo>
                  <a:pt x="17" y="17"/>
                </a:lnTo>
                <a:lnTo>
                  <a:pt x="26" y="25"/>
                </a:lnTo>
                <a:lnTo>
                  <a:pt x="36" y="33"/>
                </a:lnTo>
                <a:lnTo>
                  <a:pt x="45" y="41"/>
                </a:lnTo>
                <a:lnTo>
                  <a:pt x="55" y="47"/>
                </a:lnTo>
                <a:lnTo>
                  <a:pt x="66" y="53"/>
                </a:lnTo>
                <a:lnTo>
                  <a:pt x="75" y="59"/>
                </a:lnTo>
                <a:lnTo>
                  <a:pt x="84" y="66"/>
                </a:lnTo>
                <a:lnTo>
                  <a:pt x="95" y="72"/>
                </a:lnTo>
                <a:lnTo>
                  <a:pt x="105" y="78"/>
                </a:lnTo>
                <a:lnTo>
                  <a:pt x="116" y="83"/>
                </a:lnTo>
                <a:lnTo>
                  <a:pt x="125" y="88"/>
                </a:lnTo>
                <a:lnTo>
                  <a:pt x="136" y="92"/>
                </a:lnTo>
                <a:lnTo>
                  <a:pt x="147" y="97"/>
                </a:lnTo>
                <a:lnTo>
                  <a:pt x="158" y="10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3" name="Freeform 70"/>
          <p:cNvSpPr>
            <a:spLocks/>
          </p:cNvSpPr>
          <p:nvPr/>
        </p:nvSpPr>
        <p:spPr bwMode="auto">
          <a:xfrm>
            <a:off x="10117138" y="1074739"/>
            <a:ext cx="296862" cy="58737"/>
          </a:xfrm>
          <a:custGeom>
            <a:avLst/>
            <a:gdLst>
              <a:gd name="T0" fmla="*/ 0 w 187"/>
              <a:gd name="T1" fmla="*/ 0 h 37"/>
              <a:gd name="T2" fmla="*/ 2147483647 w 187"/>
              <a:gd name="T3" fmla="*/ 2147483647 h 37"/>
              <a:gd name="T4" fmla="*/ 2147483647 w 187"/>
              <a:gd name="T5" fmla="*/ 2147483647 h 37"/>
              <a:gd name="T6" fmla="*/ 2147483647 w 187"/>
              <a:gd name="T7" fmla="*/ 2147483647 h 37"/>
              <a:gd name="T8" fmla="*/ 2147483647 w 187"/>
              <a:gd name="T9" fmla="*/ 2147483647 h 37"/>
              <a:gd name="T10" fmla="*/ 2147483647 w 187"/>
              <a:gd name="T11" fmla="*/ 2147483647 h 37"/>
              <a:gd name="T12" fmla="*/ 2147483647 w 187"/>
              <a:gd name="T13" fmla="*/ 2147483647 h 37"/>
              <a:gd name="T14" fmla="*/ 2147483647 w 187"/>
              <a:gd name="T15" fmla="*/ 2147483647 h 37"/>
              <a:gd name="T16" fmla="*/ 2147483647 w 187"/>
              <a:gd name="T17" fmla="*/ 2147483647 h 37"/>
              <a:gd name="T18" fmla="*/ 2147483647 w 187"/>
              <a:gd name="T19" fmla="*/ 2147483647 h 37"/>
              <a:gd name="T20" fmla="*/ 2147483647 w 187"/>
              <a:gd name="T21" fmla="*/ 2147483647 h 37"/>
              <a:gd name="T22" fmla="*/ 2147483647 w 187"/>
              <a:gd name="T23" fmla="*/ 2147483647 h 37"/>
              <a:gd name="T24" fmla="*/ 2147483647 w 187"/>
              <a:gd name="T25" fmla="*/ 2147483647 h 37"/>
              <a:gd name="T26" fmla="*/ 2147483647 w 187"/>
              <a:gd name="T27" fmla="*/ 2147483647 h 37"/>
              <a:gd name="T28" fmla="*/ 2147483647 w 187"/>
              <a:gd name="T29" fmla="*/ 2147483647 h 37"/>
              <a:gd name="T30" fmla="*/ 2147483647 w 187"/>
              <a:gd name="T31" fmla="*/ 2147483647 h 37"/>
              <a:gd name="T32" fmla="*/ 2147483647 w 187"/>
              <a:gd name="T33" fmla="*/ 2147483647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7"/>
              <a:gd name="T52" fmla="*/ 0 h 37"/>
              <a:gd name="T53" fmla="*/ 187 w 187"/>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7" h="37">
                <a:moveTo>
                  <a:pt x="0" y="0"/>
                </a:moveTo>
                <a:lnTo>
                  <a:pt x="11" y="3"/>
                </a:lnTo>
                <a:lnTo>
                  <a:pt x="22" y="8"/>
                </a:lnTo>
                <a:lnTo>
                  <a:pt x="33" y="11"/>
                </a:lnTo>
                <a:lnTo>
                  <a:pt x="46" y="15"/>
                </a:lnTo>
                <a:lnTo>
                  <a:pt x="57" y="19"/>
                </a:lnTo>
                <a:lnTo>
                  <a:pt x="68" y="22"/>
                </a:lnTo>
                <a:lnTo>
                  <a:pt x="80" y="25"/>
                </a:lnTo>
                <a:lnTo>
                  <a:pt x="91" y="28"/>
                </a:lnTo>
                <a:lnTo>
                  <a:pt x="104" y="30"/>
                </a:lnTo>
                <a:lnTo>
                  <a:pt x="115" y="33"/>
                </a:lnTo>
                <a:lnTo>
                  <a:pt x="127" y="34"/>
                </a:lnTo>
                <a:lnTo>
                  <a:pt x="140" y="36"/>
                </a:lnTo>
                <a:lnTo>
                  <a:pt x="151" y="37"/>
                </a:lnTo>
                <a:lnTo>
                  <a:pt x="163" y="37"/>
                </a:lnTo>
                <a:lnTo>
                  <a:pt x="176" y="37"/>
                </a:lnTo>
                <a:lnTo>
                  <a:pt x="187" y="3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4" name="Freeform 71"/>
          <p:cNvSpPr>
            <a:spLocks/>
          </p:cNvSpPr>
          <p:nvPr/>
        </p:nvSpPr>
        <p:spPr bwMode="auto">
          <a:xfrm>
            <a:off x="10414000" y="1036639"/>
            <a:ext cx="52388" cy="96837"/>
          </a:xfrm>
          <a:custGeom>
            <a:avLst/>
            <a:gdLst>
              <a:gd name="T0" fmla="*/ 0 w 33"/>
              <a:gd name="T1" fmla="*/ 2147483647 h 61"/>
              <a:gd name="T2" fmla="*/ 2147483647 w 33"/>
              <a:gd name="T3" fmla="*/ 2147483647 h 61"/>
              <a:gd name="T4" fmla="*/ 2147483647 w 33"/>
              <a:gd name="T5" fmla="*/ 2147483647 h 61"/>
              <a:gd name="T6" fmla="*/ 2147483647 w 33"/>
              <a:gd name="T7" fmla="*/ 2147483647 h 61"/>
              <a:gd name="T8" fmla="*/ 2147483647 w 33"/>
              <a:gd name="T9" fmla="*/ 2147483647 h 61"/>
              <a:gd name="T10" fmla="*/ 2147483647 w 33"/>
              <a:gd name="T11" fmla="*/ 2147483647 h 61"/>
              <a:gd name="T12" fmla="*/ 2147483647 w 33"/>
              <a:gd name="T13" fmla="*/ 2147483647 h 61"/>
              <a:gd name="T14" fmla="*/ 2147483647 w 33"/>
              <a:gd name="T15" fmla="*/ 2147483647 h 61"/>
              <a:gd name="T16" fmla="*/ 2147483647 w 33"/>
              <a:gd name="T17" fmla="*/ 2147483647 h 61"/>
              <a:gd name="T18" fmla="*/ 2147483647 w 33"/>
              <a:gd name="T19" fmla="*/ 2147483647 h 61"/>
              <a:gd name="T20" fmla="*/ 2147483647 w 33"/>
              <a:gd name="T21" fmla="*/ 2147483647 h 61"/>
              <a:gd name="T22" fmla="*/ 2147483647 w 33"/>
              <a:gd name="T23" fmla="*/ 2147483647 h 61"/>
              <a:gd name="T24" fmla="*/ 2147483647 w 33"/>
              <a:gd name="T25" fmla="*/ 2147483647 h 61"/>
              <a:gd name="T26" fmla="*/ 2147483647 w 33"/>
              <a:gd name="T27" fmla="*/ 2147483647 h 61"/>
              <a:gd name="T28" fmla="*/ 2147483647 w 33"/>
              <a:gd name="T29" fmla="*/ 2147483647 h 61"/>
              <a:gd name="T30" fmla="*/ 2147483647 w 33"/>
              <a:gd name="T31" fmla="*/ 2147483647 h 61"/>
              <a:gd name="T32" fmla="*/ 2147483647 w 33"/>
              <a:gd name="T33" fmla="*/ 0 h 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
              <a:gd name="T52" fmla="*/ 0 h 61"/>
              <a:gd name="T53" fmla="*/ 33 w 33"/>
              <a:gd name="T54" fmla="*/ 61 h 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 h="61">
                <a:moveTo>
                  <a:pt x="0" y="61"/>
                </a:moveTo>
                <a:lnTo>
                  <a:pt x="3" y="58"/>
                </a:lnTo>
                <a:lnTo>
                  <a:pt x="6" y="54"/>
                </a:lnTo>
                <a:lnTo>
                  <a:pt x="9" y="50"/>
                </a:lnTo>
                <a:lnTo>
                  <a:pt x="11" y="47"/>
                </a:lnTo>
                <a:lnTo>
                  <a:pt x="14" y="43"/>
                </a:lnTo>
                <a:lnTo>
                  <a:pt x="16" y="39"/>
                </a:lnTo>
                <a:lnTo>
                  <a:pt x="17" y="35"/>
                </a:lnTo>
                <a:lnTo>
                  <a:pt x="19" y="32"/>
                </a:lnTo>
                <a:lnTo>
                  <a:pt x="20" y="27"/>
                </a:lnTo>
                <a:lnTo>
                  <a:pt x="22" y="24"/>
                </a:lnTo>
                <a:lnTo>
                  <a:pt x="23" y="19"/>
                </a:lnTo>
                <a:lnTo>
                  <a:pt x="25" y="14"/>
                </a:lnTo>
                <a:lnTo>
                  <a:pt x="27" y="11"/>
                </a:lnTo>
                <a:lnTo>
                  <a:pt x="28" y="7"/>
                </a:lnTo>
                <a:lnTo>
                  <a:pt x="30" y="3"/>
                </a:lnTo>
                <a:lnTo>
                  <a:pt x="33"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5" name="Freeform 72"/>
          <p:cNvSpPr>
            <a:spLocks/>
          </p:cNvSpPr>
          <p:nvPr/>
        </p:nvSpPr>
        <p:spPr bwMode="auto">
          <a:xfrm>
            <a:off x="10466388" y="989014"/>
            <a:ext cx="4762" cy="47625"/>
          </a:xfrm>
          <a:custGeom>
            <a:avLst/>
            <a:gdLst>
              <a:gd name="T0" fmla="*/ 0 w 3"/>
              <a:gd name="T1" fmla="*/ 2147483647 h 30"/>
              <a:gd name="T2" fmla="*/ 0 w 3"/>
              <a:gd name="T3" fmla="*/ 2147483647 h 30"/>
              <a:gd name="T4" fmla="*/ 0 w 3"/>
              <a:gd name="T5" fmla="*/ 2147483647 h 30"/>
              <a:gd name="T6" fmla="*/ 0 w 3"/>
              <a:gd name="T7" fmla="*/ 2147483647 h 30"/>
              <a:gd name="T8" fmla="*/ 2147483647 w 3"/>
              <a:gd name="T9" fmla="*/ 2147483647 h 30"/>
              <a:gd name="T10" fmla="*/ 2147483647 w 3"/>
              <a:gd name="T11" fmla="*/ 2147483647 h 30"/>
              <a:gd name="T12" fmla="*/ 2147483647 w 3"/>
              <a:gd name="T13" fmla="*/ 2147483647 h 30"/>
              <a:gd name="T14" fmla="*/ 2147483647 w 3"/>
              <a:gd name="T15" fmla="*/ 2147483647 h 30"/>
              <a:gd name="T16" fmla="*/ 2147483647 w 3"/>
              <a:gd name="T17" fmla="*/ 2147483647 h 30"/>
              <a:gd name="T18" fmla="*/ 2147483647 w 3"/>
              <a:gd name="T19" fmla="*/ 2147483647 h 30"/>
              <a:gd name="T20" fmla="*/ 2147483647 w 3"/>
              <a:gd name="T21" fmla="*/ 2147483647 h 30"/>
              <a:gd name="T22" fmla="*/ 2147483647 w 3"/>
              <a:gd name="T23" fmla="*/ 2147483647 h 30"/>
              <a:gd name="T24" fmla="*/ 2147483647 w 3"/>
              <a:gd name="T25" fmla="*/ 2147483647 h 30"/>
              <a:gd name="T26" fmla="*/ 2147483647 w 3"/>
              <a:gd name="T27" fmla="*/ 2147483647 h 30"/>
              <a:gd name="T28" fmla="*/ 2147483647 w 3"/>
              <a:gd name="T29" fmla="*/ 2147483647 h 30"/>
              <a:gd name="T30" fmla="*/ 2147483647 w 3"/>
              <a:gd name="T31" fmla="*/ 2147483647 h 30"/>
              <a:gd name="T32" fmla="*/ 2147483647 w 3"/>
              <a:gd name="T33" fmla="*/ 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30"/>
              <a:gd name="T53" fmla="*/ 3 w 3"/>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30">
                <a:moveTo>
                  <a:pt x="0" y="30"/>
                </a:moveTo>
                <a:lnTo>
                  <a:pt x="0" y="27"/>
                </a:lnTo>
                <a:lnTo>
                  <a:pt x="0" y="26"/>
                </a:lnTo>
                <a:lnTo>
                  <a:pt x="0" y="24"/>
                </a:lnTo>
                <a:lnTo>
                  <a:pt x="1" y="22"/>
                </a:lnTo>
                <a:lnTo>
                  <a:pt x="1" y="21"/>
                </a:lnTo>
                <a:lnTo>
                  <a:pt x="1" y="18"/>
                </a:lnTo>
                <a:lnTo>
                  <a:pt x="1" y="16"/>
                </a:lnTo>
                <a:lnTo>
                  <a:pt x="1" y="15"/>
                </a:lnTo>
                <a:lnTo>
                  <a:pt x="3" y="13"/>
                </a:lnTo>
                <a:lnTo>
                  <a:pt x="3" y="11"/>
                </a:lnTo>
                <a:lnTo>
                  <a:pt x="3" y="10"/>
                </a:lnTo>
                <a:lnTo>
                  <a:pt x="3" y="8"/>
                </a:lnTo>
                <a:lnTo>
                  <a:pt x="3" y="5"/>
                </a:lnTo>
                <a:lnTo>
                  <a:pt x="3" y="4"/>
                </a:lnTo>
                <a:lnTo>
                  <a:pt x="3" y="2"/>
                </a:lnTo>
                <a:lnTo>
                  <a:pt x="3"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6" name="Freeform 73"/>
          <p:cNvSpPr>
            <a:spLocks/>
          </p:cNvSpPr>
          <p:nvPr/>
        </p:nvSpPr>
        <p:spPr bwMode="auto">
          <a:xfrm>
            <a:off x="10471150" y="939801"/>
            <a:ext cx="38100" cy="49213"/>
          </a:xfrm>
          <a:custGeom>
            <a:avLst/>
            <a:gdLst>
              <a:gd name="T0" fmla="*/ 0 w 24"/>
              <a:gd name="T1" fmla="*/ 2147483647 h 31"/>
              <a:gd name="T2" fmla="*/ 2147483647 w 24"/>
              <a:gd name="T3" fmla="*/ 2147483647 h 31"/>
              <a:gd name="T4" fmla="*/ 2147483647 w 24"/>
              <a:gd name="T5" fmla="*/ 2147483647 h 31"/>
              <a:gd name="T6" fmla="*/ 2147483647 w 24"/>
              <a:gd name="T7" fmla="*/ 2147483647 h 31"/>
              <a:gd name="T8" fmla="*/ 2147483647 w 24"/>
              <a:gd name="T9" fmla="*/ 2147483647 h 31"/>
              <a:gd name="T10" fmla="*/ 2147483647 w 24"/>
              <a:gd name="T11" fmla="*/ 2147483647 h 31"/>
              <a:gd name="T12" fmla="*/ 2147483647 w 24"/>
              <a:gd name="T13" fmla="*/ 2147483647 h 31"/>
              <a:gd name="T14" fmla="*/ 2147483647 w 24"/>
              <a:gd name="T15" fmla="*/ 2147483647 h 31"/>
              <a:gd name="T16" fmla="*/ 2147483647 w 24"/>
              <a:gd name="T17" fmla="*/ 2147483647 h 31"/>
              <a:gd name="T18" fmla="*/ 2147483647 w 24"/>
              <a:gd name="T19" fmla="*/ 2147483647 h 31"/>
              <a:gd name="T20" fmla="*/ 2147483647 w 24"/>
              <a:gd name="T21" fmla="*/ 2147483647 h 31"/>
              <a:gd name="T22" fmla="*/ 2147483647 w 24"/>
              <a:gd name="T23" fmla="*/ 2147483647 h 31"/>
              <a:gd name="T24" fmla="*/ 2147483647 w 24"/>
              <a:gd name="T25" fmla="*/ 2147483647 h 31"/>
              <a:gd name="T26" fmla="*/ 2147483647 w 24"/>
              <a:gd name="T27" fmla="*/ 2147483647 h 31"/>
              <a:gd name="T28" fmla="*/ 2147483647 w 24"/>
              <a:gd name="T29" fmla="*/ 2147483647 h 31"/>
              <a:gd name="T30" fmla="*/ 2147483647 w 24"/>
              <a:gd name="T31" fmla="*/ 2147483647 h 31"/>
              <a:gd name="T32" fmla="*/ 2147483647 w 24"/>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31"/>
              <a:gd name="T53" fmla="*/ 24 w 24"/>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31">
                <a:moveTo>
                  <a:pt x="0" y="31"/>
                </a:moveTo>
                <a:lnTo>
                  <a:pt x="2" y="30"/>
                </a:lnTo>
                <a:lnTo>
                  <a:pt x="3" y="27"/>
                </a:lnTo>
                <a:lnTo>
                  <a:pt x="5" y="25"/>
                </a:lnTo>
                <a:lnTo>
                  <a:pt x="6" y="24"/>
                </a:lnTo>
                <a:lnTo>
                  <a:pt x="8" y="22"/>
                </a:lnTo>
                <a:lnTo>
                  <a:pt x="9" y="19"/>
                </a:lnTo>
                <a:lnTo>
                  <a:pt x="9" y="17"/>
                </a:lnTo>
                <a:lnTo>
                  <a:pt x="13" y="16"/>
                </a:lnTo>
                <a:lnTo>
                  <a:pt x="13" y="14"/>
                </a:lnTo>
                <a:lnTo>
                  <a:pt x="14" y="11"/>
                </a:lnTo>
                <a:lnTo>
                  <a:pt x="16" y="10"/>
                </a:lnTo>
                <a:lnTo>
                  <a:pt x="17" y="8"/>
                </a:lnTo>
                <a:lnTo>
                  <a:pt x="19" y="6"/>
                </a:lnTo>
                <a:lnTo>
                  <a:pt x="20" y="3"/>
                </a:lnTo>
                <a:lnTo>
                  <a:pt x="22" y="2"/>
                </a:lnTo>
                <a:lnTo>
                  <a:pt x="2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7" name="Freeform 74"/>
          <p:cNvSpPr>
            <a:spLocks/>
          </p:cNvSpPr>
          <p:nvPr/>
        </p:nvSpPr>
        <p:spPr bwMode="auto">
          <a:xfrm>
            <a:off x="10509251" y="939801"/>
            <a:ext cx="61913" cy="250825"/>
          </a:xfrm>
          <a:custGeom>
            <a:avLst/>
            <a:gdLst>
              <a:gd name="T0" fmla="*/ 0 w 39"/>
              <a:gd name="T1" fmla="*/ 0 h 158"/>
              <a:gd name="T2" fmla="*/ 2147483647 w 39"/>
              <a:gd name="T3" fmla="*/ 2147483647 h 158"/>
              <a:gd name="T4" fmla="*/ 2147483647 w 39"/>
              <a:gd name="T5" fmla="*/ 2147483647 h 158"/>
              <a:gd name="T6" fmla="*/ 2147483647 w 39"/>
              <a:gd name="T7" fmla="*/ 2147483647 h 158"/>
              <a:gd name="T8" fmla="*/ 2147483647 w 39"/>
              <a:gd name="T9" fmla="*/ 2147483647 h 158"/>
              <a:gd name="T10" fmla="*/ 2147483647 w 39"/>
              <a:gd name="T11" fmla="*/ 2147483647 h 158"/>
              <a:gd name="T12" fmla="*/ 2147483647 w 39"/>
              <a:gd name="T13" fmla="*/ 2147483647 h 158"/>
              <a:gd name="T14" fmla="*/ 2147483647 w 39"/>
              <a:gd name="T15" fmla="*/ 2147483647 h 158"/>
              <a:gd name="T16" fmla="*/ 2147483647 w 39"/>
              <a:gd name="T17" fmla="*/ 2147483647 h 158"/>
              <a:gd name="T18" fmla="*/ 2147483647 w 39"/>
              <a:gd name="T19" fmla="*/ 2147483647 h 158"/>
              <a:gd name="T20" fmla="*/ 2147483647 w 39"/>
              <a:gd name="T21" fmla="*/ 2147483647 h 158"/>
              <a:gd name="T22" fmla="*/ 2147483647 w 39"/>
              <a:gd name="T23" fmla="*/ 2147483647 h 158"/>
              <a:gd name="T24" fmla="*/ 2147483647 w 39"/>
              <a:gd name="T25" fmla="*/ 2147483647 h 158"/>
              <a:gd name="T26" fmla="*/ 2147483647 w 39"/>
              <a:gd name="T27" fmla="*/ 2147483647 h 158"/>
              <a:gd name="T28" fmla="*/ 2147483647 w 39"/>
              <a:gd name="T29" fmla="*/ 2147483647 h 158"/>
              <a:gd name="T30" fmla="*/ 2147483647 w 39"/>
              <a:gd name="T31" fmla="*/ 2147483647 h 158"/>
              <a:gd name="T32" fmla="*/ 2147483647 w 39"/>
              <a:gd name="T33" fmla="*/ 2147483647 h 1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158"/>
              <a:gd name="T53" fmla="*/ 39 w 39"/>
              <a:gd name="T54" fmla="*/ 158 h 1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158">
                <a:moveTo>
                  <a:pt x="0" y="0"/>
                </a:moveTo>
                <a:lnTo>
                  <a:pt x="3" y="10"/>
                </a:lnTo>
                <a:lnTo>
                  <a:pt x="4" y="19"/>
                </a:lnTo>
                <a:lnTo>
                  <a:pt x="7" y="28"/>
                </a:lnTo>
                <a:lnTo>
                  <a:pt x="11" y="39"/>
                </a:lnTo>
                <a:lnTo>
                  <a:pt x="12" y="49"/>
                </a:lnTo>
                <a:lnTo>
                  <a:pt x="15" y="58"/>
                </a:lnTo>
                <a:lnTo>
                  <a:pt x="17" y="69"/>
                </a:lnTo>
                <a:lnTo>
                  <a:pt x="18" y="78"/>
                </a:lnTo>
                <a:lnTo>
                  <a:pt x="22" y="89"/>
                </a:lnTo>
                <a:lnTo>
                  <a:pt x="23" y="99"/>
                </a:lnTo>
                <a:lnTo>
                  <a:pt x="26" y="108"/>
                </a:lnTo>
                <a:lnTo>
                  <a:pt x="28" y="119"/>
                </a:lnTo>
                <a:lnTo>
                  <a:pt x="31" y="129"/>
                </a:lnTo>
                <a:lnTo>
                  <a:pt x="33" y="140"/>
                </a:lnTo>
                <a:lnTo>
                  <a:pt x="36" y="149"/>
                </a:lnTo>
                <a:lnTo>
                  <a:pt x="39" y="15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8" name="Freeform 75"/>
          <p:cNvSpPr>
            <a:spLocks/>
          </p:cNvSpPr>
          <p:nvPr/>
        </p:nvSpPr>
        <p:spPr bwMode="auto">
          <a:xfrm>
            <a:off x="10571164" y="1190625"/>
            <a:ext cx="22225" cy="139700"/>
          </a:xfrm>
          <a:custGeom>
            <a:avLst/>
            <a:gdLst>
              <a:gd name="T0" fmla="*/ 0 w 14"/>
              <a:gd name="T1" fmla="*/ 0 h 88"/>
              <a:gd name="T2" fmla="*/ 2147483647 w 14"/>
              <a:gd name="T3" fmla="*/ 2147483647 h 88"/>
              <a:gd name="T4" fmla="*/ 2147483647 w 14"/>
              <a:gd name="T5" fmla="*/ 2147483647 h 88"/>
              <a:gd name="T6" fmla="*/ 2147483647 w 14"/>
              <a:gd name="T7" fmla="*/ 2147483647 h 88"/>
              <a:gd name="T8" fmla="*/ 2147483647 w 14"/>
              <a:gd name="T9" fmla="*/ 2147483647 h 88"/>
              <a:gd name="T10" fmla="*/ 2147483647 w 14"/>
              <a:gd name="T11" fmla="*/ 2147483647 h 88"/>
              <a:gd name="T12" fmla="*/ 2147483647 w 14"/>
              <a:gd name="T13" fmla="*/ 2147483647 h 88"/>
              <a:gd name="T14" fmla="*/ 2147483647 w 14"/>
              <a:gd name="T15" fmla="*/ 2147483647 h 88"/>
              <a:gd name="T16" fmla="*/ 2147483647 w 14"/>
              <a:gd name="T17" fmla="*/ 2147483647 h 88"/>
              <a:gd name="T18" fmla="*/ 2147483647 w 14"/>
              <a:gd name="T19" fmla="*/ 2147483647 h 88"/>
              <a:gd name="T20" fmla="*/ 2147483647 w 14"/>
              <a:gd name="T21" fmla="*/ 2147483647 h 88"/>
              <a:gd name="T22" fmla="*/ 2147483647 w 14"/>
              <a:gd name="T23" fmla="*/ 2147483647 h 88"/>
              <a:gd name="T24" fmla="*/ 2147483647 w 14"/>
              <a:gd name="T25" fmla="*/ 2147483647 h 88"/>
              <a:gd name="T26" fmla="*/ 2147483647 w 14"/>
              <a:gd name="T27" fmla="*/ 2147483647 h 88"/>
              <a:gd name="T28" fmla="*/ 2147483647 w 14"/>
              <a:gd name="T29" fmla="*/ 2147483647 h 88"/>
              <a:gd name="T30" fmla="*/ 2147483647 w 14"/>
              <a:gd name="T31" fmla="*/ 2147483647 h 88"/>
              <a:gd name="T32" fmla="*/ 2147483647 w 14"/>
              <a:gd name="T33" fmla="*/ 2147483647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88"/>
              <a:gd name="T53" fmla="*/ 14 w 14"/>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88">
                <a:moveTo>
                  <a:pt x="0" y="0"/>
                </a:moveTo>
                <a:lnTo>
                  <a:pt x="1" y="5"/>
                </a:lnTo>
                <a:lnTo>
                  <a:pt x="1" y="11"/>
                </a:lnTo>
                <a:lnTo>
                  <a:pt x="3" y="18"/>
                </a:lnTo>
                <a:lnTo>
                  <a:pt x="3" y="22"/>
                </a:lnTo>
                <a:lnTo>
                  <a:pt x="5" y="29"/>
                </a:lnTo>
                <a:lnTo>
                  <a:pt x="5" y="33"/>
                </a:lnTo>
                <a:lnTo>
                  <a:pt x="6" y="40"/>
                </a:lnTo>
                <a:lnTo>
                  <a:pt x="6" y="44"/>
                </a:lnTo>
                <a:lnTo>
                  <a:pt x="8" y="49"/>
                </a:lnTo>
                <a:lnTo>
                  <a:pt x="9" y="55"/>
                </a:lnTo>
                <a:lnTo>
                  <a:pt x="9" y="60"/>
                </a:lnTo>
                <a:lnTo>
                  <a:pt x="11" y="66"/>
                </a:lnTo>
                <a:lnTo>
                  <a:pt x="11" y="71"/>
                </a:lnTo>
                <a:lnTo>
                  <a:pt x="12" y="77"/>
                </a:lnTo>
                <a:lnTo>
                  <a:pt x="14" y="82"/>
                </a:lnTo>
                <a:lnTo>
                  <a:pt x="14" y="8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69" name="Freeform 76"/>
          <p:cNvSpPr>
            <a:spLocks/>
          </p:cNvSpPr>
          <p:nvPr/>
        </p:nvSpPr>
        <p:spPr bwMode="auto">
          <a:xfrm>
            <a:off x="10467976" y="1330325"/>
            <a:ext cx="125413" cy="147638"/>
          </a:xfrm>
          <a:custGeom>
            <a:avLst/>
            <a:gdLst>
              <a:gd name="T0" fmla="*/ 2147483647 w 79"/>
              <a:gd name="T1" fmla="*/ 0 h 93"/>
              <a:gd name="T2" fmla="*/ 2147483647 w 79"/>
              <a:gd name="T3" fmla="*/ 2147483647 h 93"/>
              <a:gd name="T4" fmla="*/ 2147483647 w 79"/>
              <a:gd name="T5" fmla="*/ 2147483647 h 93"/>
              <a:gd name="T6" fmla="*/ 2147483647 w 79"/>
              <a:gd name="T7" fmla="*/ 2147483647 h 93"/>
              <a:gd name="T8" fmla="*/ 2147483647 w 79"/>
              <a:gd name="T9" fmla="*/ 2147483647 h 93"/>
              <a:gd name="T10" fmla="*/ 2147483647 w 79"/>
              <a:gd name="T11" fmla="*/ 2147483647 h 93"/>
              <a:gd name="T12" fmla="*/ 2147483647 w 79"/>
              <a:gd name="T13" fmla="*/ 2147483647 h 93"/>
              <a:gd name="T14" fmla="*/ 2147483647 w 79"/>
              <a:gd name="T15" fmla="*/ 2147483647 h 93"/>
              <a:gd name="T16" fmla="*/ 2147483647 w 79"/>
              <a:gd name="T17" fmla="*/ 2147483647 h 93"/>
              <a:gd name="T18" fmla="*/ 2147483647 w 79"/>
              <a:gd name="T19" fmla="*/ 2147483647 h 93"/>
              <a:gd name="T20" fmla="*/ 2147483647 w 79"/>
              <a:gd name="T21" fmla="*/ 2147483647 h 93"/>
              <a:gd name="T22" fmla="*/ 2147483647 w 79"/>
              <a:gd name="T23" fmla="*/ 2147483647 h 93"/>
              <a:gd name="T24" fmla="*/ 2147483647 w 79"/>
              <a:gd name="T25" fmla="*/ 2147483647 h 93"/>
              <a:gd name="T26" fmla="*/ 2147483647 w 79"/>
              <a:gd name="T27" fmla="*/ 2147483647 h 93"/>
              <a:gd name="T28" fmla="*/ 2147483647 w 79"/>
              <a:gd name="T29" fmla="*/ 2147483647 h 93"/>
              <a:gd name="T30" fmla="*/ 2147483647 w 79"/>
              <a:gd name="T31" fmla="*/ 2147483647 h 93"/>
              <a:gd name="T32" fmla="*/ 0 w 79"/>
              <a:gd name="T33" fmla="*/ 2147483647 h 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9"/>
              <a:gd name="T52" fmla="*/ 0 h 93"/>
              <a:gd name="T53" fmla="*/ 79 w 79"/>
              <a:gd name="T54" fmla="*/ 93 h 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9" h="93">
                <a:moveTo>
                  <a:pt x="79" y="0"/>
                </a:moveTo>
                <a:lnTo>
                  <a:pt x="79" y="8"/>
                </a:lnTo>
                <a:lnTo>
                  <a:pt x="79" y="16"/>
                </a:lnTo>
                <a:lnTo>
                  <a:pt x="76" y="24"/>
                </a:lnTo>
                <a:lnTo>
                  <a:pt x="74" y="31"/>
                </a:lnTo>
                <a:lnTo>
                  <a:pt x="70" y="39"/>
                </a:lnTo>
                <a:lnTo>
                  <a:pt x="65" y="46"/>
                </a:lnTo>
                <a:lnTo>
                  <a:pt x="60" y="52"/>
                </a:lnTo>
                <a:lnTo>
                  <a:pt x="54" y="57"/>
                </a:lnTo>
                <a:lnTo>
                  <a:pt x="48" y="63"/>
                </a:lnTo>
                <a:lnTo>
                  <a:pt x="41" y="67"/>
                </a:lnTo>
                <a:lnTo>
                  <a:pt x="35" y="72"/>
                </a:lnTo>
                <a:lnTo>
                  <a:pt x="27" y="77"/>
                </a:lnTo>
                <a:lnTo>
                  <a:pt x="21" y="82"/>
                </a:lnTo>
                <a:lnTo>
                  <a:pt x="13" y="85"/>
                </a:lnTo>
                <a:lnTo>
                  <a:pt x="7" y="89"/>
                </a:lnTo>
                <a:lnTo>
                  <a:pt x="0" y="9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0" name="Freeform 77"/>
          <p:cNvSpPr>
            <a:spLocks/>
          </p:cNvSpPr>
          <p:nvPr/>
        </p:nvSpPr>
        <p:spPr bwMode="auto">
          <a:xfrm>
            <a:off x="10179051" y="1477963"/>
            <a:ext cx="288925" cy="31750"/>
          </a:xfrm>
          <a:custGeom>
            <a:avLst/>
            <a:gdLst>
              <a:gd name="T0" fmla="*/ 2147483647 w 182"/>
              <a:gd name="T1" fmla="*/ 0 h 20"/>
              <a:gd name="T2" fmla="*/ 2147483647 w 182"/>
              <a:gd name="T3" fmla="*/ 2147483647 h 20"/>
              <a:gd name="T4" fmla="*/ 2147483647 w 182"/>
              <a:gd name="T5" fmla="*/ 2147483647 h 20"/>
              <a:gd name="T6" fmla="*/ 2147483647 w 182"/>
              <a:gd name="T7" fmla="*/ 2147483647 h 20"/>
              <a:gd name="T8" fmla="*/ 2147483647 w 182"/>
              <a:gd name="T9" fmla="*/ 2147483647 h 20"/>
              <a:gd name="T10" fmla="*/ 2147483647 w 182"/>
              <a:gd name="T11" fmla="*/ 2147483647 h 20"/>
              <a:gd name="T12" fmla="*/ 2147483647 w 182"/>
              <a:gd name="T13" fmla="*/ 2147483647 h 20"/>
              <a:gd name="T14" fmla="*/ 2147483647 w 182"/>
              <a:gd name="T15" fmla="*/ 2147483647 h 20"/>
              <a:gd name="T16" fmla="*/ 2147483647 w 182"/>
              <a:gd name="T17" fmla="*/ 2147483647 h 20"/>
              <a:gd name="T18" fmla="*/ 2147483647 w 182"/>
              <a:gd name="T19" fmla="*/ 2147483647 h 20"/>
              <a:gd name="T20" fmla="*/ 2147483647 w 182"/>
              <a:gd name="T21" fmla="*/ 2147483647 h 20"/>
              <a:gd name="T22" fmla="*/ 2147483647 w 182"/>
              <a:gd name="T23" fmla="*/ 2147483647 h 20"/>
              <a:gd name="T24" fmla="*/ 2147483647 w 182"/>
              <a:gd name="T25" fmla="*/ 2147483647 h 20"/>
              <a:gd name="T26" fmla="*/ 2147483647 w 182"/>
              <a:gd name="T27" fmla="*/ 2147483647 h 20"/>
              <a:gd name="T28" fmla="*/ 2147483647 w 182"/>
              <a:gd name="T29" fmla="*/ 2147483647 h 20"/>
              <a:gd name="T30" fmla="*/ 2147483647 w 182"/>
              <a:gd name="T31" fmla="*/ 2147483647 h 20"/>
              <a:gd name="T32" fmla="*/ 0 w 182"/>
              <a:gd name="T33" fmla="*/ 2147483647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2"/>
              <a:gd name="T52" fmla="*/ 0 h 20"/>
              <a:gd name="T53" fmla="*/ 182 w 182"/>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2" h="20">
                <a:moveTo>
                  <a:pt x="182" y="0"/>
                </a:moveTo>
                <a:lnTo>
                  <a:pt x="171" y="4"/>
                </a:lnTo>
                <a:lnTo>
                  <a:pt x="162" y="9"/>
                </a:lnTo>
                <a:lnTo>
                  <a:pt x="151" y="12"/>
                </a:lnTo>
                <a:lnTo>
                  <a:pt x="140" y="15"/>
                </a:lnTo>
                <a:lnTo>
                  <a:pt x="129" y="17"/>
                </a:lnTo>
                <a:lnTo>
                  <a:pt x="118" y="18"/>
                </a:lnTo>
                <a:lnTo>
                  <a:pt x="106" y="20"/>
                </a:lnTo>
                <a:lnTo>
                  <a:pt x="95" y="20"/>
                </a:lnTo>
                <a:lnTo>
                  <a:pt x="82" y="20"/>
                </a:lnTo>
                <a:lnTo>
                  <a:pt x="71" y="20"/>
                </a:lnTo>
                <a:lnTo>
                  <a:pt x="58" y="20"/>
                </a:lnTo>
                <a:lnTo>
                  <a:pt x="47" y="20"/>
                </a:lnTo>
                <a:lnTo>
                  <a:pt x="35" y="18"/>
                </a:lnTo>
                <a:lnTo>
                  <a:pt x="24" y="18"/>
                </a:lnTo>
                <a:lnTo>
                  <a:pt x="11" y="17"/>
                </a:lnTo>
                <a:lnTo>
                  <a:pt x="0" y="1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1" name="Freeform 78"/>
          <p:cNvSpPr>
            <a:spLocks/>
          </p:cNvSpPr>
          <p:nvPr/>
        </p:nvSpPr>
        <p:spPr bwMode="auto">
          <a:xfrm>
            <a:off x="10102850" y="1484314"/>
            <a:ext cx="76200" cy="20637"/>
          </a:xfrm>
          <a:custGeom>
            <a:avLst/>
            <a:gdLst>
              <a:gd name="T0" fmla="*/ 2147483647 w 48"/>
              <a:gd name="T1" fmla="*/ 2147483647 h 13"/>
              <a:gd name="T2" fmla="*/ 2147483647 w 48"/>
              <a:gd name="T3" fmla="*/ 2147483647 h 13"/>
              <a:gd name="T4" fmla="*/ 2147483647 w 48"/>
              <a:gd name="T5" fmla="*/ 2147483647 h 13"/>
              <a:gd name="T6" fmla="*/ 2147483647 w 48"/>
              <a:gd name="T7" fmla="*/ 2147483647 h 13"/>
              <a:gd name="T8" fmla="*/ 2147483647 w 48"/>
              <a:gd name="T9" fmla="*/ 2147483647 h 13"/>
              <a:gd name="T10" fmla="*/ 2147483647 w 48"/>
              <a:gd name="T11" fmla="*/ 2147483647 h 13"/>
              <a:gd name="T12" fmla="*/ 2147483647 w 48"/>
              <a:gd name="T13" fmla="*/ 2147483647 h 13"/>
              <a:gd name="T14" fmla="*/ 2147483647 w 48"/>
              <a:gd name="T15" fmla="*/ 2147483647 h 13"/>
              <a:gd name="T16" fmla="*/ 2147483647 w 48"/>
              <a:gd name="T17" fmla="*/ 2147483647 h 13"/>
              <a:gd name="T18" fmla="*/ 2147483647 w 48"/>
              <a:gd name="T19" fmla="*/ 2147483647 h 13"/>
              <a:gd name="T20" fmla="*/ 2147483647 w 48"/>
              <a:gd name="T21" fmla="*/ 2147483647 h 13"/>
              <a:gd name="T22" fmla="*/ 2147483647 w 48"/>
              <a:gd name="T23" fmla="*/ 2147483647 h 13"/>
              <a:gd name="T24" fmla="*/ 2147483647 w 48"/>
              <a:gd name="T25" fmla="*/ 2147483647 h 13"/>
              <a:gd name="T26" fmla="*/ 2147483647 w 48"/>
              <a:gd name="T27" fmla="*/ 2147483647 h 13"/>
              <a:gd name="T28" fmla="*/ 2147483647 w 48"/>
              <a:gd name="T29" fmla="*/ 2147483647 h 13"/>
              <a:gd name="T30" fmla="*/ 2147483647 w 48"/>
              <a:gd name="T31" fmla="*/ 2147483647 h 13"/>
              <a:gd name="T32" fmla="*/ 0 w 48"/>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13"/>
              <a:gd name="T53" fmla="*/ 48 w 48"/>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13">
                <a:moveTo>
                  <a:pt x="48" y="13"/>
                </a:moveTo>
                <a:lnTo>
                  <a:pt x="45" y="11"/>
                </a:lnTo>
                <a:lnTo>
                  <a:pt x="42" y="11"/>
                </a:lnTo>
                <a:lnTo>
                  <a:pt x="39" y="11"/>
                </a:lnTo>
                <a:lnTo>
                  <a:pt x="36" y="10"/>
                </a:lnTo>
                <a:lnTo>
                  <a:pt x="33" y="10"/>
                </a:lnTo>
                <a:lnTo>
                  <a:pt x="30" y="10"/>
                </a:lnTo>
                <a:lnTo>
                  <a:pt x="26" y="8"/>
                </a:lnTo>
                <a:lnTo>
                  <a:pt x="23" y="8"/>
                </a:lnTo>
                <a:lnTo>
                  <a:pt x="20" y="7"/>
                </a:lnTo>
                <a:lnTo>
                  <a:pt x="17" y="7"/>
                </a:lnTo>
                <a:lnTo>
                  <a:pt x="14" y="5"/>
                </a:lnTo>
                <a:lnTo>
                  <a:pt x="11" y="5"/>
                </a:lnTo>
                <a:lnTo>
                  <a:pt x="8" y="3"/>
                </a:lnTo>
                <a:lnTo>
                  <a:pt x="4" y="2"/>
                </a:lnTo>
                <a:lnTo>
                  <a:pt x="1"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2" name="Freeform 79"/>
          <p:cNvSpPr>
            <a:spLocks/>
          </p:cNvSpPr>
          <p:nvPr/>
        </p:nvSpPr>
        <p:spPr bwMode="auto">
          <a:xfrm>
            <a:off x="9885364" y="1387475"/>
            <a:ext cx="217487" cy="96838"/>
          </a:xfrm>
          <a:custGeom>
            <a:avLst/>
            <a:gdLst>
              <a:gd name="T0" fmla="*/ 2147483647 w 137"/>
              <a:gd name="T1" fmla="*/ 2147483647 h 61"/>
              <a:gd name="T2" fmla="*/ 2147483647 w 137"/>
              <a:gd name="T3" fmla="*/ 2147483647 h 61"/>
              <a:gd name="T4" fmla="*/ 2147483647 w 137"/>
              <a:gd name="T5" fmla="*/ 2147483647 h 61"/>
              <a:gd name="T6" fmla="*/ 2147483647 w 137"/>
              <a:gd name="T7" fmla="*/ 2147483647 h 61"/>
              <a:gd name="T8" fmla="*/ 2147483647 w 137"/>
              <a:gd name="T9" fmla="*/ 2147483647 h 61"/>
              <a:gd name="T10" fmla="*/ 2147483647 w 137"/>
              <a:gd name="T11" fmla="*/ 2147483647 h 61"/>
              <a:gd name="T12" fmla="*/ 2147483647 w 137"/>
              <a:gd name="T13" fmla="*/ 2147483647 h 61"/>
              <a:gd name="T14" fmla="*/ 2147483647 w 137"/>
              <a:gd name="T15" fmla="*/ 2147483647 h 61"/>
              <a:gd name="T16" fmla="*/ 2147483647 w 137"/>
              <a:gd name="T17" fmla="*/ 2147483647 h 61"/>
              <a:gd name="T18" fmla="*/ 2147483647 w 137"/>
              <a:gd name="T19" fmla="*/ 2147483647 h 61"/>
              <a:gd name="T20" fmla="*/ 2147483647 w 137"/>
              <a:gd name="T21" fmla="*/ 2147483647 h 61"/>
              <a:gd name="T22" fmla="*/ 2147483647 w 137"/>
              <a:gd name="T23" fmla="*/ 2147483647 h 61"/>
              <a:gd name="T24" fmla="*/ 2147483647 w 137"/>
              <a:gd name="T25" fmla="*/ 2147483647 h 61"/>
              <a:gd name="T26" fmla="*/ 2147483647 w 137"/>
              <a:gd name="T27" fmla="*/ 2147483647 h 61"/>
              <a:gd name="T28" fmla="*/ 2147483647 w 137"/>
              <a:gd name="T29" fmla="*/ 2147483647 h 61"/>
              <a:gd name="T30" fmla="*/ 2147483647 w 137"/>
              <a:gd name="T31" fmla="*/ 2147483647 h 61"/>
              <a:gd name="T32" fmla="*/ 0 w 137"/>
              <a:gd name="T33" fmla="*/ 0 h 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7"/>
              <a:gd name="T52" fmla="*/ 0 h 61"/>
              <a:gd name="T53" fmla="*/ 137 w 137"/>
              <a:gd name="T54" fmla="*/ 61 h 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7" h="61">
                <a:moveTo>
                  <a:pt x="137" y="61"/>
                </a:moveTo>
                <a:lnTo>
                  <a:pt x="127" y="58"/>
                </a:lnTo>
                <a:lnTo>
                  <a:pt x="120" y="53"/>
                </a:lnTo>
                <a:lnTo>
                  <a:pt x="110" y="50"/>
                </a:lnTo>
                <a:lnTo>
                  <a:pt x="102" y="47"/>
                </a:lnTo>
                <a:lnTo>
                  <a:pt x="93" y="42"/>
                </a:lnTo>
                <a:lnTo>
                  <a:pt x="85" y="39"/>
                </a:lnTo>
                <a:lnTo>
                  <a:pt x="76" y="36"/>
                </a:lnTo>
                <a:lnTo>
                  <a:pt x="68" y="33"/>
                </a:lnTo>
                <a:lnTo>
                  <a:pt x="60" y="28"/>
                </a:lnTo>
                <a:lnTo>
                  <a:pt x="50" y="25"/>
                </a:lnTo>
                <a:lnTo>
                  <a:pt x="43" y="22"/>
                </a:lnTo>
                <a:lnTo>
                  <a:pt x="33" y="17"/>
                </a:lnTo>
                <a:lnTo>
                  <a:pt x="25" y="14"/>
                </a:lnTo>
                <a:lnTo>
                  <a:pt x="18" y="10"/>
                </a:lnTo>
                <a:lnTo>
                  <a:pt x="8"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3" name="Freeform 80"/>
          <p:cNvSpPr>
            <a:spLocks/>
          </p:cNvSpPr>
          <p:nvPr/>
        </p:nvSpPr>
        <p:spPr bwMode="auto">
          <a:xfrm>
            <a:off x="9704389" y="1271589"/>
            <a:ext cx="180975" cy="115887"/>
          </a:xfrm>
          <a:custGeom>
            <a:avLst/>
            <a:gdLst>
              <a:gd name="T0" fmla="*/ 2147483647 w 114"/>
              <a:gd name="T1" fmla="*/ 2147483647 h 73"/>
              <a:gd name="T2" fmla="*/ 2147483647 w 114"/>
              <a:gd name="T3" fmla="*/ 2147483647 h 73"/>
              <a:gd name="T4" fmla="*/ 2147483647 w 114"/>
              <a:gd name="T5" fmla="*/ 2147483647 h 73"/>
              <a:gd name="T6" fmla="*/ 2147483647 w 114"/>
              <a:gd name="T7" fmla="*/ 2147483647 h 73"/>
              <a:gd name="T8" fmla="*/ 2147483647 w 114"/>
              <a:gd name="T9" fmla="*/ 2147483647 h 73"/>
              <a:gd name="T10" fmla="*/ 2147483647 w 114"/>
              <a:gd name="T11" fmla="*/ 2147483647 h 73"/>
              <a:gd name="T12" fmla="*/ 2147483647 w 114"/>
              <a:gd name="T13" fmla="*/ 2147483647 h 73"/>
              <a:gd name="T14" fmla="*/ 2147483647 w 114"/>
              <a:gd name="T15" fmla="*/ 2147483647 h 73"/>
              <a:gd name="T16" fmla="*/ 2147483647 w 114"/>
              <a:gd name="T17" fmla="*/ 2147483647 h 73"/>
              <a:gd name="T18" fmla="*/ 2147483647 w 114"/>
              <a:gd name="T19" fmla="*/ 2147483647 h 73"/>
              <a:gd name="T20" fmla="*/ 2147483647 w 114"/>
              <a:gd name="T21" fmla="*/ 2147483647 h 73"/>
              <a:gd name="T22" fmla="*/ 2147483647 w 114"/>
              <a:gd name="T23" fmla="*/ 2147483647 h 73"/>
              <a:gd name="T24" fmla="*/ 2147483647 w 114"/>
              <a:gd name="T25" fmla="*/ 2147483647 h 73"/>
              <a:gd name="T26" fmla="*/ 2147483647 w 114"/>
              <a:gd name="T27" fmla="*/ 2147483647 h 73"/>
              <a:gd name="T28" fmla="*/ 2147483647 w 114"/>
              <a:gd name="T29" fmla="*/ 2147483647 h 73"/>
              <a:gd name="T30" fmla="*/ 2147483647 w 114"/>
              <a:gd name="T31" fmla="*/ 2147483647 h 73"/>
              <a:gd name="T32" fmla="*/ 0 w 114"/>
              <a:gd name="T33" fmla="*/ 0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
              <a:gd name="T52" fmla="*/ 0 h 73"/>
              <a:gd name="T53" fmla="*/ 114 w 114"/>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 h="73">
                <a:moveTo>
                  <a:pt x="114" y="73"/>
                </a:moveTo>
                <a:lnTo>
                  <a:pt x="108" y="68"/>
                </a:lnTo>
                <a:lnTo>
                  <a:pt x="100" y="64"/>
                </a:lnTo>
                <a:lnTo>
                  <a:pt x="94" y="59"/>
                </a:lnTo>
                <a:lnTo>
                  <a:pt x="86" y="54"/>
                </a:lnTo>
                <a:lnTo>
                  <a:pt x="78" y="51"/>
                </a:lnTo>
                <a:lnTo>
                  <a:pt x="72" y="47"/>
                </a:lnTo>
                <a:lnTo>
                  <a:pt x="64" y="40"/>
                </a:lnTo>
                <a:lnTo>
                  <a:pt x="58" y="37"/>
                </a:lnTo>
                <a:lnTo>
                  <a:pt x="50" y="32"/>
                </a:lnTo>
                <a:lnTo>
                  <a:pt x="44" y="28"/>
                </a:lnTo>
                <a:lnTo>
                  <a:pt x="36" y="23"/>
                </a:lnTo>
                <a:lnTo>
                  <a:pt x="29" y="18"/>
                </a:lnTo>
                <a:lnTo>
                  <a:pt x="22" y="14"/>
                </a:lnTo>
                <a:lnTo>
                  <a:pt x="14" y="9"/>
                </a:lnTo>
                <a:lnTo>
                  <a:pt x="8"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4" name="Freeform 81"/>
          <p:cNvSpPr>
            <a:spLocks/>
          </p:cNvSpPr>
          <p:nvPr/>
        </p:nvSpPr>
        <p:spPr bwMode="auto">
          <a:xfrm>
            <a:off x="9621838" y="1201738"/>
            <a:ext cx="82550" cy="69850"/>
          </a:xfrm>
          <a:custGeom>
            <a:avLst/>
            <a:gdLst>
              <a:gd name="T0" fmla="*/ 2147483647 w 52"/>
              <a:gd name="T1" fmla="*/ 2147483647 h 44"/>
              <a:gd name="T2" fmla="*/ 2147483647 w 52"/>
              <a:gd name="T3" fmla="*/ 2147483647 h 44"/>
              <a:gd name="T4" fmla="*/ 2147483647 w 52"/>
              <a:gd name="T5" fmla="*/ 2147483647 h 44"/>
              <a:gd name="T6" fmla="*/ 2147483647 w 52"/>
              <a:gd name="T7" fmla="*/ 2147483647 h 44"/>
              <a:gd name="T8" fmla="*/ 2147483647 w 52"/>
              <a:gd name="T9" fmla="*/ 2147483647 h 44"/>
              <a:gd name="T10" fmla="*/ 2147483647 w 52"/>
              <a:gd name="T11" fmla="*/ 2147483647 h 44"/>
              <a:gd name="T12" fmla="*/ 2147483647 w 52"/>
              <a:gd name="T13" fmla="*/ 2147483647 h 44"/>
              <a:gd name="T14" fmla="*/ 2147483647 w 52"/>
              <a:gd name="T15" fmla="*/ 2147483647 h 44"/>
              <a:gd name="T16" fmla="*/ 2147483647 w 52"/>
              <a:gd name="T17" fmla="*/ 2147483647 h 44"/>
              <a:gd name="T18" fmla="*/ 2147483647 w 52"/>
              <a:gd name="T19" fmla="*/ 2147483647 h 44"/>
              <a:gd name="T20" fmla="*/ 2147483647 w 52"/>
              <a:gd name="T21" fmla="*/ 2147483647 h 44"/>
              <a:gd name="T22" fmla="*/ 2147483647 w 52"/>
              <a:gd name="T23" fmla="*/ 2147483647 h 44"/>
              <a:gd name="T24" fmla="*/ 2147483647 w 52"/>
              <a:gd name="T25" fmla="*/ 2147483647 h 44"/>
              <a:gd name="T26" fmla="*/ 2147483647 w 52"/>
              <a:gd name="T27" fmla="*/ 2147483647 h 44"/>
              <a:gd name="T28" fmla="*/ 2147483647 w 52"/>
              <a:gd name="T29" fmla="*/ 2147483647 h 44"/>
              <a:gd name="T30" fmla="*/ 2147483647 w 52"/>
              <a:gd name="T31" fmla="*/ 2147483647 h 44"/>
              <a:gd name="T32" fmla="*/ 0 w 52"/>
              <a:gd name="T33" fmla="*/ 0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44"/>
              <a:gd name="T53" fmla="*/ 52 w 52"/>
              <a:gd name="T54" fmla="*/ 44 h 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44">
                <a:moveTo>
                  <a:pt x="52" y="44"/>
                </a:moveTo>
                <a:lnTo>
                  <a:pt x="49" y="40"/>
                </a:lnTo>
                <a:lnTo>
                  <a:pt x="45" y="39"/>
                </a:lnTo>
                <a:lnTo>
                  <a:pt x="42" y="36"/>
                </a:lnTo>
                <a:lnTo>
                  <a:pt x="39" y="33"/>
                </a:lnTo>
                <a:lnTo>
                  <a:pt x="36" y="29"/>
                </a:lnTo>
                <a:lnTo>
                  <a:pt x="33" y="28"/>
                </a:lnTo>
                <a:lnTo>
                  <a:pt x="30" y="25"/>
                </a:lnTo>
                <a:lnTo>
                  <a:pt x="27" y="22"/>
                </a:lnTo>
                <a:lnTo>
                  <a:pt x="22" y="18"/>
                </a:lnTo>
                <a:lnTo>
                  <a:pt x="19" y="17"/>
                </a:lnTo>
                <a:lnTo>
                  <a:pt x="16" y="14"/>
                </a:lnTo>
                <a:lnTo>
                  <a:pt x="12" y="11"/>
                </a:lnTo>
                <a:lnTo>
                  <a:pt x="9" y="7"/>
                </a:lnTo>
                <a:lnTo>
                  <a:pt x="6" y="6"/>
                </a:lnTo>
                <a:lnTo>
                  <a:pt x="3"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5" name="Freeform 82"/>
          <p:cNvSpPr>
            <a:spLocks/>
          </p:cNvSpPr>
          <p:nvPr/>
        </p:nvSpPr>
        <p:spPr bwMode="auto">
          <a:xfrm>
            <a:off x="9601200" y="1189038"/>
            <a:ext cx="20638" cy="12700"/>
          </a:xfrm>
          <a:custGeom>
            <a:avLst/>
            <a:gdLst>
              <a:gd name="T0" fmla="*/ 2147483647 w 13"/>
              <a:gd name="T1" fmla="*/ 2147483647 h 8"/>
              <a:gd name="T2" fmla="*/ 2147483647 w 13"/>
              <a:gd name="T3" fmla="*/ 2147483647 h 8"/>
              <a:gd name="T4" fmla="*/ 2147483647 w 13"/>
              <a:gd name="T5" fmla="*/ 2147483647 h 8"/>
              <a:gd name="T6" fmla="*/ 2147483647 w 13"/>
              <a:gd name="T7" fmla="*/ 2147483647 h 8"/>
              <a:gd name="T8" fmla="*/ 2147483647 w 13"/>
              <a:gd name="T9" fmla="*/ 2147483647 h 8"/>
              <a:gd name="T10" fmla="*/ 2147483647 w 13"/>
              <a:gd name="T11" fmla="*/ 2147483647 h 8"/>
              <a:gd name="T12" fmla="*/ 2147483647 w 13"/>
              <a:gd name="T13" fmla="*/ 2147483647 h 8"/>
              <a:gd name="T14" fmla="*/ 2147483647 w 13"/>
              <a:gd name="T15" fmla="*/ 2147483647 h 8"/>
              <a:gd name="T16" fmla="*/ 2147483647 w 13"/>
              <a:gd name="T17" fmla="*/ 2147483647 h 8"/>
              <a:gd name="T18" fmla="*/ 2147483647 w 13"/>
              <a:gd name="T19" fmla="*/ 2147483647 h 8"/>
              <a:gd name="T20" fmla="*/ 2147483647 w 13"/>
              <a:gd name="T21" fmla="*/ 2147483647 h 8"/>
              <a:gd name="T22" fmla="*/ 2147483647 w 13"/>
              <a:gd name="T23" fmla="*/ 2147483647 h 8"/>
              <a:gd name="T24" fmla="*/ 2147483647 w 13"/>
              <a:gd name="T25" fmla="*/ 2147483647 h 8"/>
              <a:gd name="T26" fmla="*/ 2147483647 w 13"/>
              <a:gd name="T27" fmla="*/ 2147483647 h 8"/>
              <a:gd name="T28" fmla="*/ 2147483647 w 13"/>
              <a:gd name="T29" fmla="*/ 0 h 8"/>
              <a:gd name="T30" fmla="*/ 0 w 13"/>
              <a:gd name="T31" fmla="*/ 0 h 8"/>
              <a:gd name="T32" fmla="*/ 0 w 13"/>
              <a:gd name="T33" fmla="*/ 0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8"/>
              <a:gd name="T53" fmla="*/ 13 w 13"/>
              <a:gd name="T54" fmla="*/ 8 h 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8">
                <a:moveTo>
                  <a:pt x="13" y="8"/>
                </a:moveTo>
                <a:lnTo>
                  <a:pt x="11" y="8"/>
                </a:lnTo>
                <a:lnTo>
                  <a:pt x="10" y="6"/>
                </a:lnTo>
                <a:lnTo>
                  <a:pt x="8" y="6"/>
                </a:lnTo>
                <a:lnTo>
                  <a:pt x="8" y="5"/>
                </a:lnTo>
                <a:lnTo>
                  <a:pt x="7" y="5"/>
                </a:lnTo>
                <a:lnTo>
                  <a:pt x="7" y="3"/>
                </a:lnTo>
                <a:lnTo>
                  <a:pt x="5" y="3"/>
                </a:lnTo>
                <a:lnTo>
                  <a:pt x="3" y="1"/>
                </a:lnTo>
                <a:lnTo>
                  <a:pt x="2" y="1"/>
                </a:lnTo>
                <a:lnTo>
                  <a:pt x="2"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6" name="Freeform 83"/>
          <p:cNvSpPr>
            <a:spLocks/>
          </p:cNvSpPr>
          <p:nvPr/>
        </p:nvSpPr>
        <p:spPr bwMode="auto">
          <a:xfrm>
            <a:off x="9404350" y="992188"/>
            <a:ext cx="196850" cy="196850"/>
          </a:xfrm>
          <a:custGeom>
            <a:avLst/>
            <a:gdLst>
              <a:gd name="T0" fmla="*/ 2147483647 w 124"/>
              <a:gd name="T1" fmla="*/ 2147483647 h 124"/>
              <a:gd name="T2" fmla="*/ 2147483647 w 124"/>
              <a:gd name="T3" fmla="*/ 2147483647 h 124"/>
              <a:gd name="T4" fmla="*/ 2147483647 w 124"/>
              <a:gd name="T5" fmla="*/ 2147483647 h 124"/>
              <a:gd name="T6" fmla="*/ 2147483647 w 124"/>
              <a:gd name="T7" fmla="*/ 2147483647 h 124"/>
              <a:gd name="T8" fmla="*/ 2147483647 w 124"/>
              <a:gd name="T9" fmla="*/ 2147483647 h 124"/>
              <a:gd name="T10" fmla="*/ 2147483647 w 124"/>
              <a:gd name="T11" fmla="*/ 2147483647 h 124"/>
              <a:gd name="T12" fmla="*/ 2147483647 w 124"/>
              <a:gd name="T13" fmla="*/ 2147483647 h 124"/>
              <a:gd name="T14" fmla="*/ 2147483647 w 124"/>
              <a:gd name="T15" fmla="*/ 2147483647 h 124"/>
              <a:gd name="T16" fmla="*/ 2147483647 w 124"/>
              <a:gd name="T17" fmla="*/ 2147483647 h 124"/>
              <a:gd name="T18" fmla="*/ 2147483647 w 124"/>
              <a:gd name="T19" fmla="*/ 2147483647 h 124"/>
              <a:gd name="T20" fmla="*/ 2147483647 w 124"/>
              <a:gd name="T21" fmla="*/ 2147483647 h 124"/>
              <a:gd name="T22" fmla="*/ 2147483647 w 124"/>
              <a:gd name="T23" fmla="*/ 2147483647 h 124"/>
              <a:gd name="T24" fmla="*/ 2147483647 w 124"/>
              <a:gd name="T25" fmla="*/ 2147483647 h 124"/>
              <a:gd name="T26" fmla="*/ 2147483647 w 124"/>
              <a:gd name="T27" fmla="*/ 2147483647 h 124"/>
              <a:gd name="T28" fmla="*/ 2147483647 w 124"/>
              <a:gd name="T29" fmla="*/ 2147483647 h 124"/>
              <a:gd name="T30" fmla="*/ 2147483647 w 124"/>
              <a:gd name="T31" fmla="*/ 2147483647 h 124"/>
              <a:gd name="T32" fmla="*/ 0 w 124"/>
              <a:gd name="T33" fmla="*/ 0 h 1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124"/>
              <a:gd name="T53" fmla="*/ 124 w 124"/>
              <a:gd name="T54" fmla="*/ 124 h 1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124">
                <a:moveTo>
                  <a:pt x="124" y="124"/>
                </a:moveTo>
                <a:lnTo>
                  <a:pt x="115" y="116"/>
                </a:lnTo>
                <a:lnTo>
                  <a:pt x="107" y="108"/>
                </a:lnTo>
                <a:lnTo>
                  <a:pt x="99" y="102"/>
                </a:lnTo>
                <a:lnTo>
                  <a:pt x="91" y="94"/>
                </a:lnTo>
                <a:lnTo>
                  <a:pt x="84" y="86"/>
                </a:lnTo>
                <a:lnTo>
                  <a:pt x="76" y="78"/>
                </a:lnTo>
                <a:lnTo>
                  <a:pt x="68" y="71"/>
                </a:lnTo>
                <a:lnTo>
                  <a:pt x="60" y="63"/>
                </a:lnTo>
                <a:lnTo>
                  <a:pt x="52" y="55"/>
                </a:lnTo>
                <a:lnTo>
                  <a:pt x="44" y="47"/>
                </a:lnTo>
                <a:lnTo>
                  <a:pt x="36" y="39"/>
                </a:lnTo>
                <a:lnTo>
                  <a:pt x="30" y="31"/>
                </a:lnTo>
                <a:lnTo>
                  <a:pt x="22" y="24"/>
                </a:lnTo>
                <a:lnTo>
                  <a:pt x="14" y="16"/>
                </a:lnTo>
                <a:lnTo>
                  <a:pt x="7" y="8"/>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7" name="Freeform 84"/>
          <p:cNvSpPr>
            <a:spLocks/>
          </p:cNvSpPr>
          <p:nvPr/>
        </p:nvSpPr>
        <p:spPr bwMode="auto">
          <a:xfrm>
            <a:off x="9347200" y="927100"/>
            <a:ext cx="57150" cy="65088"/>
          </a:xfrm>
          <a:custGeom>
            <a:avLst/>
            <a:gdLst>
              <a:gd name="T0" fmla="*/ 2147483647 w 36"/>
              <a:gd name="T1" fmla="*/ 2147483647 h 41"/>
              <a:gd name="T2" fmla="*/ 2147483647 w 36"/>
              <a:gd name="T3" fmla="*/ 2147483647 h 41"/>
              <a:gd name="T4" fmla="*/ 2147483647 w 36"/>
              <a:gd name="T5" fmla="*/ 2147483647 h 41"/>
              <a:gd name="T6" fmla="*/ 2147483647 w 36"/>
              <a:gd name="T7" fmla="*/ 2147483647 h 41"/>
              <a:gd name="T8" fmla="*/ 2147483647 w 36"/>
              <a:gd name="T9" fmla="*/ 2147483647 h 41"/>
              <a:gd name="T10" fmla="*/ 2147483647 w 36"/>
              <a:gd name="T11" fmla="*/ 2147483647 h 41"/>
              <a:gd name="T12" fmla="*/ 2147483647 w 36"/>
              <a:gd name="T13" fmla="*/ 2147483647 h 41"/>
              <a:gd name="T14" fmla="*/ 2147483647 w 36"/>
              <a:gd name="T15" fmla="*/ 2147483647 h 41"/>
              <a:gd name="T16" fmla="*/ 2147483647 w 36"/>
              <a:gd name="T17" fmla="*/ 2147483647 h 41"/>
              <a:gd name="T18" fmla="*/ 2147483647 w 36"/>
              <a:gd name="T19" fmla="*/ 2147483647 h 41"/>
              <a:gd name="T20" fmla="*/ 2147483647 w 36"/>
              <a:gd name="T21" fmla="*/ 2147483647 h 41"/>
              <a:gd name="T22" fmla="*/ 2147483647 w 36"/>
              <a:gd name="T23" fmla="*/ 2147483647 h 41"/>
              <a:gd name="T24" fmla="*/ 2147483647 w 36"/>
              <a:gd name="T25" fmla="*/ 2147483647 h 41"/>
              <a:gd name="T26" fmla="*/ 2147483647 w 36"/>
              <a:gd name="T27" fmla="*/ 2147483647 h 41"/>
              <a:gd name="T28" fmla="*/ 2147483647 w 36"/>
              <a:gd name="T29" fmla="*/ 2147483647 h 41"/>
              <a:gd name="T30" fmla="*/ 2147483647 w 36"/>
              <a:gd name="T31" fmla="*/ 2147483647 h 41"/>
              <a:gd name="T32" fmla="*/ 0 w 36"/>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41"/>
              <a:gd name="T53" fmla="*/ 36 w 36"/>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41">
                <a:moveTo>
                  <a:pt x="36" y="41"/>
                </a:moveTo>
                <a:lnTo>
                  <a:pt x="33" y="39"/>
                </a:lnTo>
                <a:lnTo>
                  <a:pt x="32" y="36"/>
                </a:lnTo>
                <a:lnTo>
                  <a:pt x="29" y="33"/>
                </a:lnTo>
                <a:lnTo>
                  <a:pt x="27" y="32"/>
                </a:lnTo>
                <a:lnTo>
                  <a:pt x="25" y="29"/>
                </a:lnTo>
                <a:lnTo>
                  <a:pt x="22" y="27"/>
                </a:lnTo>
                <a:lnTo>
                  <a:pt x="21" y="24"/>
                </a:lnTo>
                <a:lnTo>
                  <a:pt x="18" y="21"/>
                </a:lnTo>
                <a:lnTo>
                  <a:pt x="16" y="19"/>
                </a:lnTo>
                <a:lnTo>
                  <a:pt x="13" y="16"/>
                </a:lnTo>
                <a:lnTo>
                  <a:pt x="11" y="13"/>
                </a:lnTo>
                <a:lnTo>
                  <a:pt x="8" y="10"/>
                </a:lnTo>
                <a:lnTo>
                  <a:pt x="7" y="8"/>
                </a:lnTo>
                <a:lnTo>
                  <a:pt x="5" y="5"/>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8" name="Freeform 85"/>
          <p:cNvSpPr>
            <a:spLocks/>
          </p:cNvSpPr>
          <p:nvPr/>
        </p:nvSpPr>
        <p:spPr bwMode="auto">
          <a:xfrm>
            <a:off x="9324976" y="900114"/>
            <a:ext cx="22225" cy="26987"/>
          </a:xfrm>
          <a:custGeom>
            <a:avLst/>
            <a:gdLst>
              <a:gd name="T0" fmla="*/ 2147483647 w 14"/>
              <a:gd name="T1" fmla="*/ 2147483647 h 17"/>
              <a:gd name="T2" fmla="*/ 2147483647 w 14"/>
              <a:gd name="T3" fmla="*/ 2147483647 h 17"/>
              <a:gd name="T4" fmla="*/ 2147483647 w 14"/>
              <a:gd name="T5" fmla="*/ 2147483647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2147483647 w 14"/>
              <a:gd name="T23" fmla="*/ 2147483647 h 17"/>
              <a:gd name="T24" fmla="*/ 2147483647 w 14"/>
              <a:gd name="T25" fmla="*/ 2147483647 h 17"/>
              <a:gd name="T26" fmla="*/ 2147483647 w 14"/>
              <a:gd name="T27" fmla="*/ 2147483647 h 17"/>
              <a:gd name="T28" fmla="*/ 2147483647 w 14"/>
              <a:gd name="T29" fmla="*/ 2147483647 h 17"/>
              <a:gd name="T30" fmla="*/ 2147483647 w 14"/>
              <a:gd name="T31" fmla="*/ 2147483647 h 17"/>
              <a:gd name="T32" fmla="*/ 0 w 14"/>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7"/>
              <a:gd name="T53" fmla="*/ 14 w 14"/>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7">
                <a:moveTo>
                  <a:pt x="14" y="17"/>
                </a:moveTo>
                <a:lnTo>
                  <a:pt x="14" y="16"/>
                </a:lnTo>
                <a:lnTo>
                  <a:pt x="14" y="14"/>
                </a:lnTo>
                <a:lnTo>
                  <a:pt x="13" y="13"/>
                </a:lnTo>
                <a:lnTo>
                  <a:pt x="13" y="11"/>
                </a:lnTo>
                <a:lnTo>
                  <a:pt x="11" y="11"/>
                </a:lnTo>
                <a:lnTo>
                  <a:pt x="10" y="10"/>
                </a:lnTo>
                <a:lnTo>
                  <a:pt x="8" y="8"/>
                </a:lnTo>
                <a:lnTo>
                  <a:pt x="6" y="6"/>
                </a:lnTo>
                <a:lnTo>
                  <a:pt x="5" y="5"/>
                </a:lnTo>
                <a:lnTo>
                  <a:pt x="3" y="5"/>
                </a:lnTo>
                <a:lnTo>
                  <a:pt x="3" y="3"/>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79" name="Freeform 86"/>
          <p:cNvSpPr>
            <a:spLocks/>
          </p:cNvSpPr>
          <p:nvPr/>
        </p:nvSpPr>
        <p:spPr bwMode="auto">
          <a:xfrm>
            <a:off x="9228139" y="773113"/>
            <a:ext cx="96837" cy="127000"/>
          </a:xfrm>
          <a:custGeom>
            <a:avLst/>
            <a:gdLst>
              <a:gd name="T0" fmla="*/ 2147483647 w 61"/>
              <a:gd name="T1" fmla="*/ 2147483647 h 80"/>
              <a:gd name="T2" fmla="*/ 2147483647 w 61"/>
              <a:gd name="T3" fmla="*/ 2147483647 h 80"/>
              <a:gd name="T4" fmla="*/ 2147483647 w 61"/>
              <a:gd name="T5" fmla="*/ 2147483647 h 80"/>
              <a:gd name="T6" fmla="*/ 2147483647 w 61"/>
              <a:gd name="T7" fmla="*/ 2147483647 h 80"/>
              <a:gd name="T8" fmla="*/ 2147483647 w 61"/>
              <a:gd name="T9" fmla="*/ 2147483647 h 80"/>
              <a:gd name="T10" fmla="*/ 2147483647 w 61"/>
              <a:gd name="T11" fmla="*/ 2147483647 h 80"/>
              <a:gd name="T12" fmla="*/ 2147483647 w 61"/>
              <a:gd name="T13" fmla="*/ 2147483647 h 80"/>
              <a:gd name="T14" fmla="*/ 2147483647 w 61"/>
              <a:gd name="T15" fmla="*/ 2147483647 h 80"/>
              <a:gd name="T16" fmla="*/ 2147483647 w 61"/>
              <a:gd name="T17" fmla="*/ 2147483647 h 80"/>
              <a:gd name="T18" fmla="*/ 2147483647 w 61"/>
              <a:gd name="T19" fmla="*/ 2147483647 h 80"/>
              <a:gd name="T20" fmla="*/ 2147483647 w 61"/>
              <a:gd name="T21" fmla="*/ 2147483647 h 80"/>
              <a:gd name="T22" fmla="*/ 2147483647 w 61"/>
              <a:gd name="T23" fmla="*/ 2147483647 h 80"/>
              <a:gd name="T24" fmla="*/ 2147483647 w 61"/>
              <a:gd name="T25" fmla="*/ 2147483647 h 80"/>
              <a:gd name="T26" fmla="*/ 2147483647 w 61"/>
              <a:gd name="T27" fmla="*/ 2147483647 h 80"/>
              <a:gd name="T28" fmla="*/ 2147483647 w 61"/>
              <a:gd name="T29" fmla="*/ 2147483647 h 80"/>
              <a:gd name="T30" fmla="*/ 2147483647 w 61"/>
              <a:gd name="T31" fmla="*/ 2147483647 h 80"/>
              <a:gd name="T32" fmla="*/ 0 w 61"/>
              <a:gd name="T33" fmla="*/ 0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80"/>
              <a:gd name="T53" fmla="*/ 61 w 61"/>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80">
                <a:moveTo>
                  <a:pt x="61" y="80"/>
                </a:moveTo>
                <a:lnTo>
                  <a:pt x="56" y="75"/>
                </a:lnTo>
                <a:lnTo>
                  <a:pt x="53" y="69"/>
                </a:lnTo>
                <a:lnTo>
                  <a:pt x="49" y="64"/>
                </a:lnTo>
                <a:lnTo>
                  <a:pt x="45" y="60"/>
                </a:lnTo>
                <a:lnTo>
                  <a:pt x="41" y="55"/>
                </a:lnTo>
                <a:lnTo>
                  <a:pt x="38" y="50"/>
                </a:lnTo>
                <a:lnTo>
                  <a:pt x="33" y="46"/>
                </a:lnTo>
                <a:lnTo>
                  <a:pt x="30" y="41"/>
                </a:lnTo>
                <a:lnTo>
                  <a:pt x="27" y="35"/>
                </a:lnTo>
                <a:lnTo>
                  <a:pt x="22" y="30"/>
                </a:lnTo>
                <a:lnTo>
                  <a:pt x="19" y="25"/>
                </a:lnTo>
                <a:lnTo>
                  <a:pt x="14" y="21"/>
                </a:lnTo>
                <a:lnTo>
                  <a:pt x="11" y="16"/>
                </a:lnTo>
                <a:lnTo>
                  <a:pt x="8" y="11"/>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0" name="Freeform 87"/>
          <p:cNvSpPr>
            <a:spLocks/>
          </p:cNvSpPr>
          <p:nvPr/>
        </p:nvSpPr>
        <p:spPr bwMode="auto">
          <a:xfrm>
            <a:off x="9178926" y="646113"/>
            <a:ext cx="49213" cy="127000"/>
          </a:xfrm>
          <a:custGeom>
            <a:avLst/>
            <a:gdLst>
              <a:gd name="T0" fmla="*/ 2147483647 w 31"/>
              <a:gd name="T1" fmla="*/ 2147483647 h 80"/>
              <a:gd name="T2" fmla="*/ 2147483647 w 31"/>
              <a:gd name="T3" fmla="*/ 2147483647 h 80"/>
              <a:gd name="T4" fmla="*/ 2147483647 w 31"/>
              <a:gd name="T5" fmla="*/ 2147483647 h 80"/>
              <a:gd name="T6" fmla="*/ 2147483647 w 31"/>
              <a:gd name="T7" fmla="*/ 2147483647 h 80"/>
              <a:gd name="T8" fmla="*/ 2147483647 w 31"/>
              <a:gd name="T9" fmla="*/ 2147483647 h 80"/>
              <a:gd name="T10" fmla="*/ 2147483647 w 31"/>
              <a:gd name="T11" fmla="*/ 2147483647 h 80"/>
              <a:gd name="T12" fmla="*/ 2147483647 w 31"/>
              <a:gd name="T13" fmla="*/ 2147483647 h 80"/>
              <a:gd name="T14" fmla="*/ 2147483647 w 31"/>
              <a:gd name="T15" fmla="*/ 2147483647 h 80"/>
              <a:gd name="T16" fmla="*/ 2147483647 w 31"/>
              <a:gd name="T17" fmla="*/ 2147483647 h 80"/>
              <a:gd name="T18" fmla="*/ 2147483647 w 31"/>
              <a:gd name="T19" fmla="*/ 2147483647 h 80"/>
              <a:gd name="T20" fmla="*/ 2147483647 w 31"/>
              <a:gd name="T21" fmla="*/ 2147483647 h 80"/>
              <a:gd name="T22" fmla="*/ 2147483647 w 31"/>
              <a:gd name="T23" fmla="*/ 2147483647 h 80"/>
              <a:gd name="T24" fmla="*/ 2147483647 w 31"/>
              <a:gd name="T25" fmla="*/ 2147483647 h 80"/>
              <a:gd name="T26" fmla="*/ 2147483647 w 31"/>
              <a:gd name="T27" fmla="*/ 2147483647 h 80"/>
              <a:gd name="T28" fmla="*/ 2147483647 w 31"/>
              <a:gd name="T29" fmla="*/ 2147483647 h 80"/>
              <a:gd name="T30" fmla="*/ 2147483647 w 31"/>
              <a:gd name="T31" fmla="*/ 2147483647 h 80"/>
              <a:gd name="T32" fmla="*/ 0 w 31"/>
              <a:gd name="T33" fmla="*/ 0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80"/>
              <a:gd name="T53" fmla="*/ 31 w 31"/>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80">
                <a:moveTo>
                  <a:pt x="31" y="80"/>
                </a:moveTo>
                <a:lnTo>
                  <a:pt x="28" y="76"/>
                </a:lnTo>
                <a:lnTo>
                  <a:pt x="26" y="71"/>
                </a:lnTo>
                <a:lnTo>
                  <a:pt x="23" y="66"/>
                </a:lnTo>
                <a:lnTo>
                  <a:pt x="22" y="61"/>
                </a:lnTo>
                <a:lnTo>
                  <a:pt x="18" y="57"/>
                </a:lnTo>
                <a:lnTo>
                  <a:pt x="17" y="52"/>
                </a:lnTo>
                <a:lnTo>
                  <a:pt x="14" y="47"/>
                </a:lnTo>
                <a:lnTo>
                  <a:pt x="12" y="43"/>
                </a:lnTo>
                <a:lnTo>
                  <a:pt x="11" y="38"/>
                </a:lnTo>
                <a:lnTo>
                  <a:pt x="9" y="32"/>
                </a:lnTo>
                <a:lnTo>
                  <a:pt x="6" y="27"/>
                </a:lnTo>
                <a:lnTo>
                  <a:pt x="4" y="22"/>
                </a:lnTo>
                <a:lnTo>
                  <a:pt x="3" y="16"/>
                </a:lnTo>
                <a:lnTo>
                  <a:pt x="3" y="11"/>
                </a:lnTo>
                <a:lnTo>
                  <a:pt x="1"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1" name="Freeform 88"/>
          <p:cNvSpPr>
            <a:spLocks/>
          </p:cNvSpPr>
          <p:nvPr/>
        </p:nvSpPr>
        <p:spPr bwMode="auto">
          <a:xfrm>
            <a:off x="9172576" y="422275"/>
            <a:ext cx="23813" cy="223838"/>
          </a:xfrm>
          <a:custGeom>
            <a:avLst/>
            <a:gdLst>
              <a:gd name="T0" fmla="*/ 2147483647 w 15"/>
              <a:gd name="T1" fmla="*/ 2147483647 h 141"/>
              <a:gd name="T2" fmla="*/ 2147483647 w 15"/>
              <a:gd name="T3" fmla="*/ 2147483647 h 141"/>
              <a:gd name="T4" fmla="*/ 2147483647 w 15"/>
              <a:gd name="T5" fmla="*/ 2147483647 h 141"/>
              <a:gd name="T6" fmla="*/ 2147483647 w 15"/>
              <a:gd name="T7" fmla="*/ 2147483647 h 141"/>
              <a:gd name="T8" fmla="*/ 0 w 15"/>
              <a:gd name="T9" fmla="*/ 2147483647 h 141"/>
              <a:gd name="T10" fmla="*/ 0 w 15"/>
              <a:gd name="T11" fmla="*/ 2147483647 h 141"/>
              <a:gd name="T12" fmla="*/ 2147483647 w 15"/>
              <a:gd name="T13" fmla="*/ 2147483647 h 141"/>
              <a:gd name="T14" fmla="*/ 2147483647 w 15"/>
              <a:gd name="T15" fmla="*/ 2147483647 h 141"/>
              <a:gd name="T16" fmla="*/ 2147483647 w 15"/>
              <a:gd name="T17" fmla="*/ 2147483647 h 141"/>
              <a:gd name="T18" fmla="*/ 2147483647 w 15"/>
              <a:gd name="T19" fmla="*/ 2147483647 h 141"/>
              <a:gd name="T20" fmla="*/ 2147483647 w 15"/>
              <a:gd name="T21" fmla="*/ 2147483647 h 141"/>
              <a:gd name="T22" fmla="*/ 2147483647 w 15"/>
              <a:gd name="T23" fmla="*/ 2147483647 h 141"/>
              <a:gd name="T24" fmla="*/ 2147483647 w 15"/>
              <a:gd name="T25" fmla="*/ 2147483647 h 141"/>
              <a:gd name="T26" fmla="*/ 2147483647 w 15"/>
              <a:gd name="T27" fmla="*/ 2147483647 h 141"/>
              <a:gd name="T28" fmla="*/ 2147483647 w 15"/>
              <a:gd name="T29" fmla="*/ 2147483647 h 141"/>
              <a:gd name="T30" fmla="*/ 2147483647 w 15"/>
              <a:gd name="T31" fmla="*/ 2147483647 h 141"/>
              <a:gd name="T32" fmla="*/ 2147483647 w 15"/>
              <a:gd name="T33" fmla="*/ 0 h 1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141"/>
              <a:gd name="T53" fmla="*/ 15 w 15"/>
              <a:gd name="T54" fmla="*/ 141 h 1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141">
                <a:moveTo>
                  <a:pt x="4" y="141"/>
                </a:moveTo>
                <a:lnTo>
                  <a:pt x="2" y="133"/>
                </a:lnTo>
                <a:lnTo>
                  <a:pt x="2" y="124"/>
                </a:lnTo>
                <a:lnTo>
                  <a:pt x="2" y="115"/>
                </a:lnTo>
                <a:lnTo>
                  <a:pt x="0" y="107"/>
                </a:lnTo>
                <a:lnTo>
                  <a:pt x="0" y="97"/>
                </a:lnTo>
                <a:lnTo>
                  <a:pt x="2" y="88"/>
                </a:lnTo>
                <a:lnTo>
                  <a:pt x="2" y="79"/>
                </a:lnTo>
                <a:lnTo>
                  <a:pt x="2" y="71"/>
                </a:lnTo>
                <a:lnTo>
                  <a:pt x="4" y="61"/>
                </a:lnTo>
                <a:lnTo>
                  <a:pt x="5" y="52"/>
                </a:lnTo>
                <a:lnTo>
                  <a:pt x="5" y="44"/>
                </a:lnTo>
                <a:lnTo>
                  <a:pt x="7" y="35"/>
                </a:lnTo>
                <a:lnTo>
                  <a:pt x="8" y="25"/>
                </a:lnTo>
                <a:lnTo>
                  <a:pt x="10" y="18"/>
                </a:lnTo>
                <a:lnTo>
                  <a:pt x="13" y="10"/>
                </a:lnTo>
                <a:lnTo>
                  <a:pt x="1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2" name="Freeform 89"/>
          <p:cNvSpPr>
            <a:spLocks/>
          </p:cNvSpPr>
          <p:nvPr/>
        </p:nvSpPr>
        <p:spPr bwMode="auto">
          <a:xfrm>
            <a:off x="9196388" y="268289"/>
            <a:ext cx="101600" cy="153987"/>
          </a:xfrm>
          <a:custGeom>
            <a:avLst/>
            <a:gdLst>
              <a:gd name="T0" fmla="*/ 0 w 64"/>
              <a:gd name="T1" fmla="*/ 2147483647 h 97"/>
              <a:gd name="T2" fmla="*/ 2147483647 w 64"/>
              <a:gd name="T3" fmla="*/ 2147483647 h 97"/>
              <a:gd name="T4" fmla="*/ 2147483647 w 64"/>
              <a:gd name="T5" fmla="*/ 2147483647 h 97"/>
              <a:gd name="T6" fmla="*/ 2147483647 w 64"/>
              <a:gd name="T7" fmla="*/ 2147483647 h 97"/>
              <a:gd name="T8" fmla="*/ 2147483647 w 64"/>
              <a:gd name="T9" fmla="*/ 2147483647 h 97"/>
              <a:gd name="T10" fmla="*/ 2147483647 w 64"/>
              <a:gd name="T11" fmla="*/ 2147483647 h 97"/>
              <a:gd name="T12" fmla="*/ 2147483647 w 64"/>
              <a:gd name="T13" fmla="*/ 2147483647 h 97"/>
              <a:gd name="T14" fmla="*/ 2147483647 w 64"/>
              <a:gd name="T15" fmla="*/ 2147483647 h 97"/>
              <a:gd name="T16" fmla="*/ 2147483647 w 64"/>
              <a:gd name="T17" fmla="*/ 2147483647 h 97"/>
              <a:gd name="T18" fmla="*/ 2147483647 w 64"/>
              <a:gd name="T19" fmla="*/ 2147483647 h 97"/>
              <a:gd name="T20" fmla="*/ 2147483647 w 64"/>
              <a:gd name="T21" fmla="*/ 2147483647 h 97"/>
              <a:gd name="T22" fmla="*/ 2147483647 w 64"/>
              <a:gd name="T23" fmla="*/ 2147483647 h 97"/>
              <a:gd name="T24" fmla="*/ 2147483647 w 64"/>
              <a:gd name="T25" fmla="*/ 2147483647 h 97"/>
              <a:gd name="T26" fmla="*/ 2147483647 w 64"/>
              <a:gd name="T27" fmla="*/ 2147483647 h 97"/>
              <a:gd name="T28" fmla="*/ 2147483647 w 64"/>
              <a:gd name="T29" fmla="*/ 2147483647 h 97"/>
              <a:gd name="T30" fmla="*/ 2147483647 w 64"/>
              <a:gd name="T31" fmla="*/ 2147483647 h 97"/>
              <a:gd name="T32" fmla="*/ 2147483647 w 64"/>
              <a:gd name="T33" fmla="*/ 0 h 9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97"/>
              <a:gd name="T53" fmla="*/ 64 w 64"/>
              <a:gd name="T54" fmla="*/ 97 h 9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97">
                <a:moveTo>
                  <a:pt x="0" y="97"/>
                </a:moveTo>
                <a:lnTo>
                  <a:pt x="1" y="91"/>
                </a:lnTo>
                <a:lnTo>
                  <a:pt x="3" y="83"/>
                </a:lnTo>
                <a:lnTo>
                  <a:pt x="6" y="77"/>
                </a:lnTo>
                <a:lnTo>
                  <a:pt x="9" y="69"/>
                </a:lnTo>
                <a:lnTo>
                  <a:pt x="12" y="63"/>
                </a:lnTo>
                <a:lnTo>
                  <a:pt x="15" y="57"/>
                </a:lnTo>
                <a:lnTo>
                  <a:pt x="20" y="50"/>
                </a:lnTo>
                <a:lnTo>
                  <a:pt x="23" y="44"/>
                </a:lnTo>
                <a:lnTo>
                  <a:pt x="28" y="38"/>
                </a:lnTo>
                <a:lnTo>
                  <a:pt x="32" y="33"/>
                </a:lnTo>
                <a:lnTo>
                  <a:pt x="37" y="27"/>
                </a:lnTo>
                <a:lnTo>
                  <a:pt x="42" y="21"/>
                </a:lnTo>
                <a:lnTo>
                  <a:pt x="47" y="16"/>
                </a:lnTo>
                <a:lnTo>
                  <a:pt x="53" y="10"/>
                </a:lnTo>
                <a:lnTo>
                  <a:pt x="59" y="5"/>
                </a:lnTo>
                <a:lnTo>
                  <a:pt x="6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3" name="Freeform 90"/>
          <p:cNvSpPr>
            <a:spLocks/>
          </p:cNvSpPr>
          <p:nvPr/>
        </p:nvSpPr>
        <p:spPr bwMode="auto">
          <a:xfrm>
            <a:off x="9297989" y="236538"/>
            <a:ext cx="53975" cy="31750"/>
          </a:xfrm>
          <a:custGeom>
            <a:avLst/>
            <a:gdLst>
              <a:gd name="T0" fmla="*/ 0 w 34"/>
              <a:gd name="T1" fmla="*/ 2147483647 h 20"/>
              <a:gd name="T2" fmla="*/ 2147483647 w 34"/>
              <a:gd name="T3" fmla="*/ 2147483647 h 20"/>
              <a:gd name="T4" fmla="*/ 2147483647 w 34"/>
              <a:gd name="T5" fmla="*/ 2147483647 h 20"/>
              <a:gd name="T6" fmla="*/ 2147483647 w 34"/>
              <a:gd name="T7" fmla="*/ 2147483647 h 20"/>
              <a:gd name="T8" fmla="*/ 2147483647 w 34"/>
              <a:gd name="T9" fmla="*/ 2147483647 h 20"/>
              <a:gd name="T10" fmla="*/ 2147483647 w 34"/>
              <a:gd name="T11" fmla="*/ 2147483647 h 20"/>
              <a:gd name="T12" fmla="*/ 2147483647 w 34"/>
              <a:gd name="T13" fmla="*/ 2147483647 h 20"/>
              <a:gd name="T14" fmla="*/ 2147483647 w 34"/>
              <a:gd name="T15" fmla="*/ 2147483647 h 20"/>
              <a:gd name="T16" fmla="*/ 2147483647 w 34"/>
              <a:gd name="T17" fmla="*/ 2147483647 h 20"/>
              <a:gd name="T18" fmla="*/ 2147483647 w 34"/>
              <a:gd name="T19" fmla="*/ 2147483647 h 20"/>
              <a:gd name="T20" fmla="*/ 2147483647 w 34"/>
              <a:gd name="T21" fmla="*/ 2147483647 h 20"/>
              <a:gd name="T22" fmla="*/ 2147483647 w 34"/>
              <a:gd name="T23" fmla="*/ 2147483647 h 20"/>
              <a:gd name="T24" fmla="*/ 2147483647 w 34"/>
              <a:gd name="T25" fmla="*/ 2147483647 h 20"/>
              <a:gd name="T26" fmla="*/ 2147483647 w 34"/>
              <a:gd name="T27" fmla="*/ 2147483647 h 20"/>
              <a:gd name="T28" fmla="*/ 2147483647 w 34"/>
              <a:gd name="T29" fmla="*/ 2147483647 h 20"/>
              <a:gd name="T30" fmla="*/ 2147483647 w 34"/>
              <a:gd name="T31" fmla="*/ 2147483647 h 20"/>
              <a:gd name="T32" fmla="*/ 2147483647 w 34"/>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20"/>
              <a:gd name="T53" fmla="*/ 34 w 34"/>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20">
                <a:moveTo>
                  <a:pt x="0" y="20"/>
                </a:moveTo>
                <a:lnTo>
                  <a:pt x="3" y="19"/>
                </a:lnTo>
                <a:lnTo>
                  <a:pt x="5" y="17"/>
                </a:lnTo>
                <a:lnTo>
                  <a:pt x="6" y="15"/>
                </a:lnTo>
                <a:lnTo>
                  <a:pt x="9" y="14"/>
                </a:lnTo>
                <a:lnTo>
                  <a:pt x="11" y="14"/>
                </a:lnTo>
                <a:lnTo>
                  <a:pt x="12" y="12"/>
                </a:lnTo>
                <a:lnTo>
                  <a:pt x="16" y="11"/>
                </a:lnTo>
                <a:lnTo>
                  <a:pt x="17" y="9"/>
                </a:lnTo>
                <a:lnTo>
                  <a:pt x="19" y="8"/>
                </a:lnTo>
                <a:lnTo>
                  <a:pt x="22" y="8"/>
                </a:lnTo>
                <a:lnTo>
                  <a:pt x="23" y="6"/>
                </a:lnTo>
                <a:lnTo>
                  <a:pt x="25" y="5"/>
                </a:lnTo>
                <a:lnTo>
                  <a:pt x="28" y="3"/>
                </a:lnTo>
                <a:lnTo>
                  <a:pt x="30" y="3"/>
                </a:lnTo>
                <a:lnTo>
                  <a:pt x="31" y="1"/>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4" name="Freeform 91"/>
          <p:cNvSpPr>
            <a:spLocks/>
          </p:cNvSpPr>
          <p:nvPr/>
        </p:nvSpPr>
        <p:spPr bwMode="auto">
          <a:xfrm>
            <a:off x="9351963" y="214314"/>
            <a:ext cx="82550" cy="22225"/>
          </a:xfrm>
          <a:custGeom>
            <a:avLst/>
            <a:gdLst>
              <a:gd name="T0" fmla="*/ 0 w 52"/>
              <a:gd name="T1" fmla="*/ 2147483647 h 14"/>
              <a:gd name="T2" fmla="*/ 2147483647 w 52"/>
              <a:gd name="T3" fmla="*/ 2147483647 h 14"/>
              <a:gd name="T4" fmla="*/ 2147483647 w 52"/>
              <a:gd name="T5" fmla="*/ 2147483647 h 14"/>
              <a:gd name="T6" fmla="*/ 2147483647 w 52"/>
              <a:gd name="T7" fmla="*/ 2147483647 h 14"/>
              <a:gd name="T8" fmla="*/ 2147483647 w 52"/>
              <a:gd name="T9" fmla="*/ 2147483647 h 14"/>
              <a:gd name="T10" fmla="*/ 2147483647 w 52"/>
              <a:gd name="T11" fmla="*/ 2147483647 h 14"/>
              <a:gd name="T12" fmla="*/ 2147483647 w 52"/>
              <a:gd name="T13" fmla="*/ 2147483647 h 14"/>
              <a:gd name="T14" fmla="*/ 2147483647 w 52"/>
              <a:gd name="T15" fmla="*/ 2147483647 h 14"/>
              <a:gd name="T16" fmla="*/ 2147483647 w 52"/>
              <a:gd name="T17" fmla="*/ 2147483647 h 14"/>
              <a:gd name="T18" fmla="*/ 2147483647 w 52"/>
              <a:gd name="T19" fmla="*/ 2147483647 h 14"/>
              <a:gd name="T20" fmla="*/ 2147483647 w 52"/>
              <a:gd name="T21" fmla="*/ 2147483647 h 14"/>
              <a:gd name="T22" fmla="*/ 2147483647 w 52"/>
              <a:gd name="T23" fmla="*/ 2147483647 h 14"/>
              <a:gd name="T24" fmla="*/ 2147483647 w 52"/>
              <a:gd name="T25" fmla="*/ 2147483647 h 14"/>
              <a:gd name="T26" fmla="*/ 2147483647 w 52"/>
              <a:gd name="T27" fmla="*/ 2147483647 h 14"/>
              <a:gd name="T28" fmla="*/ 2147483647 w 52"/>
              <a:gd name="T29" fmla="*/ 2147483647 h 14"/>
              <a:gd name="T30" fmla="*/ 2147483647 w 52"/>
              <a:gd name="T31" fmla="*/ 2147483647 h 14"/>
              <a:gd name="T32" fmla="*/ 2147483647 w 52"/>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14"/>
              <a:gd name="T53" fmla="*/ 52 w 52"/>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14">
                <a:moveTo>
                  <a:pt x="0" y="14"/>
                </a:moveTo>
                <a:lnTo>
                  <a:pt x="4" y="14"/>
                </a:lnTo>
                <a:lnTo>
                  <a:pt x="7" y="12"/>
                </a:lnTo>
                <a:lnTo>
                  <a:pt x="10" y="11"/>
                </a:lnTo>
                <a:lnTo>
                  <a:pt x="13" y="11"/>
                </a:lnTo>
                <a:lnTo>
                  <a:pt x="16" y="9"/>
                </a:lnTo>
                <a:lnTo>
                  <a:pt x="19" y="8"/>
                </a:lnTo>
                <a:lnTo>
                  <a:pt x="22" y="8"/>
                </a:lnTo>
                <a:lnTo>
                  <a:pt x="26" y="6"/>
                </a:lnTo>
                <a:lnTo>
                  <a:pt x="29" y="4"/>
                </a:lnTo>
                <a:lnTo>
                  <a:pt x="32" y="4"/>
                </a:lnTo>
                <a:lnTo>
                  <a:pt x="35" y="3"/>
                </a:lnTo>
                <a:lnTo>
                  <a:pt x="38" y="1"/>
                </a:lnTo>
                <a:lnTo>
                  <a:pt x="41" y="1"/>
                </a:lnTo>
                <a:lnTo>
                  <a:pt x="44" y="1"/>
                </a:lnTo>
                <a:lnTo>
                  <a:pt x="49" y="1"/>
                </a:lnTo>
                <a:lnTo>
                  <a:pt x="5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5" name="Freeform 92"/>
          <p:cNvSpPr>
            <a:spLocks/>
          </p:cNvSpPr>
          <p:nvPr/>
        </p:nvSpPr>
        <p:spPr bwMode="auto">
          <a:xfrm>
            <a:off x="9434514" y="206375"/>
            <a:ext cx="147637" cy="7938"/>
          </a:xfrm>
          <a:custGeom>
            <a:avLst/>
            <a:gdLst>
              <a:gd name="T0" fmla="*/ 0 w 93"/>
              <a:gd name="T1" fmla="*/ 2147483647 h 5"/>
              <a:gd name="T2" fmla="*/ 2147483647 w 93"/>
              <a:gd name="T3" fmla="*/ 2147483647 h 5"/>
              <a:gd name="T4" fmla="*/ 2147483647 w 93"/>
              <a:gd name="T5" fmla="*/ 2147483647 h 5"/>
              <a:gd name="T6" fmla="*/ 2147483647 w 93"/>
              <a:gd name="T7" fmla="*/ 2147483647 h 5"/>
              <a:gd name="T8" fmla="*/ 2147483647 w 93"/>
              <a:gd name="T9" fmla="*/ 2147483647 h 5"/>
              <a:gd name="T10" fmla="*/ 2147483647 w 93"/>
              <a:gd name="T11" fmla="*/ 0 h 5"/>
              <a:gd name="T12" fmla="*/ 2147483647 w 93"/>
              <a:gd name="T13" fmla="*/ 0 h 5"/>
              <a:gd name="T14" fmla="*/ 2147483647 w 93"/>
              <a:gd name="T15" fmla="*/ 0 h 5"/>
              <a:gd name="T16" fmla="*/ 2147483647 w 93"/>
              <a:gd name="T17" fmla="*/ 0 h 5"/>
              <a:gd name="T18" fmla="*/ 2147483647 w 93"/>
              <a:gd name="T19" fmla="*/ 0 h 5"/>
              <a:gd name="T20" fmla="*/ 2147483647 w 93"/>
              <a:gd name="T21" fmla="*/ 2147483647 h 5"/>
              <a:gd name="T22" fmla="*/ 2147483647 w 93"/>
              <a:gd name="T23" fmla="*/ 2147483647 h 5"/>
              <a:gd name="T24" fmla="*/ 2147483647 w 93"/>
              <a:gd name="T25" fmla="*/ 2147483647 h 5"/>
              <a:gd name="T26" fmla="*/ 2147483647 w 93"/>
              <a:gd name="T27" fmla="*/ 2147483647 h 5"/>
              <a:gd name="T28" fmla="*/ 2147483647 w 93"/>
              <a:gd name="T29" fmla="*/ 2147483647 h 5"/>
              <a:gd name="T30" fmla="*/ 2147483647 w 93"/>
              <a:gd name="T31" fmla="*/ 2147483647 h 5"/>
              <a:gd name="T32" fmla="*/ 2147483647 w 93"/>
              <a:gd name="T33" fmla="*/ 2147483647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5"/>
              <a:gd name="T53" fmla="*/ 93 w 93"/>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5">
                <a:moveTo>
                  <a:pt x="0" y="5"/>
                </a:moveTo>
                <a:lnTo>
                  <a:pt x="5" y="5"/>
                </a:lnTo>
                <a:lnTo>
                  <a:pt x="11" y="3"/>
                </a:lnTo>
                <a:lnTo>
                  <a:pt x="16" y="2"/>
                </a:lnTo>
                <a:lnTo>
                  <a:pt x="22" y="2"/>
                </a:lnTo>
                <a:lnTo>
                  <a:pt x="28" y="0"/>
                </a:lnTo>
                <a:lnTo>
                  <a:pt x="33" y="0"/>
                </a:lnTo>
                <a:lnTo>
                  <a:pt x="39" y="0"/>
                </a:lnTo>
                <a:lnTo>
                  <a:pt x="46" y="0"/>
                </a:lnTo>
                <a:lnTo>
                  <a:pt x="52" y="0"/>
                </a:lnTo>
                <a:lnTo>
                  <a:pt x="57" y="2"/>
                </a:lnTo>
                <a:lnTo>
                  <a:pt x="63" y="2"/>
                </a:lnTo>
                <a:lnTo>
                  <a:pt x="69" y="2"/>
                </a:lnTo>
                <a:lnTo>
                  <a:pt x="76" y="3"/>
                </a:lnTo>
                <a:lnTo>
                  <a:pt x="80" y="3"/>
                </a:lnTo>
                <a:lnTo>
                  <a:pt x="87" y="5"/>
                </a:lnTo>
                <a:lnTo>
                  <a:pt x="93" y="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6" name="Freeform 93"/>
          <p:cNvSpPr>
            <a:spLocks/>
          </p:cNvSpPr>
          <p:nvPr/>
        </p:nvSpPr>
        <p:spPr bwMode="auto">
          <a:xfrm>
            <a:off x="9582151" y="214313"/>
            <a:ext cx="104775" cy="36512"/>
          </a:xfrm>
          <a:custGeom>
            <a:avLst/>
            <a:gdLst>
              <a:gd name="T0" fmla="*/ 0 w 66"/>
              <a:gd name="T1" fmla="*/ 0 h 23"/>
              <a:gd name="T2" fmla="*/ 2147483647 w 66"/>
              <a:gd name="T3" fmla="*/ 2147483647 h 23"/>
              <a:gd name="T4" fmla="*/ 2147483647 w 66"/>
              <a:gd name="T5" fmla="*/ 2147483647 h 23"/>
              <a:gd name="T6" fmla="*/ 2147483647 w 66"/>
              <a:gd name="T7" fmla="*/ 2147483647 h 23"/>
              <a:gd name="T8" fmla="*/ 2147483647 w 66"/>
              <a:gd name="T9" fmla="*/ 2147483647 h 23"/>
              <a:gd name="T10" fmla="*/ 2147483647 w 66"/>
              <a:gd name="T11" fmla="*/ 2147483647 h 23"/>
              <a:gd name="T12" fmla="*/ 2147483647 w 66"/>
              <a:gd name="T13" fmla="*/ 2147483647 h 23"/>
              <a:gd name="T14" fmla="*/ 2147483647 w 66"/>
              <a:gd name="T15" fmla="*/ 2147483647 h 23"/>
              <a:gd name="T16" fmla="*/ 2147483647 w 66"/>
              <a:gd name="T17" fmla="*/ 2147483647 h 23"/>
              <a:gd name="T18" fmla="*/ 2147483647 w 66"/>
              <a:gd name="T19" fmla="*/ 2147483647 h 23"/>
              <a:gd name="T20" fmla="*/ 2147483647 w 66"/>
              <a:gd name="T21" fmla="*/ 2147483647 h 23"/>
              <a:gd name="T22" fmla="*/ 2147483647 w 66"/>
              <a:gd name="T23" fmla="*/ 2147483647 h 23"/>
              <a:gd name="T24" fmla="*/ 2147483647 w 66"/>
              <a:gd name="T25" fmla="*/ 2147483647 h 23"/>
              <a:gd name="T26" fmla="*/ 2147483647 w 66"/>
              <a:gd name="T27" fmla="*/ 2147483647 h 23"/>
              <a:gd name="T28" fmla="*/ 2147483647 w 66"/>
              <a:gd name="T29" fmla="*/ 2147483647 h 23"/>
              <a:gd name="T30" fmla="*/ 2147483647 w 66"/>
              <a:gd name="T31" fmla="*/ 2147483647 h 23"/>
              <a:gd name="T32" fmla="*/ 2147483647 w 66"/>
              <a:gd name="T33" fmla="*/ 2147483647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23"/>
              <a:gd name="T53" fmla="*/ 66 w 66"/>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23">
                <a:moveTo>
                  <a:pt x="0" y="0"/>
                </a:moveTo>
                <a:lnTo>
                  <a:pt x="3" y="1"/>
                </a:lnTo>
                <a:lnTo>
                  <a:pt x="8" y="1"/>
                </a:lnTo>
                <a:lnTo>
                  <a:pt x="12" y="3"/>
                </a:lnTo>
                <a:lnTo>
                  <a:pt x="17" y="4"/>
                </a:lnTo>
                <a:lnTo>
                  <a:pt x="20" y="6"/>
                </a:lnTo>
                <a:lnTo>
                  <a:pt x="25" y="6"/>
                </a:lnTo>
                <a:lnTo>
                  <a:pt x="28" y="8"/>
                </a:lnTo>
                <a:lnTo>
                  <a:pt x="33" y="9"/>
                </a:lnTo>
                <a:lnTo>
                  <a:pt x="37" y="11"/>
                </a:lnTo>
                <a:lnTo>
                  <a:pt x="41" y="12"/>
                </a:lnTo>
                <a:lnTo>
                  <a:pt x="45" y="14"/>
                </a:lnTo>
                <a:lnTo>
                  <a:pt x="48" y="15"/>
                </a:lnTo>
                <a:lnTo>
                  <a:pt x="53" y="17"/>
                </a:lnTo>
                <a:lnTo>
                  <a:pt x="58" y="19"/>
                </a:lnTo>
                <a:lnTo>
                  <a:pt x="61" y="20"/>
                </a:lnTo>
                <a:lnTo>
                  <a:pt x="66" y="2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7" name="Freeform 94"/>
          <p:cNvSpPr>
            <a:spLocks/>
          </p:cNvSpPr>
          <p:nvPr/>
        </p:nvSpPr>
        <p:spPr bwMode="auto">
          <a:xfrm>
            <a:off x="9577389" y="365125"/>
            <a:ext cx="884237" cy="757238"/>
          </a:xfrm>
          <a:custGeom>
            <a:avLst/>
            <a:gdLst>
              <a:gd name="T0" fmla="*/ 2147483647 w 557"/>
              <a:gd name="T1" fmla="*/ 2147483647 h 477"/>
              <a:gd name="T2" fmla="*/ 2147483647 w 557"/>
              <a:gd name="T3" fmla="*/ 2147483647 h 477"/>
              <a:gd name="T4" fmla="*/ 2147483647 w 557"/>
              <a:gd name="T5" fmla="*/ 2147483647 h 477"/>
              <a:gd name="T6" fmla="*/ 2147483647 w 557"/>
              <a:gd name="T7" fmla="*/ 2147483647 h 477"/>
              <a:gd name="T8" fmla="*/ 2147483647 w 557"/>
              <a:gd name="T9" fmla="*/ 2147483647 h 477"/>
              <a:gd name="T10" fmla="*/ 2147483647 w 557"/>
              <a:gd name="T11" fmla="*/ 2147483647 h 477"/>
              <a:gd name="T12" fmla="*/ 2147483647 w 557"/>
              <a:gd name="T13" fmla="*/ 2147483647 h 477"/>
              <a:gd name="T14" fmla="*/ 2147483647 w 557"/>
              <a:gd name="T15" fmla="*/ 2147483647 h 477"/>
              <a:gd name="T16" fmla="*/ 2147483647 w 557"/>
              <a:gd name="T17" fmla="*/ 2147483647 h 477"/>
              <a:gd name="T18" fmla="*/ 2147483647 w 557"/>
              <a:gd name="T19" fmla="*/ 2147483647 h 477"/>
              <a:gd name="T20" fmla="*/ 2147483647 w 557"/>
              <a:gd name="T21" fmla="*/ 2147483647 h 477"/>
              <a:gd name="T22" fmla="*/ 2147483647 w 557"/>
              <a:gd name="T23" fmla="*/ 2147483647 h 477"/>
              <a:gd name="T24" fmla="*/ 2147483647 w 557"/>
              <a:gd name="T25" fmla="*/ 2147483647 h 477"/>
              <a:gd name="T26" fmla="*/ 2147483647 w 557"/>
              <a:gd name="T27" fmla="*/ 2147483647 h 477"/>
              <a:gd name="T28" fmla="*/ 2147483647 w 557"/>
              <a:gd name="T29" fmla="*/ 2147483647 h 477"/>
              <a:gd name="T30" fmla="*/ 2147483647 w 557"/>
              <a:gd name="T31" fmla="*/ 2147483647 h 477"/>
              <a:gd name="T32" fmla="*/ 2147483647 w 557"/>
              <a:gd name="T33" fmla="*/ 2147483647 h 477"/>
              <a:gd name="T34" fmla="*/ 2147483647 w 557"/>
              <a:gd name="T35" fmla="*/ 2147483647 h 477"/>
              <a:gd name="T36" fmla="*/ 2147483647 w 557"/>
              <a:gd name="T37" fmla="*/ 2147483647 h 477"/>
              <a:gd name="T38" fmla="*/ 2147483647 w 557"/>
              <a:gd name="T39" fmla="*/ 2147483647 h 477"/>
              <a:gd name="T40" fmla="*/ 2147483647 w 557"/>
              <a:gd name="T41" fmla="*/ 2147483647 h 477"/>
              <a:gd name="T42" fmla="*/ 2147483647 w 557"/>
              <a:gd name="T43" fmla="*/ 2147483647 h 477"/>
              <a:gd name="T44" fmla="*/ 2147483647 w 557"/>
              <a:gd name="T45" fmla="*/ 2147483647 h 477"/>
              <a:gd name="T46" fmla="*/ 2147483647 w 557"/>
              <a:gd name="T47" fmla="*/ 2147483647 h 477"/>
              <a:gd name="T48" fmla="*/ 2147483647 w 557"/>
              <a:gd name="T49" fmla="*/ 2147483647 h 477"/>
              <a:gd name="T50" fmla="*/ 2147483647 w 557"/>
              <a:gd name="T51" fmla="*/ 2147483647 h 477"/>
              <a:gd name="T52" fmla="*/ 2147483647 w 557"/>
              <a:gd name="T53" fmla="*/ 2147483647 h 477"/>
              <a:gd name="T54" fmla="*/ 2147483647 w 557"/>
              <a:gd name="T55" fmla="*/ 2147483647 h 477"/>
              <a:gd name="T56" fmla="*/ 2147483647 w 557"/>
              <a:gd name="T57" fmla="*/ 2147483647 h 477"/>
              <a:gd name="T58" fmla="*/ 2147483647 w 557"/>
              <a:gd name="T59" fmla="*/ 2147483647 h 477"/>
              <a:gd name="T60" fmla="*/ 2147483647 w 557"/>
              <a:gd name="T61" fmla="*/ 2147483647 h 477"/>
              <a:gd name="T62" fmla="*/ 2147483647 w 557"/>
              <a:gd name="T63" fmla="*/ 2147483647 h 477"/>
              <a:gd name="T64" fmla="*/ 2147483647 w 557"/>
              <a:gd name="T65" fmla="*/ 2147483647 h 477"/>
              <a:gd name="T66" fmla="*/ 2147483647 w 557"/>
              <a:gd name="T67" fmla="*/ 2147483647 h 477"/>
              <a:gd name="T68" fmla="*/ 2147483647 w 557"/>
              <a:gd name="T69" fmla="*/ 2147483647 h 477"/>
              <a:gd name="T70" fmla="*/ 2147483647 w 557"/>
              <a:gd name="T71" fmla="*/ 2147483647 h 477"/>
              <a:gd name="T72" fmla="*/ 2147483647 w 557"/>
              <a:gd name="T73" fmla="*/ 2147483647 h 477"/>
              <a:gd name="T74" fmla="*/ 2147483647 w 557"/>
              <a:gd name="T75" fmla="*/ 2147483647 h 477"/>
              <a:gd name="T76" fmla="*/ 2147483647 w 557"/>
              <a:gd name="T77" fmla="*/ 2147483647 h 477"/>
              <a:gd name="T78" fmla="*/ 2147483647 w 557"/>
              <a:gd name="T79" fmla="*/ 2147483647 h 477"/>
              <a:gd name="T80" fmla="*/ 2147483647 w 557"/>
              <a:gd name="T81" fmla="*/ 2147483647 h 477"/>
              <a:gd name="T82" fmla="*/ 2147483647 w 557"/>
              <a:gd name="T83" fmla="*/ 2147483647 h 477"/>
              <a:gd name="T84" fmla="*/ 2147483647 w 557"/>
              <a:gd name="T85" fmla="*/ 2147483647 h 477"/>
              <a:gd name="T86" fmla="*/ 2147483647 w 557"/>
              <a:gd name="T87" fmla="*/ 2147483647 h 477"/>
              <a:gd name="T88" fmla="*/ 2147483647 w 557"/>
              <a:gd name="T89" fmla="*/ 2147483647 h 477"/>
              <a:gd name="T90" fmla="*/ 2147483647 w 557"/>
              <a:gd name="T91" fmla="*/ 2147483647 h 477"/>
              <a:gd name="T92" fmla="*/ 2147483647 w 557"/>
              <a:gd name="T93" fmla="*/ 2147483647 h 477"/>
              <a:gd name="T94" fmla="*/ 2147483647 w 557"/>
              <a:gd name="T95" fmla="*/ 2147483647 h 477"/>
              <a:gd name="T96" fmla="*/ 2147483647 w 557"/>
              <a:gd name="T97" fmla="*/ 2147483647 h 477"/>
              <a:gd name="T98" fmla="*/ 2147483647 w 557"/>
              <a:gd name="T99" fmla="*/ 2147483647 h 477"/>
              <a:gd name="T100" fmla="*/ 2147483647 w 557"/>
              <a:gd name="T101" fmla="*/ 2147483647 h 477"/>
              <a:gd name="T102" fmla="*/ 2147483647 w 557"/>
              <a:gd name="T103" fmla="*/ 0 h 477"/>
              <a:gd name="T104" fmla="*/ 2147483647 w 557"/>
              <a:gd name="T105" fmla="*/ 2147483647 h 4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7"/>
              <a:gd name="T160" fmla="*/ 0 h 477"/>
              <a:gd name="T161" fmla="*/ 557 w 557"/>
              <a:gd name="T162" fmla="*/ 477 h 47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7" h="477">
                <a:moveTo>
                  <a:pt x="26" y="22"/>
                </a:moveTo>
                <a:lnTo>
                  <a:pt x="28" y="28"/>
                </a:lnTo>
                <a:lnTo>
                  <a:pt x="29" y="35"/>
                </a:lnTo>
                <a:lnTo>
                  <a:pt x="31" y="43"/>
                </a:lnTo>
                <a:lnTo>
                  <a:pt x="33" y="49"/>
                </a:lnTo>
                <a:lnTo>
                  <a:pt x="34" y="55"/>
                </a:lnTo>
                <a:lnTo>
                  <a:pt x="36" y="61"/>
                </a:lnTo>
                <a:lnTo>
                  <a:pt x="39" y="68"/>
                </a:lnTo>
                <a:lnTo>
                  <a:pt x="40" y="74"/>
                </a:lnTo>
                <a:lnTo>
                  <a:pt x="42" y="80"/>
                </a:lnTo>
                <a:lnTo>
                  <a:pt x="45" y="86"/>
                </a:lnTo>
                <a:lnTo>
                  <a:pt x="48" y="93"/>
                </a:lnTo>
                <a:lnTo>
                  <a:pt x="50" y="99"/>
                </a:lnTo>
                <a:lnTo>
                  <a:pt x="53" y="104"/>
                </a:lnTo>
                <a:lnTo>
                  <a:pt x="56" y="110"/>
                </a:lnTo>
                <a:lnTo>
                  <a:pt x="58" y="116"/>
                </a:lnTo>
                <a:lnTo>
                  <a:pt x="61" y="122"/>
                </a:lnTo>
                <a:lnTo>
                  <a:pt x="67" y="133"/>
                </a:lnTo>
                <a:lnTo>
                  <a:pt x="72" y="143"/>
                </a:lnTo>
                <a:lnTo>
                  <a:pt x="78" y="154"/>
                </a:lnTo>
                <a:lnTo>
                  <a:pt x="86" y="163"/>
                </a:lnTo>
                <a:lnTo>
                  <a:pt x="92" y="174"/>
                </a:lnTo>
                <a:lnTo>
                  <a:pt x="100" y="184"/>
                </a:lnTo>
                <a:lnTo>
                  <a:pt x="106" y="193"/>
                </a:lnTo>
                <a:lnTo>
                  <a:pt x="114" y="204"/>
                </a:lnTo>
                <a:lnTo>
                  <a:pt x="122" y="213"/>
                </a:lnTo>
                <a:lnTo>
                  <a:pt x="130" y="223"/>
                </a:lnTo>
                <a:lnTo>
                  <a:pt x="139" y="232"/>
                </a:lnTo>
                <a:lnTo>
                  <a:pt x="147" y="242"/>
                </a:lnTo>
                <a:lnTo>
                  <a:pt x="155" y="251"/>
                </a:lnTo>
                <a:lnTo>
                  <a:pt x="164" y="260"/>
                </a:lnTo>
                <a:lnTo>
                  <a:pt x="172" y="268"/>
                </a:lnTo>
                <a:lnTo>
                  <a:pt x="182" y="278"/>
                </a:lnTo>
                <a:lnTo>
                  <a:pt x="190" y="284"/>
                </a:lnTo>
                <a:lnTo>
                  <a:pt x="196" y="290"/>
                </a:lnTo>
                <a:lnTo>
                  <a:pt x="204" y="296"/>
                </a:lnTo>
                <a:lnTo>
                  <a:pt x="212" y="303"/>
                </a:lnTo>
                <a:lnTo>
                  <a:pt x="219" y="309"/>
                </a:lnTo>
                <a:lnTo>
                  <a:pt x="227" y="315"/>
                </a:lnTo>
                <a:lnTo>
                  <a:pt x="235" y="320"/>
                </a:lnTo>
                <a:lnTo>
                  <a:pt x="241" y="326"/>
                </a:lnTo>
                <a:lnTo>
                  <a:pt x="249" y="331"/>
                </a:lnTo>
                <a:lnTo>
                  <a:pt x="257" y="337"/>
                </a:lnTo>
                <a:lnTo>
                  <a:pt x="265" y="342"/>
                </a:lnTo>
                <a:lnTo>
                  <a:pt x="274" y="347"/>
                </a:lnTo>
                <a:lnTo>
                  <a:pt x="282" y="353"/>
                </a:lnTo>
                <a:lnTo>
                  <a:pt x="290" y="357"/>
                </a:lnTo>
                <a:lnTo>
                  <a:pt x="298" y="362"/>
                </a:lnTo>
                <a:lnTo>
                  <a:pt x="306" y="367"/>
                </a:lnTo>
                <a:lnTo>
                  <a:pt x="314" y="372"/>
                </a:lnTo>
                <a:lnTo>
                  <a:pt x="321" y="375"/>
                </a:lnTo>
                <a:lnTo>
                  <a:pt x="329" y="379"/>
                </a:lnTo>
                <a:lnTo>
                  <a:pt x="337" y="384"/>
                </a:lnTo>
                <a:lnTo>
                  <a:pt x="346" y="387"/>
                </a:lnTo>
                <a:lnTo>
                  <a:pt x="354" y="392"/>
                </a:lnTo>
                <a:lnTo>
                  <a:pt x="362" y="395"/>
                </a:lnTo>
                <a:lnTo>
                  <a:pt x="370" y="400"/>
                </a:lnTo>
                <a:lnTo>
                  <a:pt x="379" y="403"/>
                </a:lnTo>
                <a:lnTo>
                  <a:pt x="387" y="406"/>
                </a:lnTo>
                <a:lnTo>
                  <a:pt x="395" y="409"/>
                </a:lnTo>
                <a:lnTo>
                  <a:pt x="405" y="412"/>
                </a:lnTo>
                <a:lnTo>
                  <a:pt x="412" y="415"/>
                </a:lnTo>
                <a:lnTo>
                  <a:pt x="422" y="419"/>
                </a:lnTo>
                <a:lnTo>
                  <a:pt x="430" y="422"/>
                </a:lnTo>
                <a:lnTo>
                  <a:pt x="439" y="423"/>
                </a:lnTo>
                <a:lnTo>
                  <a:pt x="442" y="425"/>
                </a:lnTo>
                <a:lnTo>
                  <a:pt x="445" y="426"/>
                </a:lnTo>
                <a:lnTo>
                  <a:pt x="450" y="426"/>
                </a:lnTo>
                <a:lnTo>
                  <a:pt x="453" y="426"/>
                </a:lnTo>
                <a:lnTo>
                  <a:pt x="456" y="428"/>
                </a:lnTo>
                <a:lnTo>
                  <a:pt x="461" y="428"/>
                </a:lnTo>
                <a:lnTo>
                  <a:pt x="464" y="430"/>
                </a:lnTo>
                <a:lnTo>
                  <a:pt x="467" y="430"/>
                </a:lnTo>
                <a:lnTo>
                  <a:pt x="472" y="430"/>
                </a:lnTo>
                <a:lnTo>
                  <a:pt x="475" y="430"/>
                </a:lnTo>
                <a:lnTo>
                  <a:pt x="478" y="430"/>
                </a:lnTo>
                <a:lnTo>
                  <a:pt x="483" y="431"/>
                </a:lnTo>
                <a:lnTo>
                  <a:pt x="486" y="431"/>
                </a:lnTo>
                <a:lnTo>
                  <a:pt x="489" y="431"/>
                </a:lnTo>
                <a:lnTo>
                  <a:pt x="494" y="431"/>
                </a:lnTo>
                <a:lnTo>
                  <a:pt x="497" y="433"/>
                </a:lnTo>
                <a:lnTo>
                  <a:pt x="499" y="433"/>
                </a:lnTo>
                <a:lnTo>
                  <a:pt x="502" y="433"/>
                </a:lnTo>
                <a:lnTo>
                  <a:pt x="503" y="433"/>
                </a:lnTo>
                <a:lnTo>
                  <a:pt x="505" y="433"/>
                </a:lnTo>
                <a:lnTo>
                  <a:pt x="507" y="433"/>
                </a:lnTo>
                <a:lnTo>
                  <a:pt x="510" y="433"/>
                </a:lnTo>
                <a:lnTo>
                  <a:pt x="511" y="433"/>
                </a:lnTo>
                <a:lnTo>
                  <a:pt x="513" y="433"/>
                </a:lnTo>
                <a:lnTo>
                  <a:pt x="514" y="433"/>
                </a:lnTo>
                <a:lnTo>
                  <a:pt x="516" y="433"/>
                </a:lnTo>
                <a:lnTo>
                  <a:pt x="518" y="433"/>
                </a:lnTo>
                <a:lnTo>
                  <a:pt x="521" y="433"/>
                </a:lnTo>
                <a:lnTo>
                  <a:pt x="522" y="433"/>
                </a:lnTo>
                <a:lnTo>
                  <a:pt x="524" y="433"/>
                </a:lnTo>
                <a:lnTo>
                  <a:pt x="525" y="431"/>
                </a:lnTo>
                <a:lnTo>
                  <a:pt x="527" y="431"/>
                </a:lnTo>
                <a:lnTo>
                  <a:pt x="530" y="430"/>
                </a:lnTo>
                <a:lnTo>
                  <a:pt x="532" y="428"/>
                </a:lnTo>
                <a:lnTo>
                  <a:pt x="533" y="426"/>
                </a:lnTo>
                <a:lnTo>
                  <a:pt x="535" y="425"/>
                </a:lnTo>
                <a:lnTo>
                  <a:pt x="538" y="423"/>
                </a:lnTo>
                <a:lnTo>
                  <a:pt x="539" y="420"/>
                </a:lnTo>
                <a:lnTo>
                  <a:pt x="541" y="419"/>
                </a:lnTo>
                <a:lnTo>
                  <a:pt x="543" y="417"/>
                </a:lnTo>
                <a:lnTo>
                  <a:pt x="546" y="415"/>
                </a:lnTo>
                <a:lnTo>
                  <a:pt x="547" y="414"/>
                </a:lnTo>
                <a:lnTo>
                  <a:pt x="549" y="412"/>
                </a:lnTo>
                <a:lnTo>
                  <a:pt x="550" y="409"/>
                </a:lnTo>
                <a:lnTo>
                  <a:pt x="552" y="408"/>
                </a:lnTo>
                <a:lnTo>
                  <a:pt x="554" y="406"/>
                </a:lnTo>
                <a:lnTo>
                  <a:pt x="555" y="404"/>
                </a:lnTo>
                <a:lnTo>
                  <a:pt x="557" y="401"/>
                </a:lnTo>
                <a:lnTo>
                  <a:pt x="557" y="406"/>
                </a:lnTo>
                <a:lnTo>
                  <a:pt x="557" y="409"/>
                </a:lnTo>
                <a:lnTo>
                  <a:pt x="557" y="412"/>
                </a:lnTo>
                <a:lnTo>
                  <a:pt x="555" y="417"/>
                </a:lnTo>
                <a:lnTo>
                  <a:pt x="554" y="420"/>
                </a:lnTo>
                <a:lnTo>
                  <a:pt x="552" y="423"/>
                </a:lnTo>
                <a:lnTo>
                  <a:pt x="552" y="426"/>
                </a:lnTo>
                <a:lnTo>
                  <a:pt x="550" y="430"/>
                </a:lnTo>
                <a:lnTo>
                  <a:pt x="549" y="433"/>
                </a:lnTo>
                <a:lnTo>
                  <a:pt x="547" y="436"/>
                </a:lnTo>
                <a:lnTo>
                  <a:pt x="546" y="439"/>
                </a:lnTo>
                <a:lnTo>
                  <a:pt x="544" y="442"/>
                </a:lnTo>
                <a:lnTo>
                  <a:pt x="543" y="447"/>
                </a:lnTo>
                <a:lnTo>
                  <a:pt x="541" y="450"/>
                </a:lnTo>
                <a:lnTo>
                  <a:pt x="539" y="453"/>
                </a:lnTo>
                <a:lnTo>
                  <a:pt x="539" y="456"/>
                </a:lnTo>
                <a:lnTo>
                  <a:pt x="538" y="458"/>
                </a:lnTo>
                <a:lnTo>
                  <a:pt x="538" y="459"/>
                </a:lnTo>
                <a:lnTo>
                  <a:pt x="536" y="461"/>
                </a:lnTo>
                <a:lnTo>
                  <a:pt x="536" y="462"/>
                </a:lnTo>
                <a:lnTo>
                  <a:pt x="535" y="462"/>
                </a:lnTo>
                <a:lnTo>
                  <a:pt x="535" y="464"/>
                </a:lnTo>
                <a:lnTo>
                  <a:pt x="533" y="466"/>
                </a:lnTo>
                <a:lnTo>
                  <a:pt x="533" y="467"/>
                </a:lnTo>
                <a:lnTo>
                  <a:pt x="532" y="469"/>
                </a:lnTo>
                <a:lnTo>
                  <a:pt x="530" y="470"/>
                </a:lnTo>
                <a:lnTo>
                  <a:pt x="529" y="472"/>
                </a:lnTo>
                <a:lnTo>
                  <a:pt x="527" y="473"/>
                </a:lnTo>
                <a:lnTo>
                  <a:pt x="527" y="475"/>
                </a:lnTo>
                <a:lnTo>
                  <a:pt x="525" y="475"/>
                </a:lnTo>
                <a:lnTo>
                  <a:pt x="524" y="477"/>
                </a:lnTo>
                <a:lnTo>
                  <a:pt x="516" y="477"/>
                </a:lnTo>
                <a:lnTo>
                  <a:pt x="507" y="477"/>
                </a:lnTo>
                <a:lnTo>
                  <a:pt x="499" y="477"/>
                </a:lnTo>
                <a:lnTo>
                  <a:pt x="489" y="475"/>
                </a:lnTo>
                <a:lnTo>
                  <a:pt x="481" y="475"/>
                </a:lnTo>
                <a:lnTo>
                  <a:pt x="472" y="473"/>
                </a:lnTo>
                <a:lnTo>
                  <a:pt x="464" y="473"/>
                </a:lnTo>
                <a:lnTo>
                  <a:pt x="456" y="472"/>
                </a:lnTo>
                <a:lnTo>
                  <a:pt x="447" y="470"/>
                </a:lnTo>
                <a:lnTo>
                  <a:pt x="439" y="469"/>
                </a:lnTo>
                <a:lnTo>
                  <a:pt x="431" y="467"/>
                </a:lnTo>
                <a:lnTo>
                  <a:pt x="422" y="466"/>
                </a:lnTo>
                <a:lnTo>
                  <a:pt x="414" y="462"/>
                </a:lnTo>
                <a:lnTo>
                  <a:pt x="406" y="461"/>
                </a:lnTo>
                <a:lnTo>
                  <a:pt x="398" y="459"/>
                </a:lnTo>
                <a:lnTo>
                  <a:pt x="390" y="456"/>
                </a:lnTo>
                <a:lnTo>
                  <a:pt x="381" y="453"/>
                </a:lnTo>
                <a:lnTo>
                  <a:pt x="372" y="450"/>
                </a:lnTo>
                <a:lnTo>
                  <a:pt x="362" y="447"/>
                </a:lnTo>
                <a:lnTo>
                  <a:pt x="353" y="444"/>
                </a:lnTo>
                <a:lnTo>
                  <a:pt x="343" y="440"/>
                </a:lnTo>
                <a:lnTo>
                  <a:pt x="334" y="436"/>
                </a:lnTo>
                <a:lnTo>
                  <a:pt x="324" y="433"/>
                </a:lnTo>
                <a:lnTo>
                  <a:pt x="315" y="430"/>
                </a:lnTo>
                <a:lnTo>
                  <a:pt x="306" y="425"/>
                </a:lnTo>
                <a:lnTo>
                  <a:pt x="298" y="420"/>
                </a:lnTo>
                <a:lnTo>
                  <a:pt x="288" y="417"/>
                </a:lnTo>
                <a:lnTo>
                  <a:pt x="279" y="412"/>
                </a:lnTo>
                <a:lnTo>
                  <a:pt x="271" y="408"/>
                </a:lnTo>
                <a:lnTo>
                  <a:pt x="262" y="401"/>
                </a:lnTo>
                <a:lnTo>
                  <a:pt x="254" y="397"/>
                </a:lnTo>
                <a:lnTo>
                  <a:pt x="246" y="390"/>
                </a:lnTo>
                <a:lnTo>
                  <a:pt x="240" y="387"/>
                </a:lnTo>
                <a:lnTo>
                  <a:pt x="235" y="383"/>
                </a:lnTo>
                <a:lnTo>
                  <a:pt x="230" y="379"/>
                </a:lnTo>
                <a:lnTo>
                  <a:pt x="226" y="375"/>
                </a:lnTo>
                <a:lnTo>
                  <a:pt x="219" y="370"/>
                </a:lnTo>
                <a:lnTo>
                  <a:pt x="215" y="367"/>
                </a:lnTo>
                <a:lnTo>
                  <a:pt x="210" y="362"/>
                </a:lnTo>
                <a:lnTo>
                  <a:pt x="205" y="357"/>
                </a:lnTo>
                <a:lnTo>
                  <a:pt x="201" y="353"/>
                </a:lnTo>
                <a:lnTo>
                  <a:pt x="196" y="350"/>
                </a:lnTo>
                <a:lnTo>
                  <a:pt x="191" y="345"/>
                </a:lnTo>
                <a:lnTo>
                  <a:pt x="186" y="340"/>
                </a:lnTo>
                <a:lnTo>
                  <a:pt x="182" y="336"/>
                </a:lnTo>
                <a:lnTo>
                  <a:pt x="177" y="332"/>
                </a:lnTo>
                <a:lnTo>
                  <a:pt x="172" y="328"/>
                </a:lnTo>
                <a:lnTo>
                  <a:pt x="166" y="323"/>
                </a:lnTo>
                <a:lnTo>
                  <a:pt x="161" y="320"/>
                </a:lnTo>
                <a:lnTo>
                  <a:pt x="158" y="315"/>
                </a:lnTo>
                <a:lnTo>
                  <a:pt x="153" y="312"/>
                </a:lnTo>
                <a:lnTo>
                  <a:pt x="149" y="307"/>
                </a:lnTo>
                <a:lnTo>
                  <a:pt x="144" y="303"/>
                </a:lnTo>
                <a:lnTo>
                  <a:pt x="139" y="298"/>
                </a:lnTo>
                <a:lnTo>
                  <a:pt x="135" y="293"/>
                </a:lnTo>
                <a:lnTo>
                  <a:pt x="131" y="290"/>
                </a:lnTo>
                <a:lnTo>
                  <a:pt x="127" y="284"/>
                </a:lnTo>
                <a:lnTo>
                  <a:pt x="124" y="279"/>
                </a:lnTo>
                <a:lnTo>
                  <a:pt x="119" y="274"/>
                </a:lnTo>
                <a:lnTo>
                  <a:pt x="116" y="270"/>
                </a:lnTo>
                <a:lnTo>
                  <a:pt x="111" y="265"/>
                </a:lnTo>
                <a:lnTo>
                  <a:pt x="108" y="260"/>
                </a:lnTo>
                <a:lnTo>
                  <a:pt x="105" y="256"/>
                </a:lnTo>
                <a:lnTo>
                  <a:pt x="102" y="249"/>
                </a:lnTo>
                <a:lnTo>
                  <a:pt x="97" y="245"/>
                </a:lnTo>
                <a:lnTo>
                  <a:pt x="94" y="238"/>
                </a:lnTo>
                <a:lnTo>
                  <a:pt x="89" y="232"/>
                </a:lnTo>
                <a:lnTo>
                  <a:pt x="84" y="227"/>
                </a:lnTo>
                <a:lnTo>
                  <a:pt x="81" y="221"/>
                </a:lnTo>
                <a:lnTo>
                  <a:pt x="77" y="215"/>
                </a:lnTo>
                <a:lnTo>
                  <a:pt x="73" y="210"/>
                </a:lnTo>
                <a:lnTo>
                  <a:pt x="69" y="204"/>
                </a:lnTo>
                <a:lnTo>
                  <a:pt x="66" y="198"/>
                </a:lnTo>
                <a:lnTo>
                  <a:pt x="61" y="193"/>
                </a:lnTo>
                <a:lnTo>
                  <a:pt x="58" y="187"/>
                </a:lnTo>
                <a:lnTo>
                  <a:pt x="55" y="180"/>
                </a:lnTo>
                <a:lnTo>
                  <a:pt x="50" y="176"/>
                </a:lnTo>
                <a:lnTo>
                  <a:pt x="47" y="169"/>
                </a:lnTo>
                <a:lnTo>
                  <a:pt x="44" y="163"/>
                </a:lnTo>
                <a:lnTo>
                  <a:pt x="39" y="157"/>
                </a:lnTo>
                <a:lnTo>
                  <a:pt x="37" y="152"/>
                </a:lnTo>
                <a:lnTo>
                  <a:pt x="34" y="146"/>
                </a:lnTo>
                <a:lnTo>
                  <a:pt x="31" y="141"/>
                </a:lnTo>
                <a:lnTo>
                  <a:pt x="29" y="135"/>
                </a:lnTo>
                <a:lnTo>
                  <a:pt x="26" y="130"/>
                </a:lnTo>
                <a:lnTo>
                  <a:pt x="23" y="124"/>
                </a:lnTo>
                <a:lnTo>
                  <a:pt x="22" y="119"/>
                </a:lnTo>
                <a:lnTo>
                  <a:pt x="18" y="113"/>
                </a:lnTo>
                <a:lnTo>
                  <a:pt x="17" y="108"/>
                </a:lnTo>
                <a:lnTo>
                  <a:pt x="14" y="102"/>
                </a:lnTo>
                <a:lnTo>
                  <a:pt x="11" y="97"/>
                </a:lnTo>
                <a:lnTo>
                  <a:pt x="9" y="91"/>
                </a:lnTo>
                <a:lnTo>
                  <a:pt x="6" y="86"/>
                </a:lnTo>
                <a:lnTo>
                  <a:pt x="4" y="80"/>
                </a:lnTo>
                <a:lnTo>
                  <a:pt x="3" y="74"/>
                </a:lnTo>
                <a:lnTo>
                  <a:pt x="0" y="69"/>
                </a:lnTo>
                <a:lnTo>
                  <a:pt x="0" y="65"/>
                </a:lnTo>
                <a:lnTo>
                  <a:pt x="0" y="58"/>
                </a:lnTo>
                <a:lnTo>
                  <a:pt x="0" y="54"/>
                </a:lnTo>
                <a:lnTo>
                  <a:pt x="1" y="49"/>
                </a:lnTo>
                <a:lnTo>
                  <a:pt x="1" y="44"/>
                </a:lnTo>
                <a:lnTo>
                  <a:pt x="3" y="39"/>
                </a:lnTo>
                <a:lnTo>
                  <a:pt x="4" y="36"/>
                </a:lnTo>
                <a:lnTo>
                  <a:pt x="6" y="32"/>
                </a:lnTo>
                <a:lnTo>
                  <a:pt x="7" y="27"/>
                </a:lnTo>
                <a:lnTo>
                  <a:pt x="11" y="22"/>
                </a:lnTo>
                <a:lnTo>
                  <a:pt x="14" y="19"/>
                </a:lnTo>
                <a:lnTo>
                  <a:pt x="17" y="16"/>
                </a:lnTo>
                <a:lnTo>
                  <a:pt x="20" y="11"/>
                </a:lnTo>
                <a:lnTo>
                  <a:pt x="23" y="8"/>
                </a:lnTo>
                <a:lnTo>
                  <a:pt x="28" y="5"/>
                </a:lnTo>
                <a:lnTo>
                  <a:pt x="31" y="2"/>
                </a:lnTo>
                <a:lnTo>
                  <a:pt x="33" y="2"/>
                </a:lnTo>
                <a:lnTo>
                  <a:pt x="34" y="2"/>
                </a:lnTo>
                <a:lnTo>
                  <a:pt x="36" y="0"/>
                </a:lnTo>
                <a:lnTo>
                  <a:pt x="37" y="0"/>
                </a:lnTo>
                <a:lnTo>
                  <a:pt x="39" y="0"/>
                </a:lnTo>
                <a:lnTo>
                  <a:pt x="26" y="22"/>
                </a:lnTo>
                <a:close/>
              </a:path>
            </a:pathLst>
          </a:cu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088" name="Freeform 95"/>
          <p:cNvSpPr>
            <a:spLocks/>
          </p:cNvSpPr>
          <p:nvPr/>
        </p:nvSpPr>
        <p:spPr bwMode="auto">
          <a:xfrm>
            <a:off x="9618663" y="400050"/>
            <a:ext cx="55562" cy="158750"/>
          </a:xfrm>
          <a:custGeom>
            <a:avLst/>
            <a:gdLst>
              <a:gd name="T0" fmla="*/ 0 w 35"/>
              <a:gd name="T1" fmla="*/ 0 h 100"/>
              <a:gd name="T2" fmla="*/ 2147483647 w 35"/>
              <a:gd name="T3" fmla="*/ 2147483647 h 100"/>
              <a:gd name="T4" fmla="*/ 2147483647 w 35"/>
              <a:gd name="T5" fmla="*/ 2147483647 h 100"/>
              <a:gd name="T6" fmla="*/ 2147483647 w 35"/>
              <a:gd name="T7" fmla="*/ 2147483647 h 100"/>
              <a:gd name="T8" fmla="*/ 2147483647 w 35"/>
              <a:gd name="T9" fmla="*/ 2147483647 h 100"/>
              <a:gd name="T10" fmla="*/ 2147483647 w 35"/>
              <a:gd name="T11" fmla="*/ 2147483647 h 100"/>
              <a:gd name="T12" fmla="*/ 2147483647 w 35"/>
              <a:gd name="T13" fmla="*/ 2147483647 h 100"/>
              <a:gd name="T14" fmla="*/ 2147483647 w 35"/>
              <a:gd name="T15" fmla="*/ 2147483647 h 100"/>
              <a:gd name="T16" fmla="*/ 2147483647 w 35"/>
              <a:gd name="T17" fmla="*/ 2147483647 h 100"/>
              <a:gd name="T18" fmla="*/ 2147483647 w 35"/>
              <a:gd name="T19" fmla="*/ 2147483647 h 100"/>
              <a:gd name="T20" fmla="*/ 2147483647 w 35"/>
              <a:gd name="T21" fmla="*/ 2147483647 h 100"/>
              <a:gd name="T22" fmla="*/ 2147483647 w 35"/>
              <a:gd name="T23" fmla="*/ 2147483647 h 100"/>
              <a:gd name="T24" fmla="*/ 2147483647 w 35"/>
              <a:gd name="T25" fmla="*/ 2147483647 h 100"/>
              <a:gd name="T26" fmla="*/ 2147483647 w 35"/>
              <a:gd name="T27" fmla="*/ 2147483647 h 100"/>
              <a:gd name="T28" fmla="*/ 2147483647 w 35"/>
              <a:gd name="T29" fmla="*/ 2147483647 h 100"/>
              <a:gd name="T30" fmla="*/ 2147483647 w 35"/>
              <a:gd name="T31" fmla="*/ 2147483647 h 100"/>
              <a:gd name="T32" fmla="*/ 2147483647 w 35"/>
              <a:gd name="T33" fmla="*/ 2147483647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00"/>
              <a:gd name="T53" fmla="*/ 35 w 35"/>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00">
                <a:moveTo>
                  <a:pt x="0" y="0"/>
                </a:moveTo>
                <a:lnTo>
                  <a:pt x="2" y="6"/>
                </a:lnTo>
                <a:lnTo>
                  <a:pt x="3" y="13"/>
                </a:lnTo>
                <a:lnTo>
                  <a:pt x="5" y="21"/>
                </a:lnTo>
                <a:lnTo>
                  <a:pt x="7" y="27"/>
                </a:lnTo>
                <a:lnTo>
                  <a:pt x="8" y="33"/>
                </a:lnTo>
                <a:lnTo>
                  <a:pt x="10" y="39"/>
                </a:lnTo>
                <a:lnTo>
                  <a:pt x="13" y="46"/>
                </a:lnTo>
                <a:lnTo>
                  <a:pt x="14" y="52"/>
                </a:lnTo>
                <a:lnTo>
                  <a:pt x="16" y="58"/>
                </a:lnTo>
                <a:lnTo>
                  <a:pt x="19" y="64"/>
                </a:lnTo>
                <a:lnTo>
                  <a:pt x="22" y="71"/>
                </a:lnTo>
                <a:lnTo>
                  <a:pt x="24" y="77"/>
                </a:lnTo>
                <a:lnTo>
                  <a:pt x="27" y="82"/>
                </a:lnTo>
                <a:lnTo>
                  <a:pt x="30" y="88"/>
                </a:lnTo>
                <a:lnTo>
                  <a:pt x="32" y="94"/>
                </a:lnTo>
                <a:lnTo>
                  <a:pt x="35" y="10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89" name="Freeform 96"/>
          <p:cNvSpPr>
            <a:spLocks/>
          </p:cNvSpPr>
          <p:nvPr/>
        </p:nvSpPr>
        <p:spPr bwMode="auto">
          <a:xfrm>
            <a:off x="9674225" y="558800"/>
            <a:ext cx="192088" cy="247650"/>
          </a:xfrm>
          <a:custGeom>
            <a:avLst/>
            <a:gdLst>
              <a:gd name="T0" fmla="*/ 0 w 121"/>
              <a:gd name="T1" fmla="*/ 0 h 156"/>
              <a:gd name="T2" fmla="*/ 2147483647 w 121"/>
              <a:gd name="T3" fmla="*/ 2147483647 h 156"/>
              <a:gd name="T4" fmla="*/ 2147483647 w 121"/>
              <a:gd name="T5" fmla="*/ 2147483647 h 156"/>
              <a:gd name="T6" fmla="*/ 2147483647 w 121"/>
              <a:gd name="T7" fmla="*/ 2147483647 h 156"/>
              <a:gd name="T8" fmla="*/ 2147483647 w 121"/>
              <a:gd name="T9" fmla="*/ 2147483647 h 156"/>
              <a:gd name="T10" fmla="*/ 2147483647 w 121"/>
              <a:gd name="T11" fmla="*/ 2147483647 h 156"/>
              <a:gd name="T12" fmla="*/ 2147483647 w 121"/>
              <a:gd name="T13" fmla="*/ 2147483647 h 156"/>
              <a:gd name="T14" fmla="*/ 2147483647 w 121"/>
              <a:gd name="T15" fmla="*/ 2147483647 h 156"/>
              <a:gd name="T16" fmla="*/ 2147483647 w 121"/>
              <a:gd name="T17" fmla="*/ 2147483647 h 156"/>
              <a:gd name="T18" fmla="*/ 2147483647 w 121"/>
              <a:gd name="T19" fmla="*/ 2147483647 h 156"/>
              <a:gd name="T20" fmla="*/ 2147483647 w 121"/>
              <a:gd name="T21" fmla="*/ 2147483647 h 156"/>
              <a:gd name="T22" fmla="*/ 2147483647 w 121"/>
              <a:gd name="T23" fmla="*/ 2147483647 h 156"/>
              <a:gd name="T24" fmla="*/ 2147483647 w 121"/>
              <a:gd name="T25" fmla="*/ 2147483647 h 156"/>
              <a:gd name="T26" fmla="*/ 2147483647 w 121"/>
              <a:gd name="T27" fmla="*/ 2147483647 h 156"/>
              <a:gd name="T28" fmla="*/ 2147483647 w 121"/>
              <a:gd name="T29" fmla="*/ 2147483647 h 156"/>
              <a:gd name="T30" fmla="*/ 2147483647 w 121"/>
              <a:gd name="T31" fmla="*/ 2147483647 h 156"/>
              <a:gd name="T32" fmla="*/ 2147483647 w 121"/>
              <a:gd name="T33" fmla="*/ 2147483647 h 1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156"/>
              <a:gd name="T53" fmla="*/ 121 w 121"/>
              <a:gd name="T54" fmla="*/ 156 h 1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156">
                <a:moveTo>
                  <a:pt x="0" y="0"/>
                </a:moveTo>
                <a:lnTo>
                  <a:pt x="6" y="11"/>
                </a:lnTo>
                <a:lnTo>
                  <a:pt x="11" y="21"/>
                </a:lnTo>
                <a:lnTo>
                  <a:pt x="17" y="32"/>
                </a:lnTo>
                <a:lnTo>
                  <a:pt x="25" y="41"/>
                </a:lnTo>
                <a:lnTo>
                  <a:pt x="31" y="52"/>
                </a:lnTo>
                <a:lnTo>
                  <a:pt x="39" y="62"/>
                </a:lnTo>
                <a:lnTo>
                  <a:pt x="45" y="71"/>
                </a:lnTo>
                <a:lnTo>
                  <a:pt x="53" y="82"/>
                </a:lnTo>
                <a:lnTo>
                  <a:pt x="61" y="91"/>
                </a:lnTo>
                <a:lnTo>
                  <a:pt x="69" y="101"/>
                </a:lnTo>
                <a:lnTo>
                  <a:pt x="78" y="110"/>
                </a:lnTo>
                <a:lnTo>
                  <a:pt x="86" y="120"/>
                </a:lnTo>
                <a:lnTo>
                  <a:pt x="94" y="129"/>
                </a:lnTo>
                <a:lnTo>
                  <a:pt x="103" y="138"/>
                </a:lnTo>
                <a:lnTo>
                  <a:pt x="111" y="146"/>
                </a:lnTo>
                <a:lnTo>
                  <a:pt x="121" y="15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0" name="Freeform 97"/>
          <p:cNvSpPr>
            <a:spLocks/>
          </p:cNvSpPr>
          <p:nvPr/>
        </p:nvSpPr>
        <p:spPr bwMode="auto">
          <a:xfrm>
            <a:off x="9866313" y="806450"/>
            <a:ext cx="196850" cy="141288"/>
          </a:xfrm>
          <a:custGeom>
            <a:avLst/>
            <a:gdLst>
              <a:gd name="T0" fmla="*/ 0 w 124"/>
              <a:gd name="T1" fmla="*/ 0 h 89"/>
              <a:gd name="T2" fmla="*/ 2147483647 w 124"/>
              <a:gd name="T3" fmla="*/ 2147483647 h 89"/>
              <a:gd name="T4" fmla="*/ 2147483647 w 124"/>
              <a:gd name="T5" fmla="*/ 2147483647 h 89"/>
              <a:gd name="T6" fmla="*/ 2147483647 w 124"/>
              <a:gd name="T7" fmla="*/ 2147483647 h 89"/>
              <a:gd name="T8" fmla="*/ 2147483647 w 124"/>
              <a:gd name="T9" fmla="*/ 2147483647 h 89"/>
              <a:gd name="T10" fmla="*/ 2147483647 w 124"/>
              <a:gd name="T11" fmla="*/ 2147483647 h 89"/>
              <a:gd name="T12" fmla="*/ 2147483647 w 124"/>
              <a:gd name="T13" fmla="*/ 2147483647 h 89"/>
              <a:gd name="T14" fmla="*/ 2147483647 w 124"/>
              <a:gd name="T15" fmla="*/ 2147483647 h 89"/>
              <a:gd name="T16" fmla="*/ 2147483647 w 124"/>
              <a:gd name="T17" fmla="*/ 2147483647 h 89"/>
              <a:gd name="T18" fmla="*/ 2147483647 w 124"/>
              <a:gd name="T19" fmla="*/ 2147483647 h 89"/>
              <a:gd name="T20" fmla="*/ 2147483647 w 124"/>
              <a:gd name="T21" fmla="*/ 2147483647 h 89"/>
              <a:gd name="T22" fmla="*/ 2147483647 w 124"/>
              <a:gd name="T23" fmla="*/ 2147483647 h 89"/>
              <a:gd name="T24" fmla="*/ 2147483647 w 124"/>
              <a:gd name="T25" fmla="*/ 2147483647 h 89"/>
              <a:gd name="T26" fmla="*/ 2147483647 w 124"/>
              <a:gd name="T27" fmla="*/ 2147483647 h 89"/>
              <a:gd name="T28" fmla="*/ 2147483647 w 124"/>
              <a:gd name="T29" fmla="*/ 2147483647 h 89"/>
              <a:gd name="T30" fmla="*/ 2147483647 w 124"/>
              <a:gd name="T31" fmla="*/ 2147483647 h 89"/>
              <a:gd name="T32" fmla="*/ 2147483647 w 124"/>
              <a:gd name="T33" fmla="*/ 2147483647 h 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89"/>
              <a:gd name="T53" fmla="*/ 124 w 124"/>
              <a:gd name="T54" fmla="*/ 89 h 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89">
                <a:moveTo>
                  <a:pt x="0" y="0"/>
                </a:moveTo>
                <a:lnTo>
                  <a:pt x="8" y="6"/>
                </a:lnTo>
                <a:lnTo>
                  <a:pt x="14" y="12"/>
                </a:lnTo>
                <a:lnTo>
                  <a:pt x="22" y="18"/>
                </a:lnTo>
                <a:lnTo>
                  <a:pt x="30" y="25"/>
                </a:lnTo>
                <a:lnTo>
                  <a:pt x="37" y="31"/>
                </a:lnTo>
                <a:lnTo>
                  <a:pt x="45" y="37"/>
                </a:lnTo>
                <a:lnTo>
                  <a:pt x="53" y="42"/>
                </a:lnTo>
                <a:lnTo>
                  <a:pt x="59" y="48"/>
                </a:lnTo>
                <a:lnTo>
                  <a:pt x="67" y="53"/>
                </a:lnTo>
                <a:lnTo>
                  <a:pt x="75" y="59"/>
                </a:lnTo>
                <a:lnTo>
                  <a:pt x="83" y="64"/>
                </a:lnTo>
                <a:lnTo>
                  <a:pt x="92" y="69"/>
                </a:lnTo>
                <a:lnTo>
                  <a:pt x="100" y="75"/>
                </a:lnTo>
                <a:lnTo>
                  <a:pt x="108" y="79"/>
                </a:lnTo>
                <a:lnTo>
                  <a:pt x="116" y="84"/>
                </a:lnTo>
                <a:lnTo>
                  <a:pt x="124" y="8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1" name="Freeform 98"/>
          <p:cNvSpPr>
            <a:spLocks/>
          </p:cNvSpPr>
          <p:nvPr/>
        </p:nvSpPr>
        <p:spPr bwMode="auto">
          <a:xfrm>
            <a:off x="10063164" y="947738"/>
            <a:ext cx="211137" cy="88900"/>
          </a:xfrm>
          <a:custGeom>
            <a:avLst/>
            <a:gdLst>
              <a:gd name="T0" fmla="*/ 0 w 133"/>
              <a:gd name="T1" fmla="*/ 0 h 56"/>
              <a:gd name="T2" fmla="*/ 2147483647 w 133"/>
              <a:gd name="T3" fmla="*/ 2147483647 h 56"/>
              <a:gd name="T4" fmla="*/ 2147483647 w 133"/>
              <a:gd name="T5" fmla="*/ 2147483647 h 56"/>
              <a:gd name="T6" fmla="*/ 2147483647 w 133"/>
              <a:gd name="T7" fmla="*/ 2147483647 h 56"/>
              <a:gd name="T8" fmla="*/ 2147483647 w 133"/>
              <a:gd name="T9" fmla="*/ 2147483647 h 56"/>
              <a:gd name="T10" fmla="*/ 2147483647 w 133"/>
              <a:gd name="T11" fmla="*/ 2147483647 h 56"/>
              <a:gd name="T12" fmla="*/ 2147483647 w 133"/>
              <a:gd name="T13" fmla="*/ 2147483647 h 56"/>
              <a:gd name="T14" fmla="*/ 2147483647 w 133"/>
              <a:gd name="T15" fmla="*/ 2147483647 h 56"/>
              <a:gd name="T16" fmla="*/ 2147483647 w 133"/>
              <a:gd name="T17" fmla="*/ 2147483647 h 56"/>
              <a:gd name="T18" fmla="*/ 2147483647 w 133"/>
              <a:gd name="T19" fmla="*/ 2147483647 h 56"/>
              <a:gd name="T20" fmla="*/ 2147483647 w 133"/>
              <a:gd name="T21" fmla="*/ 2147483647 h 56"/>
              <a:gd name="T22" fmla="*/ 2147483647 w 133"/>
              <a:gd name="T23" fmla="*/ 2147483647 h 56"/>
              <a:gd name="T24" fmla="*/ 2147483647 w 133"/>
              <a:gd name="T25" fmla="*/ 2147483647 h 56"/>
              <a:gd name="T26" fmla="*/ 2147483647 w 133"/>
              <a:gd name="T27" fmla="*/ 2147483647 h 56"/>
              <a:gd name="T28" fmla="*/ 2147483647 w 133"/>
              <a:gd name="T29" fmla="*/ 2147483647 h 56"/>
              <a:gd name="T30" fmla="*/ 2147483647 w 133"/>
              <a:gd name="T31" fmla="*/ 2147483647 h 56"/>
              <a:gd name="T32" fmla="*/ 2147483647 w 133"/>
              <a:gd name="T33" fmla="*/ 2147483647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3"/>
              <a:gd name="T52" fmla="*/ 0 h 56"/>
              <a:gd name="T53" fmla="*/ 133 w 133"/>
              <a:gd name="T54" fmla="*/ 56 h 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3" h="56">
                <a:moveTo>
                  <a:pt x="0" y="0"/>
                </a:moveTo>
                <a:lnTo>
                  <a:pt x="8" y="5"/>
                </a:lnTo>
                <a:lnTo>
                  <a:pt x="15" y="8"/>
                </a:lnTo>
                <a:lnTo>
                  <a:pt x="23" y="12"/>
                </a:lnTo>
                <a:lnTo>
                  <a:pt x="31" y="17"/>
                </a:lnTo>
                <a:lnTo>
                  <a:pt x="40" y="20"/>
                </a:lnTo>
                <a:lnTo>
                  <a:pt x="48" y="25"/>
                </a:lnTo>
                <a:lnTo>
                  <a:pt x="56" y="28"/>
                </a:lnTo>
                <a:lnTo>
                  <a:pt x="64" y="33"/>
                </a:lnTo>
                <a:lnTo>
                  <a:pt x="73" y="36"/>
                </a:lnTo>
                <a:lnTo>
                  <a:pt x="81" y="39"/>
                </a:lnTo>
                <a:lnTo>
                  <a:pt x="89" y="42"/>
                </a:lnTo>
                <a:lnTo>
                  <a:pt x="99" y="45"/>
                </a:lnTo>
                <a:lnTo>
                  <a:pt x="106" y="48"/>
                </a:lnTo>
                <a:lnTo>
                  <a:pt x="116" y="52"/>
                </a:lnTo>
                <a:lnTo>
                  <a:pt x="124" y="55"/>
                </a:lnTo>
                <a:lnTo>
                  <a:pt x="133" y="5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2" name="Freeform 99"/>
          <p:cNvSpPr>
            <a:spLocks/>
          </p:cNvSpPr>
          <p:nvPr/>
        </p:nvSpPr>
        <p:spPr bwMode="auto">
          <a:xfrm>
            <a:off x="10274301" y="1036639"/>
            <a:ext cx="92075" cy="15875"/>
          </a:xfrm>
          <a:custGeom>
            <a:avLst/>
            <a:gdLst>
              <a:gd name="T0" fmla="*/ 0 w 58"/>
              <a:gd name="T1" fmla="*/ 0 h 10"/>
              <a:gd name="T2" fmla="*/ 2147483647 w 58"/>
              <a:gd name="T3" fmla="*/ 2147483647 h 10"/>
              <a:gd name="T4" fmla="*/ 2147483647 w 58"/>
              <a:gd name="T5" fmla="*/ 2147483647 h 10"/>
              <a:gd name="T6" fmla="*/ 2147483647 w 58"/>
              <a:gd name="T7" fmla="*/ 2147483647 h 10"/>
              <a:gd name="T8" fmla="*/ 2147483647 w 58"/>
              <a:gd name="T9" fmla="*/ 2147483647 h 10"/>
              <a:gd name="T10" fmla="*/ 2147483647 w 58"/>
              <a:gd name="T11" fmla="*/ 2147483647 h 10"/>
              <a:gd name="T12" fmla="*/ 2147483647 w 58"/>
              <a:gd name="T13" fmla="*/ 2147483647 h 10"/>
              <a:gd name="T14" fmla="*/ 2147483647 w 58"/>
              <a:gd name="T15" fmla="*/ 2147483647 h 10"/>
              <a:gd name="T16" fmla="*/ 2147483647 w 58"/>
              <a:gd name="T17" fmla="*/ 2147483647 h 10"/>
              <a:gd name="T18" fmla="*/ 2147483647 w 58"/>
              <a:gd name="T19" fmla="*/ 2147483647 h 10"/>
              <a:gd name="T20" fmla="*/ 2147483647 w 58"/>
              <a:gd name="T21" fmla="*/ 2147483647 h 10"/>
              <a:gd name="T22" fmla="*/ 2147483647 w 58"/>
              <a:gd name="T23" fmla="*/ 2147483647 h 10"/>
              <a:gd name="T24" fmla="*/ 2147483647 w 58"/>
              <a:gd name="T25" fmla="*/ 2147483647 h 10"/>
              <a:gd name="T26" fmla="*/ 2147483647 w 58"/>
              <a:gd name="T27" fmla="*/ 2147483647 h 10"/>
              <a:gd name="T28" fmla="*/ 2147483647 w 58"/>
              <a:gd name="T29" fmla="*/ 2147483647 h 10"/>
              <a:gd name="T30" fmla="*/ 2147483647 w 58"/>
              <a:gd name="T31" fmla="*/ 2147483647 h 10"/>
              <a:gd name="T32" fmla="*/ 2147483647 w 58"/>
              <a:gd name="T33" fmla="*/ 2147483647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10"/>
              <a:gd name="T53" fmla="*/ 58 w 58"/>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10">
                <a:moveTo>
                  <a:pt x="0" y="0"/>
                </a:moveTo>
                <a:lnTo>
                  <a:pt x="3" y="2"/>
                </a:lnTo>
                <a:lnTo>
                  <a:pt x="6" y="3"/>
                </a:lnTo>
                <a:lnTo>
                  <a:pt x="11" y="3"/>
                </a:lnTo>
                <a:lnTo>
                  <a:pt x="14" y="3"/>
                </a:lnTo>
                <a:lnTo>
                  <a:pt x="17" y="5"/>
                </a:lnTo>
                <a:lnTo>
                  <a:pt x="22" y="5"/>
                </a:lnTo>
                <a:lnTo>
                  <a:pt x="25" y="7"/>
                </a:lnTo>
                <a:lnTo>
                  <a:pt x="28" y="7"/>
                </a:lnTo>
                <a:lnTo>
                  <a:pt x="33" y="7"/>
                </a:lnTo>
                <a:lnTo>
                  <a:pt x="36" y="7"/>
                </a:lnTo>
                <a:lnTo>
                  <a:pt x="39" y="7"/>
                </a:lnTo>
                <a:lnTo>
                  <a:pt x="44" y="8"/>
                </a:lnTo>
                <a:lnTo>
                  <a:pt x="47" y="8"/>
                </a:lnTo>
                <a:lnTo>
                  <a:pt x="50" y="8"/>
                </a:lnTo>
                <a:lnTo>
                  <a:pt x="55" y="8"/>
                </a:lnTo>
                <a:lnTo>
                  <a:pt x="58"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3" name="Freeform 100"/>
          <p:cNvSpPr>
            <a:spLocks/>
          </p:cNvSpPr>
          <p:nvPr/>
        </p:nvSpPr>
        <p:spPr bwMode="auto">
          <a:xfrm>
            <a:off x="10366376" y="1049339"/>
            <a:ext cx="47625" cy="3175"/>
          </a:xfrm>
          <a:custGeom>
            <a:avLst/>
            <a:gdLst>
              <a:gd name="T0" fmla="*/ 0 w 30"/>
              <a:gd name="T1" fmla="*/ 2147483647 h 2"/>
              <a:gd name="T2" fmla="*/ 2147483647 w 30"/>
              <a:gd name="T3" fmla="*/ 2147483647 h 2"/>
              <a:gd name="T4" fmla="*/ 2147483647 w 30"/>
              <a:gd name="T5" fmla="*/ 2147483647 h 2"/>
              <a:gd name="T6" fmla="*/ 2147483647 w 30"/>
              <a:gd name="T7" fmla="*/ 2147483647 h 2"/>
              <a:gd name="T8" fmla="*/ 2147483647 w 30"/>
              <a:gd name="T9" fmla="*/ 2147483647 h 2"/>
              <a:gd name="T10" fmla="*/ 2147483647 w 30"/>
              <a:gd name="T11" fmla="*/ 2147483647 h 2"/>
              <a:gd name="T12" fmla="*/ 2147483647 w 30"/>
              <a:gd name="T13" fmla="*/ 2147483647 h 2"/>
              <a:gd name="T14" fmla="*/ 2147483647 w 30"/>
              <a:gd name="T15" fmla="*/ 2147483647 h 2"/>
              <a:gd name="T16" fmla="*/ 2147483647 w 30"/>
              <a:gd name="T17" fmla="*/ 2147483647 h 2"/>
              <a:gd name="T18" fmla="*/ 2147483647 w 30"/>
              <a:gd name="T19" fmla="*/ 2147483647 h 2"/>
              <a:gd name="T20" fmla="*/ 2147483647 w 30"/>
              <a:gd name="T21" fmla="*/ 2147483647 h 2"/>
              <a:gd name="T22" fmla="*/ 2147483647 w 30"/>
              <a:gd name="T23" fmla="*/ 2147483647 h 2"/>
              <a:gd name="T24" fmla="*/ 2147483647 w 30"/>
              <a:gd name="T25" fmla="*/ 2147483647 h 2"/>
              <a:gd name="T26" fmla="*/ 2147483647 w 30"/>
              <a:gd name="T27" fmla="*/ 2147483647 h 2"/>
              <a:gd name="T28" fmla="*/ 2147483647 w 30"/>
              <a:gd name="T29" fmla="*/ 2147483647 h 2"/>
              <a:gd name="T30" fmla="*/ 2147483647 w 30"/>
              <a:gd name="T31" fmla="*/ 0 h 2"/>
              <a:gd name="T32" fmla="*/ 2147483647 w 30"/>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
              <a:gd name="T53" fmla="*/ 30 w 30"/>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
                <a:moveTo>
                  <a:pt x="0" y="2"/>
                </a:moveTo>
                <a:lnTo>
                  <a:pt x="2" y="2"/>
                </a:lnTo>
                <a:lnTo>
                  <a:pt x="5" y="2"/>
                </a:lnTo>
                <a:lnTo>
                  <a:pt x="6" y="2"/>
                </a:lnTo>
                <a:lnTo>
                  <a:pt x="8" y="2"/>
                </a:lnTo>
                <a:lnTo>
                  <a:pt x="10" y="2"/>
                </a:lnTo>
                <a:lnTo>
                  <a:pt x="13" y="2"/>
                </a:lnTo>
                <a:lnTo>
                  <a:pt x="14" y="2"/>
                </a:lnTo>
                <a:lnTo>
                  <a:pt x="16" y="2"/>
                </a:lnTo>
                <a:lnTo>
                  <a:pt x="17" y="2"/>
                </a:lnTo>
                <a:lnTo>
                  <a:pt x="19" y="2"/>
                </a:lnTo>
                <a:lnTo>
                  <a:pt x="21" y="2"/>
                </a:lnTo>
                <a:lnTo>
                  <a:pt x="24" y="2"/>
                </a:lnTo>
                <a:lnTo>
                  <a:pt x="25" y="2"/>
                </a:lnTo>
                <a:lnTo>
                  <a:pt x="27" y="2"/>
                </a:lnTo>
                <a:lnTo>
                  <a:pt x="28" y="0"/>
                </a:lnTo>
                <a:lnTo>
                  <a:pt x="3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4" name="Freeform 101"/>
          <p:cNvSpPr>
            <a:spLocks/>
          </p:cNvSpPr>
          <p:nvPr/>
        </p:nvSpPr>
        <p:spPr bwMode="auto">
          <a:xfrm>
            <a:off x="10414001" y="1001714"/>
            <a:ext cx="47625" cy="47625"/>
          </a:xfrm>
          <a:custGeom>
            <a:avLst/>
            <a:gdLst>
              <a:gd name="T0" fmla="*/ 0 w 30"/>
              <a:gd name="T1" fmla="*/ 2147483647 h 30"/>
              <a:gd name="T2" fmla="*/ 2147483647 w 30"/>
              <a:gd name="T3" fmla="*/ 2147483647 h 30"/>
              <a:gd name="T4" fmla="*/ 2147483647 w 30"/>
              <a:gd name="T5" fmla="*/ 2147483647 h 30"/>
              <a:gd name="T6" fmla="*/ 2147483647 w 30"/>
              <a:gd name="T7" fmla="*/ 2147483647 h 30"/>
              <a:gd name="T8" fmla="*/ 2147483647 w 30"/>
              <a:gd name="T9" fmla="*/ 2147483647 h 30"/>
              <a:gd name="T10" fmla="*/ 2147483647 w 30"/>
              <a:gd name="T11" fmla="*/ 2147483647 h 30"/>
              <a:gd name="T12" fmla="*/ 2147483647 w 30"/>
              <a:gd name="T13" fmla="*/ 2147483647 h 30"/>
              <a:gd name="T14" fmla="*/ 2147483647 w 30"/>
              <a:gd name="T15" fmla="*/ 2147483647 h 30"/>
              <a:gd name="T16" fmla="*/ 2147483647 w 30"/>
              <a:gd name="T17" fmla="*/ 2147483647 h 30"/>
              <a:gd name="T18" fmla="*/ 2147483647 w 30"/>
              <a:gd name="T19" fmla="*/ 2147483647 h 30"/>
              <a:gd name="T20" fmla="*/ 2147483647 w 30"/>
              <a:gd name="T21" fmla="*/ 2147483647 h 30"/>
              <a:gd name="T22" fmla="*/ 2147483647 w 30"/>
              <a:gd name="T23" fmla="*/ 2147483647 h 30"/>
              <a:gd name="T24" fmla="*/ 2147483647 w 30"/>
              <a:gd name="T25" fmla="*/ 2147483647 h 30"/>
              <a:gd name="T26" fmla="*/ 2147483647 w 30"/>
              <a:gd name="T27" fmla="*/ 2147483647 h 30"/>
              <a:gd name="T28" fmla="*/ 2147483647 w 30"/>
              <a:gd name="T29" fmla="*/ 2147483647 h 30"/>
              <a:gd name="T30" fmla="*/ 2147483647 w 30"/>
              <a:gd name="T31" fmla="*/ 2147483647 h 30"/>
              <a:gd name="T32" fmla="*/ 2147483647 w 30"/>
              <a:gd name="T33" fmla="*/ 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30"/>
              <a:gd name="T53" fmla="*/ 30 w 30"/>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30">
                <a:moveTo>
                  <a:pt x="0" y="30"/>
                </a:moveTo>
                <a:lnTo>
                  <a:pt x="3" y="29"/>
                </a:lnTo>
                <a:lnTo>
                  <a:pt x="5" y="27"/>
                </a:lnTo>
                <a:lnTo>
                  <a:pt x="6" y="25"/>
                </a:lnTo>
                <a:lnTo>
                  <a:pt x="8" y="24"/>
                </a:lnTo>
                <a:lnTo>
                  <a:pt x="11" y="22"/>
                </a:lnTo>
                <a:lnTo>
                  <a:pt x="12" y="19"/>
                </a:lnTo>
                <a:lnTo>
                  <a:pt x="14" y="18"/>
                </a:lnTo>
                <a:lnTo>
                  <a:pt x="16" y="16"/>
                </a:lnTo>
                <a:lnTo>
                  <a:pt x="19" y="14"/>
                </a:lnTo>
                <a:lnTo>
                  <a:pt x="20" y="13"/>
                </a:lnTo>
                <a:lnTo>
                  <a:pt x="22" y="11"/>
                </a:lnTo>
                <a:lnTo>
                  <a:pt x="23" y="8"/>
                </a:lnTo>
                <a:lnTo>
                  <a:pt x="25" y="7"/>
                </a:lnTo>
                <a:lnTo>
                  <a:pt x="27" y="5"/>
                </a:lnTo>
                <a:lnTo>
                  <a:pt x="28" y="3"/>
                </a:lnTo>
                <a:lnTo>
                  <a:pt x="3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5" name="Freeform 102"/>
          <p:cNvSpPr>
            <a:spLocks/>
          </p:cNvSpPr>
          <p:nvPr/>
        </p:nvSpPr>
        <p:spPr bwMode="auto">
          <a:xfrm>
            <a:off x="10433051" y="1001713"/>
            <a:ext cx="28575" cy="87312"/>
          </a:xfrm>
          <a:custGeom>
            <a:avLst/>
            <a:gdLst>
              <a:gd name="T0" fmla="*/ 2147483647 w 18"/>
              <a:gd name="T1" fmla="*/ 0 h 55"/>
              <a:gd name="T2" fmla="*/ 2147483647 w 18"/>
              <a:gd name="T3" fmla="*/ 2147483647 h 55"/>
              <a:gd name="T4" fmla="*/ 2147483647 w 18"/>
              <a:gd name="T5" fmla="*/ 2147483647 h 55"/>
              <a:gd name="T6" fmla="*/ 2147483647 w 18"/>
              <a:gd name="T7" fmla="*/ 2147483647 h 55"/>
              <a:gd name="T8" fmla="*/ 2147483647 w 18"/>
              <a:gd name="T9" fmla="*/ 2147483647 h 55"/>
              <a:gd name="T10" fmla="*/ 2147483647 w 18"/>
              <a:gd name="T11" fmla="*/ 2147483647 h 55"/>
              <a:gd name="T12" fmla="*/ 2147483647 w 18"/>
              <a:gd name="T13" fmla="*/ 2147483647 h 55"/>
              <a:gd name="T14" fmla="*/ 2147483647 w 18"/>
              <a:gd name="T15" fmla="*/ 2147483647 h 55"/>
              <a:gd name="T16" fmla="*/ 2147483647 w 18"/>
              <a:gd name="T17" fmla="*/ 2147483647 h 55"/>
              <a:gd name="T18" fmla="*/ 2147483647 w 18"/>
              <a:gd name="T19" fmla="*/ 2147483647 h 55"/>
              <a:gd name="T20" fmla="*/ 2147483647 w 18"/>
              <a:gd name="T21" fmla="*/ 2147483647 h 55"/>
              <a:gd name="T22" fmla="*/ 2147483647 w 18"/>
              <a:gd name="T23" fmla="*/ 2147483647 h 55"/>
              <a:gd name="T24" fmla="*/ 2147483647 w 18"/>
              <a:gd name="T25" fmla="*/ 2147483647 h 55"/>
              <a:gd name="T26" fmla="*/ 2147483647 w 18"/>
              <a:gd name="T27" fmla="*/ 2147483647 h 55"/>
              <a:gd name="T28" fmla="*/ 2147483647 w 18"/>
              <a:gd name="T29" fmla="*/ 2147483647 h 55"/>
              <a:gd name="T30" fmla="*/ 0 w 18"/>
              <a:gd name="T31" fmla="*/ 2147483647 h 55"/>
              <a:gd name="T32" fmla="*/ 0 w 18"/>
              <a:gd name="T33" fmla="*/ 214748364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55"/>
              <a:gd name="T53" fmla="*/ 18 w 18"/>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55">
                <a:moveTo>
                  <a:pt x="18" y="0"/>
                </a:moveTo>
                <a:lnTo>
                  <a:pt x="18" y="5"/>
                </a:lnTo>
                <a:lnTo>
                  <a:pt x="18" y="8"/>
                </a:lnTo>
                <a:lnTo>
                  <a:pt x="18" y="11"/>
                </a:lnTo>
                <a:lnTo>
                  <a:pt x="16" y="16"/>
                </a:lnTo>
                <a:lnTo>
                  <a:pt x="15" y="19"/>
                </a:lnTo>
                <a:lnTo>
                  <a:pt x="13" y="22"/>
                </a:lnTo>
                <a:lnTo>
                  <a:pt x="13" y="25"/>
                </a:lnTo>
                <a:lnTo>
                  <a:pt x="11" y="29"/>
                </a:lnTo>
                <a:lnTo>
                  <a:pt x="10" y="32"/>
                </a:lnTo>
                <a:lnTo>
                  <a:pt x="8" y="35"/>
                </a:lnTo>
                <a:lnTo>
                  <a:pt x="7" y="38"/>
                </a:lnTo>
                <a:lnTo>
                  <a:pt x="5" y="41"/>
                </a:lnTo>
                <a:lnTo>
                  <a:pt x="4" y="46"/>
                </a:lnTo>
                <a:lnTo>
                  <a:pt x="2" y="49"/>
                </a:lnTo>
                <a:lnTo>
                  <a:pt x="0" y="52"/>
                </a:lnTo>
                <a:lnTo>
                  <a:pt x="0" y="5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6" name="Freeform 103"/>
          <p:cNvSpPr>
            <a:spLocks/>
          </p:cNvSpPr>
          <p:nvPr/>
        </p:nvSpPr>
        <p:spPr bwMode="auto">
          <a:xfrm>
            <a:off x="10409238" y="1089025"/>
            <a:ext cx="23812" cy="33338"/>
          </a:xfrm>
          <a:custGeom>
            <a:avLst/>
            <a:gdLst>
              <a:gd name="T0" fmla="*/ 2147483647 w 15"/>
              <a:gd name="T1" fmla="*/ 0 h 21"/>
              <a:gd name="T2" fmla="*/ 2147483647 w 15"/>
              <a:gd name="T3" fmla="*/ 2147483647 h 21"/>
              <a:gd name="T4" fmla="*/ 2147483647 w 15"/>
              <a:gd name="T5" fmla="*/ 2147483647 h 21"/>
              <a:gd name="T6" fmla="*/ 2147483647 w 15"/>
              <a:gd name="T7" fmla="*/ 2147483647 h 21"/>
              <a:gd name="T8" fmla="*/ 2147483647 w 15"/>
              <a:gd name="T9" fmla="*/ 2147483647 h 21"/>
              <a:gd name="T10" fmla="*/ 2147483647 w 15"/>
              <a:gd name="T11" fmla="*/ 2147483647 h 21"/>
              <a:gd name="T12" fmla="*/ 2147483647 w 15"/>
              <a:gd name="T13" fmla="*/ 2147483647 h 21"/>
              <a:gd name="T14" fmla="*/ 2147483647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2147483647 w 15"/>
              <a:gd name="T27" fmla="*/ 2147483647 h 21"/>
              <a:gd name="T28" fmla="*/ 2147483647 w 15"/>
              <a:gd name="T29" fmla="*/ 2147483647 h 21"/>
              <a:gd name="T30" fmla="*/ 2147483647 w 15"/>
              <a:gd name="T31" fmla="*/ 2147483647 h 21"/>
              <a:gd name="T32" fmla="*/ 0 w 15"/>
              <a:gd name="T33" fmla="*/ 2147483647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1"/>
              <a:gd name="T53" fmla="*/ 15 w 15"/>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1">
                <a:moveTo>
                  <a:pt x="15" y="0"/>
                </a:moveTo>
                <a:lnTo>
                  <a:pt x="14" y="2"/>
                </a:lnTo>
                <a:lnTo>
                  <a:pt x="14" y="3"/>
                </a:lnTo>
                <a:lnTo>
                  <a:pt x="12" y="5"/>
                </a:lnTo>
                <a:lnTo>
                  <a:pt x="12" y="6"/>
                </a:lnTo>
                <a:lnTo>
                  <a:pt x="11" y="6"/>
                </a:lnTo>
                <a:lnTo>
                  <a:pt x="11" y="8"/>
                </a:lnTo>
                <a:lnTo>
                  <a:pt x="9" y="10"/>
                </a:lnTo>
                <a:lnTo>
                  <a:pt x="9" y="11"/>
                </a:lnTo>
                <a:lnTo>
                  <a:pt x="8" y="13"/>
                </a:lnTo>
                <a:lnTo>
                  <a:pt x="6" y="14"/>
                </a:lnTo>
                <a:lnTo>
                  <a:pt x="5" y="16"/>
                </a:lnTo>
                <a:lnTo>
                  <a:pt x="3" y="17"/>
                </a:lnTo>
                <a:lnTo>
                  <a:pt x="3" y="19"/>
                </a:lnTo>
                <a:lnTo>
                  <a:pt x="1" y="19"/>
                </a:lnTo>
                <a:lnTo>
                  <a:pt x="0" y="2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7" name="Freeform 104"/>
          <p:cNvSpPr>
            <a:spLocks/>
          </p:cNvSpPr>
          <p:nvPr/>
        </p:nvSpPr>
        <p:spPr bwMode="auto">
          <a:xfrm>
            <a:off x="10196514" y="1089025"/>
            <a:ext cx="212725" cy="33338"/>
          </a:xfrm>
          <a:custGeom>
            <a:avLst/>
            <a:gdLst>
              <a:gd name="T0" fmla="*/ 2147483647 w 134"/>
              <a:gd name="T1" fmla="*/ 2147483647 h 21"/>
              <a:gd name="T2" fmla="*/ 2147483647 w 134"/>
              <a:gd name="T3" fmla="*/ 2147483647 h 21"/>
              <a:gd name="T4" fmla="*/ 2147483647 w 134"/>
              <a:gd name="T5" fmla="*/ 2147483647 h 21"/>
              <a:gd name="T6" fmla="*/ 2147483647 w 134"/>
              <a:gd name="T7" fmla="*/ 2147483647 h 21"/>
              <a:gd name="T8" fmla="*/ 2147483647 w 134"/>
              <a:gd name="T9" fmla="*/ 2147483647 h 21"/>
              <a:gd name="T10" fmla="*/ 2147483647 w 134"/>
              <a:gd name="T11" fmla="*/ 2147483647 h 21"/>
              <a:gd name="T12" fmla="*/ 2147483647 w 134"/>
              <a:gd name="T13" fmla="*/ 2147483647 h 21"/>
              <a:gd name="T14" fmla="*/ 2147483647 w 134"/>
              <a:gd name="T15" fmla="*/ 2147483647 h 21"/>
              <a:gd name="T16" fmla="*/ 2147483647 w 134"/>
              <a:gd name="T17" fmla="*/ 2147483647 h 21"/>
              <a:gd name="T18" fmla="*/ 2147483647 w 134"/>
              <a:gd name="T19" fmla="*/ 2147483647 h 21"/>
              <a:gd name="T20" fmla="*/ 2147483647 w 134"/>
              <a:gd name="T21" fmla="*/ 2147483647 h 21"/>
              <a:gd name="T22" fmla="*/ 2147483647 w 134"/>
              <a:gd name="T23" fmla="*/ 2147483647 h 21"/>
              <a:gd name="T24" fmla="*/ 2147483647 w 134"/>
              <a:gd name="T25" fmla="*/ 2147483647 h 21"/>
              <a:gd name="T26" fmla="*/ 2147483647 w 134"/>
              <a:gd name="T27" fmla="*/ 2147483647 h 21"/>
              <a:gd name="T28" fmla="*/ 2147483647 w 134"/>
              <a:gd name="T29" fmla="*/ 2147483647 h 21"/>
              <a:gd name="T30" fmla="*/ 2147483647 w 134"/>
              <a:gd name="T31" fmla="*/ 2147483647 h 21"/>
              <a:gd name="T32" fmla="*/ 0 w 134"/>
              <a:gd name="T33" fmla="*/ 0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4"/>
              <a:gd name="T52" fmla="*/ 0 h 21"/>
              <a:gd name="T53" fmla="*/ 134 w 134"/>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4" h="21">
                <a:moveTo>
                  <a:pt x="134" y="21"/>
                </a:moveTo>
                <a:lnTo>
                  <a:pt x="126" y="21"/>
                </a:lnTo>
                <a:lnTo>
                  <a:pt x="117" y="21"/>
                </a:lnTo>
                <a:lnTo>
                  <a:pt x="109" y="21"/>
                </a:lnTo>
                <a:lnTo>
                  <a:pt x="99" y="19"/>
                </a:lnTo>
                <a:lnTo>
                  <a:pt x="91" y="19"/>
                </a:lnTo>
                <a:lnTo>
                  <a:pt x="82" y="17"/>
                </a:lnTo>
                <a:lnTo>
                  <a:pt x="74" y="17"/>
                </a:lnTo>
                <a:lnTo>
                  <a:pt x="66" y="16"/>
                </a:lnTo>
                <a:lnTo>
                  <a:pt x="57" y="14"/>
                </a:lnTo>
                <a:lnTo>
                  <a:pt x="49" y="13"/>
                </a:lnTo>
                <a:lnTo>
                  <a:pt x="41" y="11"/>
                </a:lnTo>
                <a:lnTo>
                  <a:pt x="32" y="10"/>
                </a:lnTo>
                <a:lnTo>
                  <a:pt x="24" y="6"/>
                </a:lnTo>
                <a:lnTo>
                  <a:pt x="16" y="5"/>
                </a:lnTo>
                <a:lnTo>
                  <a:pt x="8"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8" name="Freeform 105"/>
          <p:cNvSpPr>
            <a:spLocks/>
          </p:cNvSpPr>
          <p:nvPr/>
        </p:nvSpPr>
        <p:spPr bwMode="auto">
          <a:xfrm>
            <a:off x="9967913" y="984251"/>
            <a:ext cx="228600" cy="104775"/>
          </a:xfrm>
          <a:custGeom>
            <a:avLst/>
            <a:gdLst>
              <a:gd name="T0" fmla="*/ 2147483647 w 144"/>
              <a:gd name="T1" fmla="*/ 2147483647 h 66"/>
              <a:gd name="T2" fmla="*/ 2147483647 w 144"/>
              <a:gd name="T3" fmla="*/ 2147483647 h 66"/>
              <a:gd name="T4" fmla="*/ 2147483647 w 144"/>
              <a:gd name="T5" fmla="*/ 2147483647 h 66"/>
              <a:gd name="T6" fmla="*/ 2147483647 w 144"/>
              <a:gd name="T7" fmla="*/ 2147483647 h 66"/>
              <a:gd name="T8" fmla="*/ 2147483647 w 144"/>
              <a:gd name="T9" fmla="*/ 2147483647 h 66"/>
              <a:gd name="T10" fmla="*/ 2147483647 w 144"/>
              <a:gd name="T11" fmla="*/ 2147483647 h 66"/>
              <a:gd name="T12" fmla="*/ 2147483647 w 144"/>
              <a:gd name="T13" fmla="*/ 2147483647 h 66"/>
              <a:gd name="T14" fmla="*/ 2147483647 w 144"/>
              <a:gd name="T15" fmla="*/ 2147483647 h 66"/>
              <a:gd name="T16" fmla="*/ 2147483647 w 144"/>
              <a:gd name="T17" fmla="*/ 2147483647 h 66"/>
              <a:gd name="T18" fmla="*/ 2147483647 w 144"/>
              <a:gd name="T19" fmla="*/ 2147483647 h 66"/>
              <a:gd name="T20" fmla="*/ 2147483647 w 144"/>
              <a:gd name="T21" fmla="*/ 2147483647 h 66"/>
              <a:gd name="T22" fmla="*/ 2147483647 w 144"/>
              <a:gd name="T23" fmla="*/ 2147483647 h 66"/>
              <a:gd name="T24" fmla="*/ 2147483647 w 144"/>
              <a:gd name="T25" fmla="*/ 2147483647 h 66"/>
              <a:gd name="T26" fmla="*/ 2147483647 w 144"/>
              <a:gd name="T27" fmla="*/ 2147483647 h 66"/>
              <a:gd name="T28" fmla="*/ 2147483647 w 144"/>
              <a:gd name="T29" fmla="*/ 2147483647 h 66"/>
              <a:gd name="T30" fmla="*/ 2147483647 w 144"/>
              <a:gd name="T31" fmla="*/ 2147483647 h 66"/>
              <a:gd name="T32" fmla="*/ 0 w 144"/>
              <a:gd name="T33" fmla="*/ 0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66"/>
              <a:gd name="T53" fmla="*/ 144 w 144"/>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66">
                <a:moveTo>
                  <a:pt x="144" y="66"/>
                </a:moveTo>
                <a:lnTo>
                  <a:pt x="135" y="63"/>
                </a:lnTo>
                <a:lnTo>
                  <a:pt x="126" y="60"/>
                </a:lnTo>
                <a:lnTo>
                  <a:pt x="116" y="57"/>
                </a:lnTo>
                <a:lnTo>
                  <a:pt x="107" y="54"/>
                </a:lnTo>
                <a:lnTo>
                  <a:pt x="97" y="50"/>
                </a:lnTo>
                <a:lnTo>
                  <a:pt x="88" y="46"/>
                </a:lnTo>
                <a:lnTo>
                  <a:pt x="78" y="43"/>
                </a:lnTo>
                <a:lnTo>
                  <a:pt x="69" y="40"/>
                </a:lnTo>
                <a:lnTo>
                  <a:pt x="60" y="35"/>
                </a:lnTo>
                <a:lnTo>
                  <a:pt x="52" y="30"/>
                </a:lnTo>
                <a:lnTo>
                  <a:pt x="42" y="27"/>
                </a:lnTo>
                <a:lnTo>
                  <a:pt x="33" y="22"/>
                </a:lnTo>
                <a:lnTo>
                  <a:pt x="25" y="18"/>
                </a:lnTo>
                <a:lnTo>
                  <a:pt x="16" y="11"/>
                </a:lnTo>
                <a:lnTo>
                  <a:pt x="8"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099" name="Freeform 106"/>
          <p:cNvSpPr>
            <a:spLocks/>
          </p:cNvSpPr>
          <p:nvPr/>
        </p:nvSpPr>
        <p:spPr bwMode="auto">
          <a:xfrm>
            <a:off x="8543925" y="765176"/>
            <a:ext cx="127000" cy="106363"/>
          </a:xfrm>
          <a:custGeom>
            <a:avLst/>
            <a:gdLst>
              <a:gd name="T0" fmla="*/ 2147483647 w 80"/>
              <a:gd name="T1" fmla="*/ 2147483647 h 67"/>
              <a:gd name="T2" fmla="*/ 2147483647 w 80"/>
              <a:gd name="T3" fmla="*/ 2147483647 h 67"/>
              <a:gd name="T4" fmla="*/ 2147483647 w 80"/>
              <a:gd name="T5" fmla="*/ 2147483647 h 67"/>
              <a:gd name="T6" fmla="*/ 2147483647 w 80"/>
              <a:gd name="T7" fmla="*/ 2147483647 h 67"/>
              <a:gd name="T8" fmla="*/ 2147483647 w 80"/>
              <a:gd name="T9" fmla="*/ 2147483647 h 67"/>
              <a:gd name="T10" fmla="*/ 2147483647 w 80"/>
              <a:gd name="T11" fmla="*/ 2147483647 h 67"/>
              <a:gd name="T12" fmla="*/ 2147483647 w 80"/>
              <a:gd name="T13" fmla="*/ 2147483647 h 67"/>
              <a:gd name="T14" fmla="*/ 2147483647 w 80"/>
              <a:gd name="T15" fmla="*/ 2147483647 h 67"/>
              <a:gd name="T16" fmla="*/ 2147483647 w 80"/>
              <a:gd name="T17" fmla="*/ 2147483647 h 67"/>
              <a:gd name="T18" fmla="*/ 2147483647 w 80"/>
              <a:gd name="T19" fmla="*/ 2147483647 h 67"/>
              <a:gd name="T20" fmla="*/ 2147483647 w 80"/>
              <a:gd name="T21" fmla="*/ 2147483647 h 67"/>
              <a:gd name="T22" fmla="*/ 2147483647 w 80"/>
              <a:gd name="T23" fmla="*/ 2147483647 h 67"/>
              <a:gd name="T24" fmla="*/ 2147483647 w 80"/>
              <a:gd name="T25" fmla="*/ 2147483647 h 67"/>
              <a:gd name="T26" fmla="*/ 2147483647 w 80"/>
              <a:gd name="T27" fmla="*/ 2147483647 h 67"/>
              <a:gd name="T28" fmla="*/ 2147483647 w 80"/>
              <a:gd name="T29" fmla="*/ 2147483647 h 67"/>
              <a:gd name="T30" fmla="*/ 2147483647 w 80"/>
              <a:gd name="T31" fmla="*/ 2147483647 h 67"/>
              <a:gd name="T32" fmla="*/ 0 w 80"/>
              <a:gd name="T33" fmla="*/ 0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0"/>
              <a:gd name="T52" fmla="*/ 0 h 67"/>
              <a:gd name="T53" fmla="*/ 80 w 8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0" h="67">
                <a:moveTo>
                  <a:pt x="80" y="67"/>
                </a:moveTo>
                <a:lnTo>
                  <a:pt x="74" y="64"/>
                </a:lnTo>
                <a:lnTo>
                  <a:pt x="69" y="60"/>
                </a:lnTo>
                <a:lnTo>
                  <a:pt x="64" y="56"/>
                </a:lnTo>
                <a:lnTo>
                  <a:pt x="60" y="52"/>
                </a:lnTo>
                <a:lnTo>
                  <a:pt x="53" y="47"/>
                </a:lnTo>
                <a:lnTo>
                  <a:pt x="49" y="44"/>
                </a:lnTo>
                <a:lnTo>
                  <a:pt x="44" y="39"/>
                </a:lnTo>
                <a:lnTo>
                  <a:pt x="39" y="34"/>
                </a:lnTo>
                <a:lnTo>
                  <a:pt x="35" y="30"/>
                </a:lnTo>
                <a:lnTo>
                  <a:pt x="30" y="27"/>
                </a:lnTo>
                <a:lnTo>
                  <a:pt x="25" y="22"/>
                </a:lnTo>
                <a:lnTo>
                  <a:pt x="20" y="17"/>
                </a:lnTo>
                <a:lnTo>
                  <a:pt x="16" y="13"/>
                </a:lnTo>
                <a:lnTo>
                  <a:pt x="11" y="9"/>
                </a:lnTo>
                <a:lnTo>
                  <a:pt x="6"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0" name="Freeform 107"/>
          <p:cNvSpPr>
            <a:spLocks/>
          </p:cNvSpPr>
          <p:nvPr/>
        </p:nvSpPr>
        <p:spPr bwMode="auto">
          <a:xfrm>
            <a:off x="9739313" y="760414"/>
            <a:ext cx="101600" cy="117475"/>
          </a:xfrm>
          <a:custGeom>
            <a:avLst/>
            <a:gdLst>
              <a:gd name="T0" fmla="*/ 2147483647 w 64"/>
              <a:gd name="T1" fmla="*/ 2147483647 h 74"/>
              <a:gd name="T2" fmla="*/ 2147483647 w 64"/>
              <a:gd name="T3" fmla="*/ 2147483647 h 74"/>
              <a:gd name="T4" fmla="*/ 2147483647 w 64"/>
              <a:gd name="T5" fmla="*/ 2147483647 h 74"/>
              <a:gd name="T6" fmla="*/ 2147483647 w 64"/>
              <a:gd name="T7" fmla="*/ 2147483647 h 74"/>
              <a:gd name="T8" fmla="*/ 2147483647 w 64"/>
              <a:gd name="T9" fmla="*/ 2147483647 h 74"/>
              <a:gd name="T10" fmla="*/ 2147483647 w 64"/>
              <a:gd name="T11" fmla="*/ 2147483647 h 74"/>
              <a:gd name="T12" fmla="*/ 2147483647 w 64"/>
              <a:gd name="T13" fmla="*/ 2147483647 h 74"/>
              <a:gd name="T14" fmla="*/ 2147483647 w 64"/>
              <a:gd name="T15" fmla="*/ 2147483647 h 74"/>
              <a:gd name="T16" fmla="*/ 2147483647 w 64"/>
              <a:gd name="T17" fmla="*/ 2147483647 h 74"/>
              <a:gd name="T18" fmla="*/ 2147483647 w 64"/>
              <a:gd name="T19" fmla="*/ 2147483647 h 74"/>
              <a:gd name="T20" fmla="*/ 2147483647 w 64"/>
              <a:gd name="T21" fmla="*/ 2147483647 h 74"/>
              <a:gd name="T22" fmla="*/ 2147483647 w 64"/>
              <a:gd name="T23" fmla="*/ 2147483647 h 74"/>
              <a:gd name="T24" fmla="*/ 2147483647 w 64"/>
              <a:gd name="T25" fmla="*/ 2147483647 h 74"/>
              <a:gd name="T26" fmla="*/ 2147483647 w 64"/>
              <a:gd name="T27" fmla="*/ 2147483647 h 74"/>
              <a:gd name="T28" fmla="*/ 2147483647 w 64"/>
              <a:gd name="T29" fmla="*/ 2147483647 h 74"/>
              <a:gd name="T30" fmla="*/ 2147483647 w 64"/>
              <a:gd name="T31" fmla="*/ 2147483647 h 74"/>
              <a:gd name="T32" fmla="*/ 0 w 64"/>
              <a:gd name="T33" fmla="*/ 0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74"/>
              <a:gd name="T53" fmla="*/ 64 w 64"/>
              <a:gd name="T54" fmla="*/ 74 h 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74">
                <a:moveTo>
                  <a:pt x="64" y="74"/>
                </a:moveTo>
                <a:lnTo>
                  <a:pt x="59" y="71"/>
                </a:lnTo>
                <a:lnTo>
                  <a:pt x="56" y="66"/>
                </a:lnTo>
                <a:lnTo>
                  <a:pt x="51" y="63"/>
                </a:lnTo>
                <a:lnTo>
                  <a:pt x="47" y="58"/>
                </a:lnTo>
                <a:lnTo>
                  <a:pt x="42" y="54"/>
                </a:lnTo>
                <a:lnTo>
                  <a:pt x="37" y="49"/>
                </a:lnTo>
                <a:lnTo>
                  <a:pt x="33" y="44"/>
                </a:lnTo>
                <a:lnTo>
                  <a:pt x="29" y="41"/>
                </a:lnTo>
                <a:lnTo>
                  <a:pt x="25" y="35"/>
                </a:lnTo>
                <a:lnTo>
                  <a:pt x="22" y="30"/>
                </a:lnTo>
                <a:lnTo>
                  <a:pt x="17" y="25"/>
                </a:lnTo>
                <a:lnTo>
                  <a:pt x="14" y="21"/>
                </a:lnTo>
                <a:lnTo>
                  <a:pt x="9" y="16"/>
                </a:lnTo>
                <a:lnTo>
                  <a:pt x="6" y="11"/>
                </a:lnTo>
                <a:lnTo>
                  <a:pt x="3"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1" name="Freeform 108"/>
          <p:cNvSpPr>
            <a:spLocks/>
          </p:cNvSpPr>
          <p:nvPr/>
        </p:nvSpPr>
        <p:spPr bwMode="auto">
          <a:xfrm>
            <a:off x="9639301" y="614363"/>
            <a:ext cx="100013" cy="146050"/>
          </a:xfrm>
          <a:custGeom>
            <a:avLst/>
            <a:gdLst>
              <a:gd name="T0" fmla="*/ 2147483647 w 63"/>
              <a:gd name="T1" fmla="*/ 2147483647 h 92"/>
              <a:gd name="T2" fmla="*/ 2147483647 w 63"/>
              <a:gd name="T3" fmla="*/ 2147483647 h 92"/>
              <a:gd name="T4" fmla="*/ 2147483647 w 63"/>
              <a:gd name="T5" fmla="*/ 2147483647 h 92"/>
              <a:gd name="T6" fmla="*/ 2147483647 w 63"/>
              <a:gd name="T7" fmla="*/ 2147483647 h 92"/>
              <a:gd name="T8" fmla="*/ 2147483647 w 63"/>
              <a:gd name="T9" fmla="*/ 2147483647 h 92"/>
              <a:gd name="T10" fmla="*/ 2147483647 w 63"/>
              <a:gd name="T11" fmla="*/ 2147483647 h 92"/>
              <a:gd name="T12" fmla="*/ 2147483647 w 63"/>
              <a:gd name="T13" fmla="*/ 2147483647 h 92"/>
              <a:gd name="T14" fmla="*/ 2147483647 w 63"/>
              <a:gd name="T15" fmla="*/ 2147483647 h 92"/>
              <a:gd name="T16" fmla="*/ 2147483647 w 63"/>
              <a:gd name="T17" fmla="*/ 2147483647 h 92"/>
              <a:gd name="T18" fmla="*/ 2147483647 w 63"/>
              <a:gd name="T19" fmla="*/ 2147483647 h 92"/>
              <a:gd name="T20" fmla="*/ 2147483647 w 63"/>
              <a:gd name="T21" fmla="*/ 2147483647 h 92"/>
              <a:gd name="T22" fmla="*/ 2147483647 w 63"/>
              <a:gd name="T23" fmla="*/ 2147483647 h 92"/>
              <a:gd name="T24" fmla="*/ 2147483647 w 63"/>
              <a:gd name="T25" fmla="*/ 2147483647 h 92"/>
              <a:gd name="T26" fmla="*/ 2147483647 w 63"/>
              <a:gd name="T27" fmla="*/ 2147483647 h 92"/>
              <a:gd name="T28" fmla="*/ 2147483647 w 63"/>
              <a:gd name="T29" fmla="*/ 2147483647 h 92"/>
              <a:gd name="T30" fmla="*/ 2147483647 w 63"/>
              <a:gd name="T31" fmla="*/ 2147483647 h 92"/>
              <a:gd name="T32" fmla="*/ 0 w 63"/>
              <a:gd name="T33" fmla="*/ 0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92"/>
              <a:gd name="T53" fmla="*/ 63 w 63"/>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92">
                <a:moveTo>
                  <a:pt x="63" y="92"/>
                </a:moveTo>
                <a:lnTo>
                  <a:pt x="58" y="88"/>
                </a:lnTo>
                <a:lnTo>
                  <a:pt x="55" y="81"/>
                </a:lnTo>
                <a:lnTo>
                  <a:pt x="50" y="75"/>
                </a:lnTo>
                <a:lnTo>
                  <a:pt x="45" y="70"/>
                </a:lnTo>
                <a:lnTo>
                  <a:pt x="42" y="64"/>
                </a:lnTo>
                <a:lnTo>
                  <a:pt x="38" y="58"/>
                </a:lnTo>
                <a:lnTo>
                  <a:pt x="34" y="53"/>
                </a:lnTo>
                <a:lnTo>
                  <a:pt x="30" y="47"/>
                </a:lnTo>
                <a:lnTo>
                  <a:pt x="27" y="41"/>
                </a:lnTo>
                <a:lnTo>
                  <a:pt x="22" y="36"/>
                </a:lnTo>
                <a:lnTo>
                  <a:pt x="19" y="30"/>
                </a:lnTo>
                <a:lnTo>
                  <a:pt x="16" y="23"/>
                </a:lnTo>
                <a:lnTo>
                  <a:pt x="11" y="19"/>
                </a:lnTo>
                <a:lnTo>
                  <a:pt x="8" y="12"/>
                </a:lnTo>
                <a:lnTo>
                  <a:pt x="5" y="6"/>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2" name="Freeform 109"/>
          <p:cNvSpPr>
            <a:spLocks/>
          </p:cNvSpPr>
          <p:nvPr/>
        </p:nvSpPr>
        <p:spPr bwMode="auto">
          <a:xfrm>
            <a:off x="9577388" y="474663"/>
            <a:ext cx="61912" cy="139700"/>
          </a:xfrm>
          <a:custGeom>
            <a:avLst/>
            <a:gdLst>
              <a:gd name="T0" fmla="*/ 2147483647 w 39"/>
              <a:gd name="T1" fmla="*/ 2147483647 h 88"/>
              <a:gd name="T2" fmla="*/ 2147483647 w 39"/>
              <a:gd name="T3" fmla="*/ 2147483647 h 88"/>
              <a:gd name="T4" fmla="*/ 2147483647 w 39"/>
              <a:gd name="T5" fmla="*/ 2147483647 h 88"/>
              <a:gd name="T6" fmla="*/ 2147483647 w 39"/>
              <a:gd name="T7" fmla="*/ 2147483647 h 88"/>
              <a:gd name="T8" fmla="*/ 2147483647 w 39"/>
              <a:gd name="T9" fmla="*/ 2147483647 h 88"/>
              <a:gd name="T10" fmla="*/ 2147483647 w 39"/>
              <a:gd name="T11" fmla="*/ 2147483647 h 88"/>
              <a:gd name="T12" fmla="*/ 2147483647 w 39"/>
              <a:gd name="T13" fmla="*/ 2147483647 h 88"/>
              <a:gd name="T14" fmla="*/ 2147483647 w 39"/>
              <a:gd name="T15" fmla="*/ 2147483647 h 88"/>
              <a:gd name="T16" fmla="*/ 2147483647 w 39"/>
              <a:gd name="T17" fmla="*/ 2147483647 h 88"/>
              <a:gd name="T18" fmla="*/ 2147483647 w 39"/>
              <a:gd name="T19" fmla="*/ 2147483647 h 88"/>
              <a:gd name="T20" fmla="*/ 2147483647 w 39"/>
              <a:gd name="T21" fmla="*/ 2147483647 h 88"/>
              <a:gd name="T22" fmla="*/ 2147483647 w 39"/>
              <a:gd name="T23" fmla="*/ 2147483647 h 88"/>
              <a:gd name="T24" fmla="*/ 2147483647 w 39"/>
              <a:gd name="T25" fmla="*/ 2147483647 h 88"/>
              <a:gd name="T26" fmla="*/ 2147483647 w 39"/>
              <a:gd name="T27" fmla="*/ 2147483647 h 88"/>
              <a:gd name="T28" fmla="*/ 2147483647 w 39"/>
              <a:gd name="T29" fmla="*/ 2147483647 h 88"/>
              <a:gd name="T30" fmla="*/ 2147483647 w 39"/>
              <a:gd name="T31" fmla="*/ 2147483647 h 88"/>
              <a:gd name="T32" fmla="*/ 0 w 39"/>
              <a:gd name="T33" fmla="*/ 0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88"/>
              <a:gd name="T53" fmla="*/ 39 w 39"/>
              <a:gd name="T54" fmla="*/ 88 h 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88">
                <a:moveTo>
                  <a:pt x="39" y="88"/>
                </a:moveTo>
                <a:lnTo>
                  <a:pt x="37" y="83"/>
                </a:lnTo>
                <a:lnTo>
                  <a:pt x="34" y="77"/>
                </a:lnTo>
                <a:lnTo>
                  <a:pt x="31" y="72"/>
                </a:lnTo>
                <a:lnTo>
                  <a:pt x="29" y="66"/>
                </a:lnTo>
                <a:lnTo>
                  <a:pt x="26" y="61"/>
                </a:lnTo>
                <a:lnTo>
                  <a:pt x="23" y="55"/>
                </a:lnTo>
                <a:lnTo>
                  <a:pt x="22" y="50"/>
                </a:lnTo>
                <a:lnTo>
                  <a:pt x="18" y="44"/>
                </a:lnTo>
                <a:lnTo>
                  <a:pt x="17" y="39"/>
                </a:lnTo>
                <a:lnTo>
                  <a:pt x="14" y="33"/>
                </a:lnTo>
                <a:lnTo>
                  <a:pt x="11" y="28"/>
                </a:lnTo>
                <a:lnTo>
                  <a:pt x="9" y="22"/>
                </a:lnTo>
                <a:lnTo>
                  <a:pt x="6" y="17"/>
                </a:lnTo>
                <a:lnTo>
                  <a:pt x="4" y="11"/>
                </a:lnTo>
                <a:lnTo>
                  <a:pt x="3" y="5"/>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3" name="Freeform 110"/>
          <p:cNvSpPr>
            <a:spLocks/>
          </p:cNvSpPr>
          <p:nvPr/>
        </p:nvSpPr>
        <p:spPr bwMode="auto">
          <a:xfrm>
            <a:off x="9577388" y="368301"/>
            <a:ext cx="49212" cy="106363"/>
          </a:xfrm>
          <a:custGeom>
            <a:avLst/>
            <a:gdLst>
              <a:gd name="T0" fmla="*/ 0 w 31"/>
              <a:gd name="T1" fmla="*/ 2147483647 h 67"/>
              <a:gd name="T2" fmla="*/ 0 w 31"/>
              <a:gd name="T3" fmla="*/ 2147483647 h 67"/>
              <a:gd name="T4" fmla="*/ 0 w 31"/>
              <a:gd name="T5" fmla="*/ 2147483647 h 67"/>
              <a:gd name="T6" fmla="*/ 0 w 31"/>
              <a:gd name="T7" fmla="*/ 2147483647 h 67"/>
              <a:gd name="T8" fmla="*/ 2147483647 w 31"/>
              <a:gd name="T9" fmla="*/ 2147483647 h 67"/>
              <a:gd name="T10" fmla="*/ 2147483647 w 31"/>
              <a:gd name="T11" fmla="*/ 2147483647 h 67"/>
              <a:gd name="T12" fmla="*/ 2147483647 w 31"/>
              <a:gd name="T13" fmla="*/ 2147483647 h 67"/>
              <a:gd name="T14" fmla="*/ 2147483647 w 31"/>
              <a:gd name="T15" fmla="*/ 2147483647 h 67"/>
              <a:gd name="T16" fmla="*/ 2147483647 w 31"/>
              <a:gd name="T17" fmla="*/ 2147483647 h 67"/>
              <a:gd name="T18" fmla="*/ 2147483647 w 31"/>
              <a:gd name="T19" fmla="*/ 2147483647 h 67"/>
              <a:gd name="T20" fmla="*/ 2147483647 w 31"/>
              <a:gd name="T21" fmla="*/ 2147483647 h 67"/>
              <a:gd name="T22" fmla="*/ 2147483647 w 31"/>
              <a:gd name="T23" fmla="*/ 2147483647 h 67"/>
              <a:gd name="T24" fmla="*/ 2147483647 w 31"/>
              <a:gd name="T25" fmla="*/ 2147483647 h 67"/>
              <a:gd name="T26" fmla="*/ 2147483647 w 31"/>
              <a:gd name="T27" fmla="*/ 2147483647 h 67"/>
              <a:gd name="T28" fmla="*/ 2147483647 w 31"/>
              <a:gd name="T29" fmla="*/ 2147483647 h 67"/>
              <a:gd name="T30" fmla="*/ 2147483647 w 31"/>
              <a:gd name="T31" fmla="*/ 2147483647 h 67"/>
              <a:gd name="T32" fmla="*/ 2147483647 w 31"/>
              <a:gd name="T33" fmla="*/ 0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67"/>
              <a:gd name="T53" fmla="*/ 31 w 3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67">
                <a:moveTo>
                  <a:pt x="0" y="67"/>
                </a:moveTo>
                <a:lnTo>
                  <a:pt x="0" y="63"/>
                </a:lnTo>
                <a:lnTo>
                  <a:pt x="0" y="56"/>
                </a:lnTo>
                <a:lnTo>
                  <a:pt x="0" y="52"/>
                </a:lnTo>
                <a:lnTo>
                  <a:pt x="1" y="47"/>
                </a:lnTo>
                <a:lnTo>
                  <a:pt x="1" y="42"/>
                </a:lnTo>
                <a:lnTo>
                  <a:pt x="3" y="37"/>
                </a:lnTo>
                <a:lnTo>
                  <a:pt x="4" y="34"/>
                </a:lnTo>
                <a:lnTo>
                  <a:pt x="6" y="30"/>
                </a:lnTo>
                <a:lnTo>
                  <a:pt x="7" y="25"/>
                </a:lnTo>
                <a:lnTo>
                  <a:pt x="11" y="20"/>
                </a:lnTo>
                <a:lnTo>
                  <a:pt x="14" y="17"/>
                </a:lnTo>
                <a:lnTo>
                  <a:pt x="17" y="14"/>
                </a:lnTo>
                <a:lnTo>
                  <a:pt x="20" y="9"/>
                </a:lnTo>
                <a:lnTo>
                  <a:pt x="23" y="6"/>
                </a:lnTo>
                <a:lnTo>
                  <a:pt x="28" y="3"/>
                </a:lnTo>
                <a:lnTo>
                  <a:pt x="3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4" name="Freeform 111"/>
          <p:cNvSpPr>
            <a:spLocks/>
          </p:cNvSpPr>
          <p:nvPr/>
        </p:nvSpPr>
        <p:spPr bwMode="auto">
          <a:xfrm>
            <a:off x="9626600" y="365126"/>
            <a:ext cx="12700" cy="3175"/>
          </a:xfrm>
          <a:custGeom>
            <a:avLst/>
            <a:gdLst>
              <a:gd name="T0" fmla="*/ 0 w 8"/>
              <a:gd name="T1" fmla="*/ 2147483647 h 2"/>
              <a:gd name="T2" fmla="*/ 2147483647 w 8"/>
              <a:gd name="T3" fmla="*/ 2147483647 h 2"/>
              <a:gd name="T4" fmla="*/ 2147483647 w 8"/>
              <a:gd name="T5" fmla="*/ 2147483647 h 2"/>
              <a:gd name="T6" fmla="*/ 2147483647 w 8"/>
              <a:gd name="T7" fmla="*/ 2147483647 h 2"/>
              <a:gd name="T8" fmla="*/ 2147483647 w 8"/>
              <a:gd name="T9" fmla="*/ 2147483647 h 2"/>
              <a:gd name="T10" fmla="*/ 2147483647 w 8"/>
              <a:gd name="T11" fmla="*/ 2147483647 h 2"/>
              <a:gd name="T12" fmla="*/ 2147483647 w 8"/>
              <a:gd name="T13" fmla="*/ 2147483647 h 2"/>
              <a:gd name="T14" fmla="*/ 2147483647 w 8"/>
              <a:gd name="T15" fmla="*/ 2147483647 h 2"/>
              <a:gd name="T16" fmla="*/ 2147483647 w 8"/>
              <a:gd name="T17" fmla="*/ 2147483647 h 2"/>
              <a:gd name="T18" fmla="*/ 2147483647 w 8"/>
              <a:gd name="T19" fmla="*/ 0 h 2"/>
              <a:gd name="T20" fmla="*/ 2147483647 w 8"/>
              <a:gd name="T21" fmla="*/ 0 h 2"/>
              <a:gd name="T22" fmla="*/ 2147483647 w 8"/>
              <a:gd name="T23" fmla="*/ 0 h 2"/>
              <a:gd name="T24" fmla="*/ 2147483647 w 8"/>
              <a:gd name="T25" fmla="*/ 0 h 2"/>
              <a:gd name="T26" fmla="*/ 2147483647 w 8"/>
              <a:gd name="T27" fmla="*/ 0 h 2"/>
              <a:gd name="T28" fmla="*/ 2147483647 w 8"/>
              <a:gd name="T29" fmla="*/ 0 h 2"/>
              <a:gd name="T30" fmla="*/ 2147483647 w 8"/>
              <a:gd name="T31" fmla="*/ 0 h 2"/>
              <a:gd name="T32" fmla="*/ 2147483647 w 8"/>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2"/>
              <a:gd name="T53" fmla="*/ 8 w 8"/>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2">
                <a:moveTo>
                  <a:pt x="0" y="2"/>
                </a:moveTo>
                <a:lnTo>
                  <a:pt x="2" y="2"/>
                </a:lnTo>
                <a:lnTo>
                  <a:pt x="3" y="2"/>
                </a:lnTo>
                <a:lnTo>
                  <a:pt x="5" y="0"/>
                </a:lnTo>
                <a:lnTo>
                  <a:pt x="6" y="0"/>
                </a:lnTo>
                <a:lnTo>
                  <a:pt x="8"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5" name="Line 112"/>
          <p:cNvSpPr>
            <a:spLocks noChangeShapeType="1"/>
          </p:cNvSpPr>
          <p:nvPr/>
        </p:nvSpPr>
        <p:spPr bwMode="auto">
          <a:xfrm flipH="1">
            <a:off x="9618664" y="365126"/>
            <a:ext cx="20637" cy="349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106" name="Freeform 113"/>
          <p:cNvSpPr>
            <a:spLocks/>
          </p:cNvSpPr>
          <p:nvPr/>
        </p:nvSpPr>
        <p:spPr bwMode="auto">
          <a:xfrm>
            <a:off x="9345613" y="939800"/>
            <a:ext cx="487362" cy="947738"/>
          </a:xfrm>
          <a:custGeom>
            <a:avLst/>
            <a:gdLst>
              <a:gd name="T0" fmla="*/ 2147483647 w 307"/>
              <a:gd name="T1" fmla="*/ 2147483647 h 597"/>
              <a:gd name="T2" fmla="*/ 2147483647 w 307"/>
              <a:gd name="T3" fmla="*/ 2147483647 h 597"/>
              <a:gd name="T4" fmla="*/ 2147483647 w 307"/>
              <a:gd name="T5" fmla="*/ 2147483647 h 597"/>
              <a:gd name="T6" fmla="*/ 2147483647 w 307"/>
              <a:gd name="T7" fmla="*/ 2147483647 h 597"/>
              <a:gd name="T8" fmla="*/ 2147483647 w 307"/>
              <a:gd name="T9" fmla="*/ 2147483647 h 597"/>
              <a:gd name="T10" fmla="*/ 2147483647 w 307"/>
              <a:gd name="T11" fmla="*/ 2147483647 h 597"/>
              <a:gd name="T12" fmla="*/ 2147483647 w 307"/>
              <a:gd name="T13" fmla="*/ 2147483647 h 597"/>
              <a:gd name="T14" fmla="*/ 2147483647 w 307"/>
              <a:gd name="T15" fmla="*/ 2147483647 h 597"/>
              <a:gd name="T16" fmla="*/ 2147483647 w 307"/>
              <a:gd name="T17" fmla="*/ 2147483647 h 597"/>
              <a:gd name="T18" fmla="*/ 2147483647 w 307"/>
              <a:gd name="T19" fmla="*/ 2147483647 h 597"/>
              <a:gd name="T20" fmla="*/ 2147483647 w 307"/>
              <a:gd name="T21" fmla="*/ 2147483647 h 597"/>
              <a:gd name="T22" fmla="*/ 2147483647 w 307"/>
              <a:gd name="T23" fmla="*/ 2147483647 h 597"/>
              <a:gd name="T24" fmla="*/ 2147483647 w 307"/>
              <a:gd name="T25" fmla="*/ 2147483647 h 597"/>
              <a:gd name="T26" fmla="*/ 2147483647 w 307"/>
              <a:gd name="T27" fmla="*/ 2147483647 h 597"/>
              <a:gd name="T28" fmla="*/ 2147483647 w 307"/>
              <a:gd name="T29" fmla="*/ 2147483647 h 597"/>
              <a:gd name="T30" fmla="*/ 2147483647 w 307"/>
              <a:gd name="T31" fmla="*/ 2147483647 h 597"/>
              <a:gd name="T32" fmla="*/ 2147483647 w 307"/>
              <a:gd name="T33" fmla="*/ 2147483647 h 597"/>
              <a:gd name="T34" fmla="*/ 2147483647 w 307"/>
              <a:gd name="T35" fmla="*/ 2147483647 h 597"/>
              <a:gd name="T36" fmla="*/ 2147483647 w 307"/>
              <a:gd name="T37" fmla="*/ 2147483647 h 597"/>
              <a:gd name="T38" fmla="*/ 2147483647 w 307"/>
              <a:gd name="T39" fmla="*/ 2147483647 h 597"/>
              <a:gd name="T40" fmla="*/ 2147483647 w 307"/>
              <a:gd name="T41" fmla="*/ 2147483647 h 597"/>
              <a:gd name="T42" fmla="*/ 2147483647 w 307"/>
              <a:gd name="T43" fmla="*/ 2147483647 h 597"/>
              <a:gd name="T44" fmla="*/ 2147483647 w 307"/>
              <a:gd name="T45" fmla="*/ 2147483647 h 597"/>
              <a:gd name="T46" fmla="*/ 2147483647 w 307"/>
              <a:gd name="T47" fmla="*/ 2147483647 h 597"/>
              <a:gd name="T48" fmla="*/ 2147483647 w 307"/>
              <a:gd name="T49" fmla="*/ 2147483647 h 597"/>
              <a:gd name="T50" fmla="*/ 2147483647 w 307"/>
              <a:gd name="T51" fmla="*/ 2147483647 h 597"/>
              <a:gd name="T52" fmla="*/ 2147483647 w 307"/>
              <a:gd name="T53" fmla="*/ 2147483647 h 597"/>
              <a:gd name="T54" fmla="*/ 2147483647 w 307"/>
              <a:gd name="T55" fmla="*/ 2147483647 h 597"/>
              <a:gd name="T56" fmla="*/ 2147483647 w 307"/>
              <a:gd name="T57" fmla="*/ 2147483647 h 597"/>
              <a:gd name="T58" fmla="*/ 2147483647 w 307"/>
              <a:gd name="T59" fmla="*/ 2147483647 h 597"/>
              <a:gd name="T60" fmla="*/ 2147483647 w 307"/>
              <a:gd name="T61" fmla="*/ 2147483647 h 597"/>
              <a:gd name="T62" fmla="*/ 2147483647 w 307"/>
              <a:gd name="T63" fmla="*/ 2147483647 h 597"/>
              <a:gd name="T64" fmla="*/ 2147483647 w 307"/>
              <a:gd name="T65" fmla="*/ 2147483647 h 597"/>
              <a:gd name="T66" fmla="*/ 2147483647 w 307"/>
              <a:gd name="T67" fmla="*/ 2147483647 h 597"/>
              <a:gd name="T68" fmla="*/ 2147483647 w 307"/>
              <a:gd name="T69" fmla="*/ 2147483647 h 597"/>
              <a:gd name="T70" fmla="*/ 2147483647 w 307"/>
              <a:gd name="T71" fmla="*/ 2147483647 h 597"/>
              <a:gd name="T72" fmla="*/ 2147483647 w 307"/>
              <a:gd name="T73" fmla="*/ 2147483647 h 597"/>
              <a:gd name="T74" fmla="*/ 2147483647 w 307"/>
              <a:gd name="T75" fmla="*/ 2147483647 h 597"/>
              <a:gd name="T76" fmla="*/ 2147483647 w 307"/>
              <a:gd name="T77" fmla="*/ 2147483647 h 597"/>
              <a:gd name="T78" fmla="*/ 2147483647 w 307"/>
              <a:gd name="T79" fmla="*/ 2147483647 h 597"/>
              <a:gd name="T80" fmla="*/ 2147483647 w 307"/>
              <a:gd name="T81" fmla="*/ 2147483647 h 597"/>
              <a:gd name="T82" fmla="*/ 2147483647 w 307"/>
              <a:gd name="T83" fmla="*/ 2147483647 h 597"/>
              <a:gd name="T84" fmla="*/ 2147483647 w 307"/>
              <a:gd name="T85" fmla="*/ 2147483647 h 597"/>
              <a:gd name="T86" fmla="*/ 2147483647 w 307"/>
              <a:gd name="T87" fmla="*/ 2147483647 h 597"/>
              <a:gd name="T88" fmla="*/ 2147483647 w 307"/>
              <a:gd name="T89" fmla="*/ 2147483647 h 597"/>
              <a:gd name="T90" fmla="*/ 2147483647 w 307"/>
              <a:gd name="T91" fmla="*/ 2147483647 h 597"/>
              <a:gd name="T92" fmla="*/ 2147483647 w 307"/>
              <a:gd name="T93" fmla="*/ 2147483647 h 597"/>
              <a:gd name="T94" fmla="*/ 2147483647 w 307"/>
              <a:gd name="T95" fmla="*/ 2147483647 h 597"/>
              <a:gd name="T96" fmla="*/ 2147483647 w 307"/>
              <a:gd name="T97" fmla="*/ 2147483647 h 597"/>
              <a:gd name="T98" fmla="*/ 2147483647 w 307"/>
              <a:gd name="T99" fmla="*/ 2147483647 h 597"/>
              <a:gd name="T100" fmla="*/ 2147483647 w 307"/>
              <a:gd name="T101" fmla="*/ 2147483647 h 597"/>
              <a:gd name="T102" fmla="*/ 2147483647 w 307"/>
              <a:gd name="T103" fmla="*/ 2147483647 h 597"/>
              <a:gd name="T104" fmla="*/ 2147483647 w 307"/>
              <a:gd name="T105" fmla="*/ 2147483647 h 597"/>
              <a:gd name="T106" fmla="*/ 2147483647 w 307"/>
              <a:gd name="T107" fmla="*/ 2147483647 h 597"/>
              <a:gd name="T108" fmla="*/ 2147483647 w 307"/>
              <a:gd name="T109" fmla="*/ 2147483647 h 597"/>
              <a:gd name="T110" fmla="*/ 2147483647 w 307"/>
              <a:gd name="T111" fmla="*/ 2147483647 h 597"/>
              <a:gd name="T112" fmla="*/ 2147483647 w 307"/>
              <a:gd name="T113" fmla="*/ 2147483647 h 597"/>
              <a:gd name="T114" fmla="*/ 2147483647 w 307"/>
              <a:gd name="T115" fmla="*/ 2147483647 h 597"/>
              <a:gd name="T116" fmla="*/ 2147483647 w 307"/>
              <a:gd name="T117" fmla="*/ 2147483647 h 597"/>
              <a:gd name="T118" fmla="*/ 2147483647 w 307"/>
              <a:gd name="T119" fmla="*/ 2147483647 h 59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07"/>
              <a:gd name="T181" fmla="*/ 0 h 597"/>
              <a:gd name="T182" fmla="*/ 307 w 307"/>
              <a:gd name="T183" fmla="*/ 597 h 59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07" h="597">
                <a:moveTo>
                  <a:pt x="124" y="130"/>
                </a:moveTo>
                <a:lnTo>
                  <a:pt x="163" y="163"/>
                </a:lnTo>
                <a:lnTo>
                  <a:pt x="163" y="174"/>
                </a:lnTo>
                <a:lnTo>
                  <a:pt x="163" y="187"/>
                </a:lnTo>
                <a:lnTo>
                  <a:pt x="163" y="198"/>
                </a:lnTo>
                <a:lnTo>
                  <a:pt x="164" y="210"/>
                </a:lnTo>
                <a:lnTo>
                  <a:pt x="164" y="221"/>
                </a:lnTo>
                <a:lnTo>
                  <a:pt x="164" y="234"/>
                </a:lnTo>
                <a:lnTo>
                  <a:pt x="166" y="245"/>
                </a:lnTo>
                <a:lnTo>
                  <a:pt x="166" y="257"/>
                </a:lnTo>
                <a:lnTo>
                  <a:pt x="168" y="268"/>
                </a:lnTo>
                <a:lnTo>
                  <a:pt x="169" y="279"/>
                </a:lnTo>
                <a:lnTo>
                  <a:pt x="169" y="292"/>
                </a:lnTo>
                <a:lnTo>
                  <a:pt x="171" y="303"/>
                </a:lnTo>
                <a:lnTo>
                  <a:pt x="174" y="313"/>
                </a:lnTo>
                <a:lnTo>
                  <a:pt x="175" y="326"/>
                </a:lnTo>
                <a:lnTo>
                  <a:pt x="177" y="337"/>
                </a:lnTo>
                <a:lnTo>
                  <a:pt x="180" y="348"/>
                </a:lnTo>
                <a:lnTo>
                  <a:pt x="182" y="350"/>
                </a:lnTo>
                <a:lnTo>
                  <a:pt x="183" y="350"/>
                </a:lnTo>
                <a:lnTo>
                  <a:pt x="185" y="351"/>
                </a:lnTo>
                <a:lnTo>
                  <a:pt x="186" y="351"/>
                </a:lnTo>
                <a:lnTo>
                  <a:pt x="188" y="353"/>
                </a:lnTo>
                <a:lnTo>
                  <a:pt x="190" y="353"/>
                </a:lnTo>
                <a:lnTo>
                  <a:pt x="191" y="353"/>
                </a:lnTo>
                <a:lnTo>
                  <a:pt x="193" y="354"/>
                </a:lnTo>
                <a:lnTo>
                  <a:pt x="194" y="354"/>
                </a:lnTo>
                <a:lnTo>
                  <a:pt x="196" y="354"/>
                </a:lnTo>
                <a:lnTo>
                  <a:pt x="197" y="356"/>
                </a:lnTo>
                <a:lnTo>
                  <a:pt x="199" y="356"/>
                </a:lnTo>
                <a:lnTo>
                  <a:pt x="201" y="356"/>
                </a:lnTo>
                <a:lnTo>
                  <a:pt x="202" y="356"/>
                </a:lnTo>
                <a:lnTo>
                  <a:pt x="207" y="357"/>
                </a:lnTo>
                <a:lnTo>
                  <a:pt x="212" y="359"/>
                </a:lnTo>
                <a:lnTo>
                  <a:pt x="216" y="360"/>
                </a:lnTo>
                <a:lnTo>
                  <a:pt x="221" y="362"/>
                </a:lnTo>
                <a:lnTo>
                  <a:pt x="226" y="364"/>
                </a:lnTo>
                <a:lnTo>
                  <a:pt x="230" y="365"/>
                </a:lnTo>
                <a:lnTo>
                  <a:pt x="235" y="365"/>
                </a:lnTo>
                <a:lnTo>
                  <a:pt x="240" y="367"/>
                </a:lnTo>
                <a:lnTo>
                  <a:pt x="245" y="368"/>
                </a:lnTo>
                <a:lnTo>
                  <a:pt x="249" y="370"/>
                </a:lnTo>
                <a:lnTo>
                  <a:pt x="254" y="371"/>
                </a:lnTo>
                <a:lnTo>
                  <a:pt x="259" y="371"/>
                </a:lnTo>
                <a:lnTo>
                  <a:pt x="263" y="373"/>
                </a:lnTo>
                <a:lnTo>
                  <a:pt x="268" y="375"/>
                </a:lnTo>
                <a:lnTo>
                  <a:pt x="273" y="378"/>
                </a:lnTo>
                <a:lnTo>
                  <a:pt x="277" y="379"/>
                </a:lnTo>
                <a:lnTo>
                  <a:pt x="279" y="379"/>
                </a:lnTo>
                <a:lnTo>
                  <a:pt x="281" y="381"/>
                </a:lnTo>
                <a:lnTo>
                  <a:pt x="284" y="381"/>
                </a:lnTo>
                <a:lnTo>
                  <a:pt x="285" y="382"/>
                </a:lnTo>
                <a:lnTo>
                  <a:pt x="287" y="382"/>
                </a:lnTo>
                <a:lnTo>
                  <a:pt x="288" y="384"/>
                </a:lnTo>
                <a:lnTo>
                  <a:pt x="290" y="384"/>
                </a:lnTo>
                <a:lnTo>
                  <a:pt x="292" y="386"/>
                </a:lnTo>
                <a:lnTo>
                  <a:pt x="295" y="386"/>
                </a:lnTo>
                <a:lnTo>
                  <a:pt x="296" y="387"/>
                </a:lnTo>
                <a:lnTo>
                  <a:pt x="298" y="387"/>
                </a:lnTo>
                <a:lnTo>
                  <a:pt x="299" y="389"/>
                </a:lnTo>
                <a:lnTo>
                  <a:pt x="301" y="390"/>
                </a:lnTo>
                <a:lnTo>
                  <a:pt x="303" y="390"/>
                </a:lnTo>
                <a:lnTo>
                  <a:pt x="304" y="392"/>
                </a:lnTo>
                <a:lnTo>
                  <a:pt x="307" y="393"/>
                </a:lnTo>
                <a:lnTo>
                  <a:pt x="306" y="393"/>
                </a:lnTo>
                <a:lnTo>
                  <a:pt x="306" y="395"/>
                </a:lnTo>
                <a:lnTo>
                  <a:pt x="307" y="395"/>
                </a:lnTo>
                <a:lnTo>
                  <a:pt x="303" y="400"/>
                </a:lnTo>
                <a:lnTo>
                  <a:pt x="299" y="403"/>
                </a:lnTo>
                <a:lnTo>
                  <a:pt x="295" y="406"/>
                </a:lnTo>
                <a:lnTo>
                  <a:pt x="292" y="409"/>
                </a:lnTo>
                <a:lnTo>
                  <a:pt x="287" y="414"/>
                </a:lnTo>
                <a:lnTo>
                  <a:pt x="284" y="415"/>
                </a:lnTo>
                <a:lnTo>
                  <a:pt x="279" y="418"/>
                </a:lnTo>
                <a:lnTo>
                  <a:pt x="276" y="422"/>
                </a:lnTo>
                <a:lnTo>
                  <a:pt x="271" y="425"/>
                </a:lnTo>
                <a:lnTo>
                  <a:pt x="266" y="426"/>
                </a:lnTo>
                <a:lnTo>
                  <a:pt x="262" y="428"/>
                </a:lnTo>
                <a:lnTo>
                  <a:pt x="257" y="431"/>
                </a:lnTo>
                <a:lnTo>
                  <a:pt x="252" y="433"/>
                </a:lnTo>
                <a:lnTo>
                  <a:pt x="249" y="434"/>
                </a:lnTo>
                <a:lnTo>
                  <a:pt x="245" y="436"/>
                </a:lnTo>
                <a:lnTo>
                  <a:pt x="240" y="437"/>
                </a:lnTo>
                <a:lnTo>
                  <a:pt x="238" y="437"/>
                </a:lnTo>
                <a:lnTo>
                  <a:pt x="237" y="439"/>
                </a:lnTo>
                <a:lnTo>
                  <a:pt x="235" y="440"/>
                </a:lnTo>
                <a:lnTo>
                  <a:pt x="234" y="440"/>
                </a:lnTo>
                <a:lnTo>
                  <a:pt x="232" y="442"/>
                </a:lnTo>
                <a:lnTo>
                  <a:pt x="230" y="442"/>
                </a:lnTo>
                <a:lnTo>
                  <a:pt x="229" y="444"/>
                </a:lnTo>
                <a:lnTo>
                  <a:pt x="227" y="444"/>
                </a:lnTo>
                <a:lnTo>
                  <a:pt x="226" y="445"/>
                </a:lnTo>
                <a:lnTo>
                  <a:pt x="224" y="447"/>
                </a:lnTo>
                <a:lnTo>
                  <a:pt x="224" y="448"/>
                </a:lnTo>
                <a:lnTo>
                  <a:pt x="223" y="448"/>
                </a:lnTo>
                <a:lnTo>
                  <a:pt x="223" y="450"/>
                </a:lnTo>
                <a:lnTo>
                  <a:pt x="223" y="451"/>
                </a:lnTo>
                <a:lnTo>
                  <a:pt x="223" y="453"/>
                </a:lnTo>
                <a:lnTo>
                  <a:pt x="223" y="456"/>
                </a:lnTo>
                <a:lnTo>
                  <a:pt x="224" y="458"/>
                </a:lnTo>
                <a:lnTo>
                  <a:pt x="226" y="459"/>
                </a:lnTo>
                <a:lnTo>
                  <a:pt x="227" y="459"/>
                </a:lnTo>
                <a:lnTo>
                  <a:pt x="230" y="461"/>
                </a:lnTo>
                <a:lnTo>
                  <a:pt x="232" y="461"/>
                </a:lnTo>
                <a:lnTo>
                  <a:pt x="235" y="462"/>
                </a:lnTo>
                <a:lnTo>
                  <a:pt x="237" y="462"/>
                </a:lnTo>
                <a:lnTo>
                  <a:pt x="240" y="462"/>
                </a:lnTo>
                <a:lnTo>
                  <a:pt x="241" y="464"/>
                </a:lnTo>
                <a:lnTo>
                  <a:pt x="245" y="464"/>
                </a:lnTo>
                <a:lnTo>
                  <a:pt x="246" y="465"/>
                </a:lnTo>
                <a:lnTo>
                  <a:pt x="248" y="465"/>
                </a:lnTo>
                <a:lnTo>
                  <a:pt x="249" y="467"/>
                </a:lnTo>
                <a:lnTo>
                  <a:pt x="251" y="469"/>
                </a:lnTo>
                <a:lnTo>
                  <a:pt x="252" y="470"/>
                </a:lnTo>
                <a:lnTo>
                  <a:pt x="254" y="473"/>
                </a:lnTo>
                <a:lnTo>
                  <a:pt x="254" y="475"/>
                </a:lnTo>
                <a:lnTo>
                  <a:pt x="254" y="476"/>
                </a:lnTo>
                <a:lnTo>
                  <a:pt x="252" y="476"/>
                </a:lnTo>
                <a:lnTo>
                  <a:pt x="252" y="478"/>
                </a:lnTo>
                <a:lnTo>
                  <a:pt x="251" y="480"/>
                </a:lnTo>
                <a:lnTo>
                  <a:pt x="251" y="481"/>
                </a:lnTo>
                <a:lnTo>
                  <a:pt x="249" y="483"/>
                </a:lnTo>
                <a:lnTo>
                  <a:pt x="248" y="483"/>
                </a:lnTo>
                <a:lnTo>
                  <a:pt x="248" y="484"/>
                </a:lnTo>
                <a:lnTo>
                  <a:pt x="246" y="486"/>
                </a:lnTo>
                <a:lnTo>
                  <a:pt x="245" y="486"/>
                </a:lnTo>
                <a:lnTo>
                  <a:pt x="245" y="487"/>
                </a:lnTo>
                <a:lnTo>
                  <a:pt x="243" y="489"/>
                </a:lnTo>
                <a:lnTo>
                  <a:pt x="241" y="491"/>
                </a:lnTo>
                <a:lnTo>
                  <a:pt x="240" y="492"/>
                </a:lnTo>
                <a:lnTo>
                  <a:pt x="240" y="494"/>
                </a:lnTo>
                <a:lnTo>
                  <a:pt x="240" y="495"/>
                </a:lnTo>
                <a:lnTo>
                  <a:pt x="238" y="497"/>
                </a:lnTo>
                <a:lnTo>
                  <a:pt x="238" y="498"/>
                </a:lnTo>
                <a:lnTo>
                  <a:pt x="238" y="500"/>
                </a:lnTo>
                <a:lnTo>
                  <a:pt x="238" y="501"/>
                </a:lnTo>
                <a:lnTo>
                  <a:pt x="237" y="503"/>
                </a:lnTo>
                <a:lnTo>
                  <a:pt x="237" y="505"/>
                </a:lnTo>
                <a:lnTo>
                  <a:pt x="238" y="506"/>
                </a:lnTo>
                <a:lnTo>
                  <a:pt x="238" y="508"/>
                </a:lnTo>
                <a:lnTo>
                  <a:pt x="238" y="509"/>
                </a:lnTo>
                <a:lnTo>
                  <a:pt x="240" y="509"/>
                </a:lnTo>
                <a:lnTo>
                  <a:pt x="241" y="511"/>
                </a:lnTo>
                <a:lnTo>
                  <a:pt x="243" y="511"/>
                </a:lnTo>
                <a:lnTo>
                  <a:pt x="243" y="512"/>
                </a:lnTo>
                <a:lnTo>
                  <a:pt x="245" y="512"/>
                </a:lnTo>
                <a:lnTo>
                  <a:pt x="246" y="514"/>
                </a:lnTo>
                <a:lnTo>
                  <a:pt x="248" y="514"/>
                </a:lnTo>
                <a:lnTo>
                  <a:pt x="249" y="514"/>
                </a:lnTo>
                <a:lnTo>
                  <a:pt x="249" y="516"/>
                </a:lnTo>
                <a:lnTo>
                  <a:pt x="251" y="516"/>
                </a:lnTo>
                <a:lnTo>
                  <a:pt x="252" y="517"/>
                </a:lnTo>
                <a:lnTo>
                  <a:pt x="254" y="517"/>
                </a:lnTo>
                <a:lnTo>
                  <a:pt x="254" y="519"/>
                </a:lnTo>
                <a:lnTo>
                  <a:pt x="255" y="519"/>
                </a:lnTo>
                <a:lnTo>
                  <a:pt x="257" y="520"/>
                </a:lnTo>
                <a:lnTo>
                  <a:pt x="260" y="523"/>
                </a:lnTo>
                <a:lnTo>
                  <a:pt x="265" y="528"/>
                </a:lnTo>
                <a:lnTo>
                  <a:pt x="268" y="531"/>
                </a:lnTo>
                <a:lnTo>
                  <a:pt x="270" y="536"/>
                </a:lnTo>
                <a:lnTo>
                  <a:pt x="273" y="541"/>
                </a:lnTo>
                <a:lnTo>
                  <a:pt x="274" y="545"/>
                </a:lnTo>
                <a:lnTo>
                  <a:pt x="276" y="550"/>
                </a:lnTo>
                <a:lnTo>
                  <a:pt x="277" y="555"/>
                </a:lnTo>
                <a:lnTo>
                  <a:pt x="279" y="559"/>
                </a:lnTo>
                <a:lnTo>
                  <a:pt x="279" y="566"/>
                </a:lnTo>
                <a:lnTo>
                  <a:pt x="281" y="570"/>
                </a:lnTo>
                <a:lnTo>
                  <a:pt x="281" y="575"/>
                </a:lnTo>
                <a:lnTo>
                  <a:pt x="281" y="581"/>
                </a:lnTo>
                <a:lnTo>
                  <a:pt x="281" y="586"/>
                </a:lnTo>
                <a:lnTo>
                  <a:pt x="279" y="592"/>
                </a:lnTo>
                <a:lnTo>
                  <a:pt x="279" y="597"/>
                </a:lnTo>
                <a:lnTo>
                  <a:pt x="276" y="597"/>
                </a:lnTo>
                <a:lnTo>
                  <a:pt x="274" y="595"/>
                </a:lnTo>
                <a:lnTo>
                  <a:pt x="271" y="595"/>
                </a:lnTo>
                <a:lnTo>
                  <a:pt x="268" y="594"/>
                </a:lnTo>
                <a:lnTo>
                  <a:pt x="266" y="594"/>
                </a:lnTo>
                <a:lnTo>
                  <a:pt x="263" y="592"/>
                </a:lnTo>
                <a:lnTo>
                  <a:pt x="262" y="591"/>
                </a:lnTo>
                <a:lnTo>
                  <a:pt x="259" y="589"/>
                </a:lnTo>
                <a:lnTo>
                  <a:pt x="255" y="588"/>
                </a:lnTo>
                <a:lnTo>
                  <a:pt x="254" y="588"/>
                </a:lnTo>
                <a:lnTo>
                  <a:pt x="251" y="586"/>
                </a:lnTo>
                <a:lnTo>
                  <a:pt x="249" y="585"/>
                </a:lnTo>
                <a:lnTo>
                  <a:pt x="246" y="583"/>
                </a:lnTo>
                <a:lnTo>
                  <a:pt x="245" y="581"/>
                </a:lnTo>
                <a:lnTo>
                  <a:pt x="241" y="580"/>
                </a:lnTo>
                <a:lnTo>
                  <a:pt x="240" y="578"/>
                </a:lnTo>
                <a:lnTo>
                  <a:pt x="238" y="577"/>
                </a:lnTo>
                <a:lnTo>
                  <a:pt x="238" y="575"/>
                </a:lnTo>
                <a:lnTo>
                  <a:pt x="237" y="575"/>
                </a:lnTo>
                <a:lnTo>
                  <a:pt x="237" y="574"/>
                </a:lnTo>
                <a:lnTo>
                  <a:pt x="235" y="574"/>
                </a:lnTo>
                <a:lnTo>
                  <a:pt x="234" y="572"/>
                </a:lnTo>
                <a:lnTo>
                  <a:pt x="232" y="572"/>
                </a:lnTo>
                <a:lnTo>
                  <a:pt x="232" y="570"/>
                </a:lnTo>
                <a:lnTo>
                  <a:pt x="230" y="570"/>
                </a:lnTo>
                <a:lnTo>
                  <a:pt x="229" y="570"/>
                </a:lnTo>
                <a:lnTo>
                  <a:pt x="227" y="569"/>
                </a:lnTo>
                <a:lnTo>
                  <a:pt x="219" y="563"/>
                </a:lnTo>
                <a:lnTo>
                  <a:pt x="212" y="556"/>
                </a:lnTo>
                <a:lnTo>
                  <a:pt x="204" y="550"/>
                </a:lnTo>
                <a:lnTo>
                  <a:pt x="196" y="542"/>
                </a:lnTo>
                <a:lnTo>
                  <a:pt x="188" y="536"/>
                </a:lnTo>
                <a:lnTo>
                  <a:pt x="182" y="530"/>
                </a:lnTo>
                <a:lnTo>
                  <a:pt x="174" y="523"/>
                </a:lnTo>
                <a:lnTo>
                  <a:pt x="166" y="516"/>
                </a:lnTo>
                <a:lnTo>
                  <a:pt x="160" y="509"/>
                </a:lnTo>
                <a:lnTo>
                  <a:pt x="152" y="503"/>
                </a:lnTo>
                <a:lnTo>
                  <a:pt x="146" y="495"/>
                </a:lnTo>
                <a:lnTo>
                  <a:pt x="139" y="487"/>
                </a:lnTo>
                <a:lnTo>
                  <a:pt x="133" y="480"/>
                </a:lnTo>
                <a:lnTo>
                  <a:pt x="127" y="472"/>
                </a:lnTo>
                <a:lnTo>
                  <a:pt x="121" y="464"/>
                </a:lnTo>
                <a:lnTo>
                  <a:pt x="116" y="454"/>
                </a:lnTo>
                <a:lnTo>
                  <a:pt x="114" y="453"/>
                </a:lnTo>
                <a:lnTo>
                  <a:pt x="113" y="451"/>
                </a:lnTo>
                <a:lnTo>
                  <a:pt x="111" y="450"/>
                </a:lnTo>
                <a:lnTo>
                  <a:pt x="110" y="448"/>
                </a:lnTo>
                <a:lnTo>
                  <a:pt x="110" y="447"/>
                </a:lnTo>
                <a:lnTo>
                  <a:pt x="108" y="444"/>
                </a:lnTo>
                <a:lnTo>
                  <a:pt x="106" y="442"/>
                </a:lnTo>
                <a:lnTo>
                  <a:pt x="106" y="440"/>
                </a:lnTo>
                <a:lnTo>
                  <a:pt x="105" y="439"/>
                </a:lnTo>
                <a:lnTo>
                  <a:pt x="103" y="436"/>
                </a:lnTo>
                <a:lnTo>
                  <a:pt x="103" y="434"/>
                </a:lnTo>
                <a:lnTo>
                  <a:pt x="102" y="433"/>
                </a:lnTo>
                <a:lnTo>
                  <a:pt x="102" y="429"/>
                </a:lnTo>
                <a:lnTo>
                  <a:pt x="100" y="428"/>
                </a:lnTo>
                <a:lnTo>
                  <a:pt x="99" y="426"/>
                </a:lnTo>
                <a:lnTo>
                  <a:pt x="97" y="425"/>
                </a:lnTo>
                <a:lnTo>
                  <a:pt x="94" y="418"/>
                </a:lnTo>
                <a:lnTo>
                  <a:pt x="92" y="414"/>
                </a:lnTo>
                <a:lnTo>
                  <a:pt x="89" y="407"/>
                </a:lnTo>
                <a:lnTo>
                  <a:pt x="88" y="401"/>
                </a:lnTo>
                <a:lnTo>
                  <a:pt x="84" y="395"/>
                </a:lnTo>
                <a:lnTo>
                  <a:pt x="83" y="393"/>
                </a:lnTo>
                <a:lnTo>
                  <a:pt x="81" y="389"/>
                </a:lnTo>
                <a:lnTo>
                  <a:pt x="80" y="382"/>
                </a:lnTo>
                <a:lnTo>
                  <a:pt x="78" y="378"/>
                </a:lnTo>
                <a:lnTo>
                  <a:pt x="77" y="371"/>
                </a:lnTo>
                <a:lnTo>
                  <a:pt x="75" y="367"/>
                </a:lnTo>
                <a:lnTo>
                  <a:pt x="73" y="365"/>
                </a:lnTo>
                <a:lnTo>
                  <a:pt x="70" y="356"/>
                </a:lnTo>
                <a:lnTo>
                  <a:pt x="67" y="345"/>
                </a:lnTo>
                <a:lnTo>
                  <a:pt x="64" y="335"/>
                </a:lnTo>
                <a:lnTo>
                  <a:pt x="62" y="324"/>
                </a:lnTo>
                <a:lnTo>
                  <a:pt x="59" y="313"/>
                </a:lnTo>
                <a:lnTo>
                  <a:pt x="59" y="310"/>
                </a:lnTo>
                <a:lnTo>
                  <a:pt x="53" y="290"/>
                </a:lnTo>
                <a:lnTo>
                  <a:pt x="47" y="270"/>
                </a:lnTo>
                <a:lnTo>
                  <a:pt x="41" y="248"/>
                </a:lnTo>
                <a:lnTo>
                  <a:pt x="33" y="227"/>
                </a:lnTo>
                <a:lnTo>
                  <a:pt x="28" y="207"/>
                </a:lnTo>
                <a:lnTo>
                  <a:pt x="26" y="199"/>
                </a:lnTo>
                <a:lnTo>
                  <a:pt x="26" y="198"/>
                </a:lnTo>
                <a:lnTo>
                  <a:pt x="25" y="196"/>
                </a:lnTo>
                <a:lnTo>
                  <a:pt x="25" y="194"/>
                </a:lnTo>
                <a:lnTo>
                  <a:pt x="25" y="193"/>
                </a:lnTo>
                <a:lnTo>
                  <a:pt x="25" y="191"/>
                </a:lnTo>
                <a:lnTo>
                  <a:pt x="20" y="176"/>
                </a:lnTo>
                <a:lnTo>
                  <a:pt x="17" y="162"/>
                </a:lnTo>
                <a:lnTo>
                  <a:pt x="14" y="146"/>
                </a:lnTo>
                <a:lnTo>
                  <a:pt x="11" y="130"/>
                </a:lnTo>
                <a:lnTo>
                  <a:pt x="9" y="115"/>
                </a:lnTo>
                <a:lnTo>
                  <a:pt x="9" y="108"/>
                </a:lnTo>
                <a:lnTo>
                  <a:pt x="8" y="102"/>
                </a:lnTo>
                <a:lnTo>
                  <a:pt x="6" y="94"/>
                </a:lnTo>
                <a:lnTo>
                  <a:pt x="6" y="86"/>
                </a:lnTo>
                <a:lnTo>
                  <a:pt x="6" y="78"/>
                </a:lnTo>
                <a:lnTo>
                  <a:pt x="4" y="72"/>
                </a:lnTo>
                <a:lnTo>
                  <a:pt x="4" y="69"/>
                </a:lnTo>
                <a:lnTo>
                  <a:pt x="3" y="57"/>
                </a:lnTo>
                <a:lnTo>
                  <a:pt x="1" y="44"/>
                </a:lnTo>
                <a:lnTo>
                  <a:pt x="0" y="30"/>
                </a:lnTo>
                <a:lnTo>
                  <a:pt x="0" y="17"/>
                </a:lnTo>
                <a:lnTo>
                  <a:pt x="0" y="5"/>
                </a:lnTo>
                <a:lnTo>
                  <a:pt x="1" y="0"/>
                </a:lnTo>
                <a:lnTo>
                  <a:pt x="23" y="25"/>
                </a:lnTo>
                <a:lnTo>
                  <a:pt x="45" y="50"/>
                </a:lnTo>
                <a:lnTo>
                  <a:pt x="69" y="75"/>
                </a:lnTo>
                <a:lnTo>
                  <a:pt x="94" y="99"/>
                </a:lnTo>
                <a:lnTo>
                  <a:pt x="116" y="122"/>
                </a:lnTo>
                <a:lnTo>
                  <a:pt x="124" y="130"/>
                </a:lnTo>
                <a:close/>
              </a:path>
            </a:pathLst>
          </a:custGeom>
          <a:solidFill>
            <a:srgbClr val="661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107" name="Line 114"/>
          <p:cNvSpPr>
            <a:spLocks noChangeShapeType="1"/>
          </p:cNvSpPr>
          <p:nvPr/>
        </p:nvSpPr>
        <p:spPr bwMode="auto">
          <a:xfrm>
            <a:off x="9542463" y="1146175"/>
            <a:ext cx="61912" cy="523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108" name="Freeform 115"/>
          <p:cNvSpPr>
            <a:spLocks/>
          </p:cNvSpPr>
          <p:nvPr/>
        </p:nvSpPr>
        <p:spPr bwMode="auto">
          <a:xfrm>
            <a:off x="9604375" y="1198564"/>
            <a:ext cx="26988" cy="293687"/>
          </a:xfrm>
          <a:custGeom>
            <a:avLst/>
            <a:gdLst>
              <a:gd name="T0" fmla="*/ 0 w 17"/>
              <a:gd name="T1" fmla="*/ 0 h 185"/>
              <a:gd name="T2" fmla="*/ 0 w 17"/>
              <a:gd name="T3" fmla="*/ 2147483647 h 185"/>
              <a:gd name="T4" fmla="*/ 0 w 17"/>
              <a:gd name="T5" fmla="*/ 2147483647 h 185"/>
              <a:gd name="T6" fmla="*/ 0 w 17"/>
              <a:gd name="T7" fmla="*/ 2147483647 h 185"/>
              <a:gd name="T8" fmla="*/ 2147483647 w 17"/>
              <a:gd name="T9" fmla="*/ 2147483647 h 185"/>
              <a:gd name="T10" fmla="*/ 2147483647 w 17"/>
              <a:gd name="T11" fmla="*/ 2147483647 h 185"/>
              <a:gd name="T12" fmla="*/ 2147483647 w 17"/>
              <a:gd name="T13" fmla="*/ 2147483647 h 185"/>
              <a:gd name="T14" fmla="*/ 2147483647 w 17"/>
              <a:gd name="T15" fmla="*/ 2147483647 h 185"/>
              <a:gd name="T16" fmla="*/ 2147483647 w 17"/>
              <a:gd name="T17" fmla="*/ 2147483647 h 185"/>
              <a:gd name="T18" fmla="*/ 2147483647 w 17"/>
              <a:gd name="T19" fmla="*/ 2147483647 h 185"/>
              <a:gd name="T20" fmla="*/ 2147483647 w 17"/>
              <a:gd name="T21" fmla="*/ 2147483647 h 185"/>
              <a:gd name="T22" fmla="*/ 2147483647 w 17"/>
              <a:gd name="T23" fmla="*/ 2147483647 h 185"/>
              <a:gd name="T24" fmla="*/ 2147483647 w 17"/>
              <a:gd name="T25" fmla="*/ 2147483647 h 185"/>
              <a:gd name="T26" fmla="*/ 2147483647 w 17"/>
              <a:gd name="T27" fmla="*/ 2147483647 h 185"/>
              <a:gd name="T28" fmla="*/ 2147483647 w 17"/>
              <a:gd name="T29" fmla="*/ 2147483647 h 185"/>
              <a:gd name="T30" fmla="*/ 2147483647 w 17"/>
              <a:gd name="T31" fmla="*/ 2147483647 h 185"/>
              <a:gd name="T32" fmla="*/ 2147483647 w 17"/>
              <a:gd name="T33" fmla="*/ 2147483647 h 1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85"/>
              <a:gd name="T53" fmla="*/ 17 w 17"/>
              <a:gd name="T54" fmla="*/ 185 h 1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85">
                <a:moveTo>
                  <a:pt x="0" y="0"/>
                </a:moveTo>
                <a:lnTo>
                  <a:pt x="0" y="11"/>
                </a:lnTo>
                <a:lnTo>
                  <a:pt x="0" y="24"/>
                </a:lnTo>
                <a:lnTo>
                  <a:pt x="0" y="35"/>
                </a:lnTo>
                <a:lnTo>
                  <a:pt x="1" y="47"/>
                </a:lnTo>
                <a:lnTo>
                  <a:pt x="1" y="58"/>
                </a:lnTo>
                <a:lnTo>
                  <a:pt x="1" y="71"/>
                </a:lnTo>
                <a:lnTo>
                  <a:pt x="3" y="82"/>
                </a:lnTo>
                <a:lnTo>
                  <a:pt x="3" y="94"/>
                </a:lnTo>
                <a:lnTo>
                  <a:pt x="5" y="105"/>
                </a:lnTo>
                <a:lnTo>
                  <a:pt x="6" y="116"/>
                </a:lnTo>
                <a:lnTo>
                  <a:pt x="6" y="129"/>
                </a:lnTo>
                <a:lnTo>
                  <a:pt x="8" y="140"/>
                </a:lnTo>
                <a:lnTo>
                  <a:pt x="11" y="150"/>
                </a:lnTo>
                <a:lnTo>
                  <a:pt x="12" y="163"/>
                </a:lnTo>
                <a:lnTo>
                  <a:pt x="14" y="174"/>
                </a:lnTo>
                <a:lnTo>
                  <a:pt x="17" y="18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09" name="Freeform 116"/>
          <p:cNvSpPr>
            <a:spLocks/>
          </p:cNvSpPr>
          <p:nvPr/>
        </p:nvSpPr>
        <p:spPr bwMode="auto">
          <a:xfrm>
            <a:off x="9631364" y="1492250"/>
            <a:ext cx="34925" cy="12700"/>
          </a:xfrm>
          <a:custGeom>
            <a:avLst/>
            <a:gdLst>
              <a:gd name="T0" fmla="*/ 0 w 22"/>
              <a:gd name="T1" fmla="*/ 0 h 8"/>
              <a:gd name="T2" fmla="*/ 2147483647 w 22"/>
              <a:gd name="T3" fmla="*/ 2147483647 h 8"/>
              <a:gd name="T4" fmla="*/ 2147483647 w 22"/>
              <a:gd name="T5" fmla="*/ 2147483647 h 8"/>
              <a:gd name="T6" fmla="*/ 2147483647 w 22"/>
              <a:gd name="T7" fmla="*/ 2147483647 h 8"/>
              <a:gd name="T8" fmla="*/ 2147483647 w 22"/>
              <a:gd name="T9" fmla="*/ 2147483647 h 8"/>
              <a:gd name="T10" fmla="*/ 2147483647 w 22"/>
              <a:gd name="T11" fmla="*/ 2147483647 h 8"/>
              <a:gd name="T12" fmla="*/ 2147483647 w 22"/>
              <a:gd name="T13" fmla="*/ 2147483647 h 8"/>
              <a:gd name="T14" fmla="*/ 2147483647 w 22"/>
              <a:gd name="T15" fmla="*/ 2147483647 h 8"/>
              <a:gd name="T16" fmla="*/ 2147483647 w 22"/>
              <a:gd name="T17" fmla="*/ 2147483647 h 8"/>
              <a:gd name="T18" fmla="*/ 2147483647 w 22"/>
              <a:gd name="T19" fmla="*/ 2147483647 h 8"/>
              <a:gd name="T20" fmla="*/ 2147483647 w 22"/>
              <a:gd name="T21" fmla="*/ 2147483647 h 8"/>
              <a:gd name="T22" fmla="*/ 2147483647 w 22"/>
              <a:gd name="T23" fmla="*/ 2147483647 h 8"/>
              <a:gd name="T24" fmla="*/ 2147483647 w 22"/>
              <a:gd name="T25" fmla="*/ 2147483647 h 8"/>
              <a:gd name="T26" fmla="*/ 2147483647 w 22"/>
              <a:gd name="T27" fmla="*/ 2147483647 h 8"/>
              <a:gd name="T28" fmla="*/ 2147483647 w 22"/>
              <a:gd name="T29" fmla="*/ 2147483647 h 8"/>
              <a:gd name="T30" fmla="*/ 2147483647 w 22"/>
              <a:gd name="T31" fmla="*/ 2147483647 h 8"/>
              <a:gd name="T32" fmla="*/ 2147483647 w 22"/>
              <a:gd name="T33" fmla="*/ 2147483647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8"/>
              <a:gd name="T53" fmla="*/ 22 w 22"/>
              <a:gd name="T54" fmla="*/ 8 h 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8">
                <a:moveTo>
                  <a:pt x="0" y="0"/>
                </a:moveTo>
                <a:lnTo>
                  <a:pt x="2" y="2"/>
                </a:lnTo>
                <a:lnTo>
                  <a:pt x="3" y="2"/>
                </a:lnTo>
                <a:lnTo>
                  <a:pt x="5" y="3"/>
                </a:lnTo>
                <a:lnTo>
                  <a:pt x="6" y="3"/>
                </a:lnTo>
                <a:lnTo>
                  <a:pt x="8" y="5"/>
                </a:lnTo>
                <a:lnTo>
                  <a:pt x="10" y="5"/>
                </a:lnTo>
                <a:lnTo>
                  <a:pt x="11" y="5"/>
                </a:lnTo>
                <a:lnTo>
                  <a:pt x="13" y="6"/>
                </a:lnTo>
                <a:lnTo>
                  <a:pt x="14" y="6"/>
                </a:lnTo>
                <a:lnTo>
                  <a:pt x="16" y="6"/>
                </a:lnTo>
                <a:lnTo>
                  <a:pt x="17" y="8"/>
                </a:lnTo>
                <a:lnTo>
                  <a:pt x="19" y="8"/>
                </a:lnTo>
                <a:lnTo>
                  <a:pt x="21" y="8"/>
                </a:lnTo>
                <a:lnTo>
                  <a:pt x="22"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0" name="Freeform 117"/>
          <p:cNvSpPr>
            <a:spLocks/>
          </p:cNvSpPr>
          <p:nvPr/>
        </p:nvSpPr>
        <p:spPr bwMode="auto">
          <a:xfrm>
            <a:off x="9666288" y="1504951"/>
            <a:ext cx="119062" cy="36513"/>
          </a:xfrm>
          <a:custGeom>
            <a:avLst/>
            <a:gdLst>
              <a:gd name="T0" fmla="*/ 0 w 75"/>
              <a:gd name="T1" fmla="*/ 0 h 23"/>
              <a:gd name="T2" fmla="*/ 2147483647 w 75"/>
              <a:gd name="T3" fmla="*/ 2147483647 h 23"/>
              <a:gd name="T4" fmla="*/ 2147483647 w 75"/>
              <a:gd name="T5" fmla="*/ 2147483647 h 23"/>
              <a:gd name="T6" fmla="*/ 2147483647 w 75"/>
              <a:gd name="T7" fmla="*/ 2147483647 h 23"/>
              <a:gd name="T8" fmla="*/ 2147483647 w 75"/>
              <a:gd name="T9" fmla="*/ 2147483647 h 23"/>
              <a:gd name="T10" fmla="*/ 2147483647 w 75"/>
              <a:gd name="T11" fmla="*/ 2147483647 h 23"/>
              <a:gd name="T12" fmla="*/ 2147483647 w 75"/>
              <a:gd name="T13" fmla="*/ 2147483647 h 23"/>
              <a:gd name="T14" fmla="*/ 2147483647 w 75"/>
              <a:gd name="T15" fmla="*/ 2147483647 h 23"/>
              <a:gd name="T16" fmla="*/ 2147483647 w 75"/>
              <a:gd name="T17" fmla="*/ 2147483647 h 23"/>
              <a:gd name="T18" fmla="*/ 2147483647 w 75"/>
              <a:gd name="T19" fmla="*/ 2147483647 h 23"/>
              <a:gd name="T20" fmla="*/ 2147483647 w 75"/>
              <a:gd name="T21" fmla="*/ 2147483647 h 23"/>
              <a:gd name="T22" fmla="*/ 2147483647 w 75"/>
              <a:gd name="T23" fmla="*/ 2147483647 h 23"/>
              <a:gd name="T24" fmla="*/ 2147483647 w 75"/>
              <a:gd name="T25" fmla="*/ 2147483647 h 23"/>
              <a:gd name="T26" fmla="*/ 2147483647 w 75"/>
              <a:gd name="T27" fmla="*/ 2147483647 h 23"/>
              <a:gd name="T28" fmla="*/ 2147483647 w 75"/>
              <a:gd name="T29" fmla="*/ 2147483647 h 23"/>
              <a:gd name="T30" fmla="*/ 2147483647 w 75"/>
              <a:gd name="T31" fmla="*/ 2147483647 h 23"/>
              <a:gd name="T32" fmla="*/ 2147483647 w 75"/>
              <a:gd name="T33" fmla="*/ 2147483647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23"/>
              <a:gd name="T53" fmla="*/ 75 w 75"/>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23">
                <a:moveTo>
                  <a:pt x="0" y="0"/>
                </a:moveTo>
                <a:lnTo>
                  <a:pt x="5" y="1"/>
                </a:lnTo>
                <a:lnTo>
                  <a:pt x="10" y="3"/>
                </a:lnTo>
                <a:lnTo>
                  <a:pt x="14" y="4"/>
                </a:lnTo>
                <a:lnTo>
                  <a:pt x="19" y="6"/>
                </a:lnTo>
                <a:lnTo>
                  <a:pt x="24" y="8"/>
                </a:lnTo>
                <a:lnTo>
                  <a:pt x="28" y="9"/>
                </a:lnTo>
                <a:lnTo>
                  <a:pt x="33" y="9"/>
                </a:lnTo>
                <a:lnTo>
                  <a:pt x="38" y="11"/>
                </a:lnTo>
                <a:lnTo>
                  <a:pt x="43" y="12"/>
                </a:lnTo>
                <a:lnTo>
                  <a:pt x="47" y="14"/>
                </a:lnTo>
                <a:lnTo>
                  <a:pt x="52" y="15"/>
                </a:lnTo>
                <a:lnTo>
                  <a:pt x="57" y="15"/>
                </a:lnTo>
                <a:lnTo>
                  <a:pt x="61" y="17"/>
                </a:lnTo>
                <a:lnTo>
                  <a:pt x="66" y="19"/>
                </a:lnTo>
                <a:lnTo>
                  <a:pt x="71" y="22"/>
                </a:lnTo>
                <a:lnTo>
                  <a:pt x="75" y="2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1" name="Freeform 118"/>
          <p:cNvSpPr>
            <a:spLocks/>
          </p:cNvSpPr>
          <p:nvPr/>
        </p:nvSpPr>
        <p:spPr bwMode="auto">
          <a:xfrm>
            <a:off x="9785351" y="1541464"/>
            <a:ext cx="47625" cy="22225"/>
          </a:xfrm>
          <a:custGeom>
            <a:avLst/>
            <a:gdLst>
              <a:gd name="T0" fmla="*/ 0 w 30"/>
              <a:gd name="T1" fmla="*/ 0 h 14"/>
              <a:gd name="T2" fmla="*/ 2147483647 w 30"/>
              <a:gd name="T3" fmla="*/ 0 h 14"/>
              <a:gd name="T4" fmla="*/ 2147483647 w 30"/>
              <a:gd name="T5" fmla="*/ 2147483647 h 14"/>
              <a:gd name="T6" fmla="*/ 2147483647 w 30"/>
              <a:gd name="T7" fmla="*/ 2147483647 h 14"/>
              <a:gd name="T8" fmla="*/ 2147483647 w 30"/>
              <a:gd name="T9" fmla="*/ 2147483647 h 14"/>
              <a:gd name="T10" fmla="*/ 2147483647 w 30"/>
              <a:gd name="T11" fmla="*/ 2147483647 h 14"/>
              <a:gd name="T12" fmla="*/ 2147483647 w 30"/>
              <a:gd name="T13" fmla="*/ 2147483647 h 14"/>
              <a:gd name="T14" fmla="*/ 2147483647 w 30"/>
              <a:gd name="T15" fmla="*/ 2147483647 h 14"/>
              <a:gd name="T16" fmla="*/ 2147483647 w 30"/>
              <a:gd name="T17" fmla="*/ 2147483647 h 14"/>
              <a:gd name="T18" fmla="*/ 2147483647 w 30"/>
              <a:gd name="T19" fmla="*/ 2147483647 h 14"/>
              <a:gd name="T20" fmla="*/ 2147483647 w 30"/>
              <a:gd name="T21" fmla="*/ 2147483647 h 14"/>
              <a:gd name="T22" fmla="*/ 2147483647 w 30"/>
              <a:gd name="T23" fmla="*/ 2147483647 h 14"/>
              <a:gd name="T24" fmla="*/ 2147483647 w 30"/>
              <a:gd name="T25" fmla="*/ 2147483647 h 14"/>
              <a:gd name="T26" fmla="*/ 2147483647 w 30"/>
              <a:gd name="T27" fmla="*/ 2147483647 h 14"/>
              <a:gd name="T28" fmla="*/ 2147483647 w 30"/>
              <a:gd name="T29" fmla="*/ 2147483647 h 14"/>
              <a:gd name="T30" fmla="*/ 2147483647 w 30"/>
              <a:gd name="T31" fmla="*/ 2147483647 h 14"/>
              <a:gd name="T32" fmla="*/ 2147483647 w 30"/>
              <a:gd name="T33" fmla="*/ 2147483647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14"/>
              <a:gd name="T53" fmla="*/ 30 w 30"/>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14">
                <a:moveTo>
                  <a:pt x="0" y="0"/>
                </a:moveTo>
                <a:lnTo>
                  <a:pt x="2" y="0"/>
                </a:lnTo>
                <a:lnTo>
                  <a:pt x="4" y="2"/>
                </a:lnTo>
                <a:lnTo>
                  <a:pt x="7" y="2"/>
                </a:lnTo>
                <a:lnTo>
                  <a:pt x="8" y="3"/>
                </a:lnTo>
                <a:lnTo>
                  <a:pt x="10" y="3"/>
                </a:lnTo>
                <a:lnTo>
                  <a:pt x="11" y="5"/>
                </a:lnTo>
                <a:lnTo>
                  <a:pt x="13" y="5"/>
                </a:lnTo>
                <a:lnTo>
                  <a:pt x="15" y="7"/>
                </a:lnTo>
                <a:lnTo>
                  <a:pt x="18" y="7"/>
                </a:lnTo>
                <a:lnTo>
                  <a:pt x="19" y="8"/>
                </a:lnTo>
                <a:lnTo>
                  <a:pt x="21" y="8"/>
                </a:lnTo>
                <a:lnTo>
                  <a:pt x="22" y="10"/>
                </a:lnTo>
                <a:lnTo>
                  <a:pt x="24" y="11"/>
                </a:lnTo>
                <a:lnTo>
                  <a:pt x="26" y="11"/>
                </a:lnTo>
                <a:lnTo>
                  <a:pt x="27" y="13"/>
                </a:lnTo>
                <a:lnTo>
                  <a:pt x="30"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2" name="Line 119"/>
          <p:cNvSpPr>
            <a:spLocks noChangeShapeType="1"/>
          </p:cNvSpPr>
          <p:nvPr/>
        </p:nvSpPr>
        <p:spPr bwMode="auto">
          <a:xfrm>
            <a:off x="9831389" y="1563689"/>
            <a:ext cx="1587" cy="31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113" name="Freeform 120"/>
          <p:cNvSpPr>
            <a:spLocks/>
          </p:cNvSpPr>
          <p:nvPr/>
        </p:nvSpPr>
        <p:spPr bwMode="auto">
          <a:xfrm>
            <a:off x="9726613" y="1566864"/>
            <a:ext cx="106362" cy="66675"/>
          </a:xfrm>
          <a:custGeom>
            <a:avLst/>
            <a:gdLst>
              <a:gd name="T0" fmla="*/ 2147483647 w 67"/>
              <a:gd name="T1" fmla="*/ 0 h 42"/>
              <a:gd name="T2" fmla="*/ 2147483647 w 67"/>
              <a:gd name="T3" fmla="*/ 2147483647 h 42"/>
              <a:gd name="T4" fmla="*/ 2147483647 w 67"/>
              <a:gd name="T5" fmla="*/ 2147483647 h 42"/>
              <a:gd name="T6" fmla="*/ 2147483647 w 67"/>
              <a:gd name="T7" fmla="*/ 2147483647 h 42"/>
              <a:gd name="T8" fmla="*/ 2147483647 w 67"/>
              <a:gd name="T9" fmla="*/ 2147483647 h 42"/>
              <a:gd name="T10" fmla="*/ 2147483647 w 67"/>
              <a:gd name="T11" fmla="*/ 2147483647 h 42"/>
              <a:gd name="T12" fmla="*/ 2147483647 w 67"/>
              <a:gd name="T13" fmla="*/ 2147483647 h 42"/>
              <a:gd name="T14" fmla="*/ 2147483647 w 67"/>
              <a:gd name="T15" fmla="*/ 2147483647 h 42"/>
              <a:gd name="T16" fmla="*/ 2147483647 w 67"/>
              <a:gd name="T17" fmla="*/ 2147483647 h 42"/>
              <a:gd name="T18" fmla="*/ 2147483647 w 67"/>
              <a:gd name="T19" fmla="*/ 2147483647 h 42"/>
              <a:gd name="T20" fmla="*/ 2147483647 w 67"/>
              <a:gd name="T21" fmla="*/ 2147483647 h 42"/>
              <a:gd name="T22" fmla="*/ 2147483647 w 67"/>
              <a:gd name="T23" fmla="*/ 2147483647 h 42"/>
              <a:gd name="T24" fmla="*/ 2147483647 w 67"/>
              <a:gd name="T25" fmla="*/ 2147483647 h 42"/>
              <a:gd name="T26" fmla="*/ 2147483647 w 67"/>
              <a:gd name="T27" fmla="*/ 2147483647 h 42"/>
              <a:gd name="T28" fmla="*/ 2147483647 w 67"/>
              <a:gd name="T29" fmla="*/ 2147483647 h 42"/>
              <a:gd name="T30" fmla="*/ 2147483647 w 67"/>
              <a:gd name="T31" fmla="*/ 2147483647 h 42"/>
              <a:gd name="T32" fmla="*/ 0 w 67"/>
              <a:gd name="T33" fmla="*/ 2147483647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2"/>
              <a:gd name="T53" fmla="*/ 67 w 67"/>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2">
                <a:moveTo>
                  <a:pt x="67" y="0"/>
                </a:moveTo>
                <a:lnTo>
                  <a:pt x="63" y="5"/>
                </a:lnTo>
                <a:lnTo>
                  <a:pt x="59" y="8"/>
                </a:lnTo>
                <a:lnTo>
                  <a:pt x="55" y="11"/>
                </a:lnTo>
                <a:lnTo>
                  <a:pt x="52" y="14"/>
                </a:lnTo>
                <a:lnTo>
                  <a:pt x="47" y="19"/>
                </a:lnTo>
                <a:lnTo>
                  <a:pt x="44" y="20"/>
                </a:lnTo>
                <a:lnTo>
                  <a:pt x="39" y="23"/>
                </a:lnTo>
                <a:lnTo>
                  <a:pt x="36" y="27"/>
                </a:lnTo>
                <a:lnTo>
                  <a:pt x="31" y="30"/>
                </a:lnTo>
                <a:lnTo>
                  <a:pt x="26" y="31"/>
                </a:lnTo>
                <a:lnTo>
                  <a:pt x="22" y="33"/>
                </a:lnTo>
                <a:lnTo>
                  <a:pt x="17" y="36"/>
                </a:lnTo>
                <a:lnTo>
                  <a:pt x="12" y="38"/>
                </a:lnTo>
                <a:lnTo>
                  <a:pt x="9" y="39"/>
                </a:lnTo>
                <a:lnTo>
                  <a:pt x="5" y="41"/>
                </a:lnTo>
                <a:lnTo>
                  <a:pt x="0" y="4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4" name="Freeform 121"/>
          <p:cNvSpPr>
            <a:spLocks/>
          </p:cNvSpPr>
          <p:nvPr/>
        </p:nvSpPr>
        <p:spPr bwMode="auto">
          <a:xfrm>
            <a:off x="9699625" y="1633538"/>
            <a:ext cx="26988" cy="30162"/>
          </a:xfrm>
          <a:custGeom>
            <a:avLst/>
            <a:gdLst>
              <a:gd name="T0" fmla="*/ 2147483647 w 17"/>
              <a:gd name="T1" fmla="*/ 0 h 19"/>
              <a:gd name="T2" fmla="*/ 2147483647 w 17"/>
              <a:gd name="T3" fmla="*/ 0 h 19"/>
              <a:gd name="T4" fmla="*/ 2147483647 w 17"/>
              <a:gd name="T5" fmla="*/ 2147483647 h 19"/>
              <a:gd name="T6" fmla="*/ 2147483647 w 17"/>
              <a:gd name="T7" fmla="*/ 2147483647 h 19"/>
              <a:gd name="T8" fmla="*/ 2147483647 w 17"/>
              <a:gd name="T9" fmla="*/ 2147483647 h 19"/>
              <a:gd name="T10" fmla="*/ 2147483647 w 17"/>
              <a:gd name="T11" fmla="*/ 2147483647 h 19"/>
              <a:gd name="T12" fmla="*/ 2147483647 w 17"/>
              <a:gd name="T13" fmla="*/ 2147483647 h 19"/>
              <a:gd name="T14" fmla="*/ 2147483647 w 17"/>
              <a:gd name="T15" fmla="*/ 2147483647 h 19"/>
              <a:gd name="T16" fmla="*/ 2147483647 w 17"/>
              <a:gd name="T17" fmla="*/ 2147483647 h 19"/>
              <a:gd name="T18" fmla="*/ 2147483647 w 17"/>
              <a:gd name="T19" fmla="*/ 2147483647 h 19"/>
              <a:gd name="T20" fmla="*/ 2147483647 w 17"/>
              <a:gd name="T21" fmla="*/ 2147483647 h 19"/>
              <a:gd name="T22" fmla="*/ 2147483647 w 17"/>
              <a:gd name="T23" fmla="*/ 2147483647 h 19"/>
              <a:gd name="T24" fmla="*/ 0 w 17"/>
              <a:gd name="T25" fmla="*/ 2147483647 h 19"/>
              <a:gd name="T26" fmla="*/ 0 w 17"/>
              <a:gd name="T27" fmla="*/ 2147483647 h 19"/>
              <a:gd name="T28" fmla="*/ 0 w 17"/>
              <a:gd name="T29" fmla="*/ 2147483647 h 19"/>
              <a:gd name="T30" fmla="*/ 0 w 17"/>
              <a:gd name="T31" fmla="*/ 2147483647 h 19"/>
              <a:gd name="T32" fmla="*/ 0 w 17"/>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
              <a:gd name="T52" fmla="*/ 0 h 19"/>
              <a:gd name="T53" fmla="*/ 17 w 17"/>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 h="19">
                <a:moveTo>
                  <a:pt x="17" y="0"/>
                </a:moveTo>
                <a:lnTo>
                  <a:pt x="15" y="0"/>
                </a:lnTo>
                <a:lnTo>
                  <a:pt x="14" y="2"/>
                </a:lnTo>
                <a:lnTo>
                  <a:pt x="12" y="3"/>
                </a:lnTo>
                <a:lnTo>
                  <a:pt x="11" y="3"/>
                </a:lnTo>
                <a:lnTo>
                  <a:pt x="9" y="5"/>
                </a:lnTo>
                <a:lnTo>
                  <a:pt x="7" y="5"/>
                </a:lnTo>
                <a:lnTo>
                  <a:pt x="6" y="7"/>
                </a:lnTo>
                <a:lnTo>
                  <a:pt x="4" y="7"/>
                </a:lnTo>
                <a:lnTo>
                  <a:pt x="3" y="8"/>
                </a:lnTo>
                <a:lnTo>
                  <a:pt x="1" y="10"/>
                </a:lnTo>
                <a:lnTo>
                  <a:pt x="1" y="11"/>
                </a:lnTo>
                <a:lnTo>
                  <a:pt x="0" y="11"/>
                </a:lnTo>
                <a:lnTo>
                  <a:pt x="0" y="13"/>
                </a:lnTo>
                <a:lnTo>
                  <a:pt x="0" y="14"/>
                </a:lnTo>
                <a:lnTo>
                  <a:pt x="0" y="16"/>
                </a:lnTo>
                <a:lnTo>
                  <a:pt x="0" y="1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5" name="Freeform 122"/>
          <p:cNvSpPr>
            <a:spLocks/>
          </p:cNvSpPr>
          <p:nvPr/>
        </p:nvSpPr>
        <p:spPr bwMode="auto">
          <a:xfrm>
            <a:off x="9699626" y="1663700"/>
            <a:ext cx="49213" cy="26988"/>
          </a:xfrm>
          <a:custGeom>
            <a:avLst/>
            <a:gdLst>
              <a:gd name="T0" fmla="*/ 0 w 31"/>
              <a:gd name="T1" fmla="*/ 0 h 17"/>
              <a:gd name="T2" fmla="*/ 2147483647 w 31"/>
              <a:gd name="T3" fmla="*/ 2147483647 h 17"/>
              <a:gd name="T4" fmla="*/ 2147483647 w 31"/>
              <a:gd name="T5" fmla="*/ 2147483647 h 17"/>
              <a:gd name="T6" fmla="*/ 2147483647 w 31"/>
              <a:gd name="T7" fmla="*/ 2147483647 h 17"/>
              <a:gd name="T8" fmla="*/ 2147483647 w 31"/>
              <a:gd name="T9" fmla="*/ 2147483647 h 17"/>
              <a:gd name="T10" fmla="*/ 2147483647 w 31"/>
              <a:gd name="T11" fmla="*/ 2147483647 h 17"/>
              <a:gd name="T12" fmla="*/ 2147483647 w 31"/>
              <a:gd name="T13" fmla="*/ 2147483647 h 17"/>
              <a:gd name="T14" fmla="*/ 2147483647 w 31"/>
              <a:gd name="T15" fmla="*/ 2147483647 h 17"/>
              <a:gd name="T16" fmla="*/ 2147483647 w 31"/>
              <a:gd name="T17" fmla="*/ 2147483647 h 17"/>
              <a:gd name="T18" fmla="*/ 2147483647 w 31"/>
              <a:gd name="T19" fmla="*/ 2147483647 h 17"/>
              <a:gd name="T20" fmla="*/ 2147483647 w 31"/>
              <a:gd name="T21" fmla="*/ 2147483647 h 17"/>
              <a:gd name="T22" fmla="*/ 2147483647 w 31"/>
              <a:gd name="T23" fmla="*/ 2147483647 h 17"/>
              <a:gd name="T24" fmla="*/ 2147483647 w 31"/>
              <a:gd name="T25" fmla="*/ 2147483647 h 17"/>
              <a:gd name="T26" fmla="*/ 2147483647 w 31"/>
              <a:gd name="T27" fmla="*/ 2147483647 h 17"/>
              <a:gd name="T28" fmla="*/ 2147483647 w 31"/>
              <a:gd name="T29" fmla="*/ 2147483647 h 17"/>
              <a:gd name="T30" fmla="*/ 2147483647 w 31"/>
              <a:gd name="T31" fmla="*/ 2147483647 h 17"/>
              <a:gd name="T32" fmla="*/ 2147483647 w 31"/>
              <a:gd name="T33" fmla="*/ 2147483647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17"/>
              <a:gd name="T53" fmla="*/ 31 w 31"/>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17">
                <a:moveTo>
                  <a:pt x="0" y="0"/>
                </a:moveTo>
                <a:lnTo>
                  <a:pt x="1" y="2"/>
                </a:lnTo>
                <a:lnTo>
                  <a:pt x="3" y="3"/>
                </a:lnTo>
                <a:lnTo>
                  <a:pt x="4" y="3"/>
                </a:lnTo>
                <a:lnTo>
                  <a:pt x="7" y="5"/>
                </a:lnTo>
                <a:lnTo>
                  <a:pt x="9" y="5"/>
                </a:lnTo>
                <a:lnTo>
                  <a:pt x="12" y="6"/>
                </a:lnTo>
                <a:lnTo>
                  <a:pt x="14" y="6"/>
                </a:lnTo>
                <a:lnTo>
                  <a:pt x="17" y="6"/>
                </a:lnTo>
                <a:lnTo>
                  <a:pt x="18" y="8"/>
                </a:lnTo>
                <a:lnTo>
                  <a:pt x="22" y="8"/>
                </a:lnTo>
                <a:lnTo>
                  <a:pt x="23" y="9"/>
                </a:lnTo>
                <a:lnTo>
                  <a:pt x="25" y="9"/>
                </a:lnTo>
                <a:lnTo>
                  <a:pt x="26" y="11"/>
                </a:lnTo>
                <a:lnTo>
                  <a:pt x="28" y="13"/>
                </a:lnTo>
                <a:lnTo>
                  <a:pt x="29" y="14"/>
                </a:lnTo>
                <a:lnTo>
                  <a:pt x="31" y="1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6" name="Freeform 123"/>
          <p:cNvSpPr>
            <a:spLocks/>
          </p:cNvSpPr>
          <p:nvPr/>
        </p:nvSpPr>
        <p:spPr bwMode="auto">
          <a:xfrm>
            <a:off x="9726614" y="1690688"/>
            <a:ext cx="22225" cy="30162"/>
          </a:xfrm>
          <a:custGeom>
            <a:avLst/>
            <a:gdLst>
              <a:gd name="T0" fmla="*/ 2147483647 w 14"/>
              <a:gd name="T1" fmla="*/ 0 h 19"/>
              <a:gd name="T2" fmla="*/ 2147483647 w 14"/>
              <a:gd name="T3" fmla="*/ 2147483647 h 19"/>
              <a:gd name="T4" fmla="*/ 2147483647 w 14"/>
              <a:gd name="T5" fmla="*/ 2147483647 h 19"/>
              <a:gd name="T6" fmla="*/ 2147483647 w 14"/>
              <a:gd name="T7" fmla="*/ 2147483647 h 19"/>
              <a:gd name="T8" fmla="*/ 2147483647 w 14"/>
              <a:gd name="T9" fmla="*/ 2147483647 h 19"/>
              <a:gd name="T10" fmla="*/ 2147483647 w 14"/>
              <a:gd name="T11" fmla="*/ 2147483647 h 19"/>
              <a:gd name="T12" fmla="*/ 2147483647 w 14"/>
              <a:gd name="T13" fmla="*/ 2147483647 h 19"/>
              <a:gd name="T14" fmla="*/ 2147483647 w 14"/>
              <a:gd name="T15" fmla="*/ 2147483647 h 19"/>
              <a:gd name="T16" fmla="*/ 2147483647 w 14"/>
              <a:gd name="T17" fmla="*/ 2147483647 h 19"/>
              <a:gd name="T18" fmla="*/ 2147483647 w 14"/>
              <a:gd name="T19" fmla="*/ 2147483647 h 19"/>
              <a:gd name="T20" fmla="*/ 2147483647 w 14"/>
              <a:gd name="T21" fmla="*/ 2147483647 h 19"/>
              <a:gd name="T22" fmla="*/ 2147483647 w 14"/>
              <a:gd name="T23" fmla="*/ 2147483647 h 19"/>
              <a:gd name="T24" fmla="*/ 2147483647 w 14"/>
              <a:gd name="T25" fmla="*/ 2147483647 h 19"/>
              <a:gd name="T26" fmla="*/ 2147483647 w 14"/>
              <a:gd name="T27" fmla="*/ 2147483647 h 19"/>
              <a:gd name="T28" fmla="*/ 2147483647 w 14"/>
              <a:gd name="T29" fmla="*/ 2147483647 h 19"/>
              <a:gd name="T30" fmla="*/ 2147483647 w 14"/>
              <a:gd name="T31" fmla="*/ 2147483647 h 19"/>
              <a:gd name="T32" fmla="*/ 0 w 14"/>
              <a:gd name="T33" fmla="*/ 2147483647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9"/>
              <a:gd name="T53" fmla="*/ 14 w 14"/>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9">
                <a:moveTo>
                  <a:pt x="14" y="0"/>
                </a:moveTo>
                <a:lnTo>
                  <a:pt x="14" y="2"/>
                </a:lnTo>
                <a:lnTo>
                  <a:pt x="14" y="3"/>
                </a:lnTo>
                <a:lnTo>
                  <a:pt x="12" y="3"/>
                </a:lnTo>
                <a:lnTo>
                  <a:pt x="12" y="5"/>
                </a:lnTo>
                <a:lnTo>
                  <a:pt x="11" y="7"/>
                </a:lnTo>
                <a:lnTo>
                  <a:pt x="11" y="8"/>
                </a:lnTo>
                <a:lnTo>
                  <a:pt x="9" y="10"/>
                </a:lnTo>
                <a:lnTo>
                  <a:pt x="8" y="10"/>
                </a:lnTo>
                <a:lnTo>
                  <a:pt x="8" y="11"/>
                </a:lnTo>
                <a:lnTo>
                  <a:pt x="6" y="13"/>
                </a:lnTo>
                <a:lnTo>
                  <a:pt x="5" y="13"/>
                </a:lnTo>
                <a:lnTo>
                  <a:pt x="5" y="14"/>
                </a:lnTo>
                <a:lnTo>
                  <a:pt x="3" y="16"/>
                </a:lnTo>
                <a:lnTo>
                  <a:pt x="1" y="18"/>
                </a:lnTo>
                <a:lnTo>
                  <a:pt x="0" y="1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7" name="Freeform 124"/>
          <p:cNvSpPr>
            <a:spLocks/>
          </p:cNvSpPr>
          <p:nvPr/>
        </p:nvSpPr>
        <p:spPr bwMode="auto">
          <a:xfrm>
            <a:off x="9721851" y="1720850"/>
            <a:ext cx="4763" cy="25400"/>
          </a:xfrm>
          <a:custGeom>
            <a:avLst/>
            <a:gdLst>
              <a:gd name="T0" fmla="*/ 2147483647 w 3"/>
              <a:gd name="T1" fmla="*/ 0 h 16"/>
              <a:gd name="T2" fmla="*/ 2147483647 w 3"/>
              <a:gd name="T3" fmla="*/ 2147483647 h 16"/>
              <a:gd name="T4" fmla="*/ 2147483647 w 3"/>
              <a:gd name="T5" fmla="*/ 2147483647 h 16"/>
              <a:gd name="T6" fmla="*/ 2147483647 w 3"/>
              <a:gd name="T7" fmla="*/ 2147483647 h 16"/>
              <a:gd name="T8" fmla="*/ 2147483647 w 3"/>
              <a:gd name="T9" fmla="*/ 2147483647 h 16"/>
              <a:gd name="T10" fmla="*/ 2147483647 w 3"/>
              <a:gd name="T11" fmla="*/ 2147483647 h 16"/>
              <a:gd name="T12" fmla="*/ 2147483647 w 3"/>
              <a:gd name="T13" fmla="*/ 2147483647 h 16"/>
              <a:gd name="T14" fmla="*/ 2147483647 w 3"/>
              <a:gd name="T15" fmla="*/ 2147483647 h 16"/>
              <a:gd name="T16" fmla="*/ 2147483647 w 3"/>
              <a:gd name="T17" fmla="*/ 2147483647 h 16"/>
              <a:gd name="T18" fmla="*/ 2147483647 w 3"/>
              <a:gd name="T19" fmla="*/ 2147483647 h 16"/>
              <a:gd name="T20" fmla="*/ 2147483647 w 3"/>
              <a:gd name="T21" fmla="*/ 2147483647 h 16"/>
              <a:gd name="T22" fmla="*/ 0 w 3"/>
              <a:gd name="T23" fmla="*/ 2147483647 h 16"/>
              <a:gd name="T24" fmla="*/ 0 w 3"/>
              <a:gd name="T25" fmla="*/ 2147483647 h 16"/>
              <a:gd name="T26" fmla="*/ 0 w 3"/>
              <a:gd name="T27" fmla="*/ 2147483647 h 16"/>
              <a:gd name="T28" fmla="*/ 2147483647 w 3"/>
              <a:gd name="T29" fmla="*/ 2147483647 h 16"/>
              <a:gd name="T30" fmla="*/ 2147483647 w 3"/>
              <a:gd name="T31" fmla="*/ 2147483647 h 16"/>
              <a:gd name="T32" fmla="*/ 2147483647 w 3"/>
              <a:gd name="T33" fmla="*/ 2147483647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16"/>
              <a:gd name="T53" fmla="*/ 3 w 3"/>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16">
                <a:moveTo>
                  <a:pt x="3" y="0"/>
                </a:moveTo>
                <a:lnTo>
                  <a:pt x="3" y="2"/>
                </a:lnTo>
                <a:lnTo>
                  <a:pt x="3" y="3"/>
                </a:lnTo>
                <a:lnTo>
                  <a:pt x="1" y="5"/>
                </a:lnTo>
                <a:lnTo>
                  <a:pt x="1" y="6"/>
                </a:lnTo>
                <a:lnTo>
                  <a:pt x="1" y="8"/>
                </a:lnTo>
                <a:lnTo>
                  <a:pt x="1" y="9"/>
                </a:lnTo>
                <a:lnTo>
                  <a:pt x="0" y="11"/>
                </a:lnTo>
                <a:lnTo>
                  <a:pt x="0" y="13"/>
                </a:lnTo>
                <a:lnTo>
                  <a:pt x="1" y="14"/>
                </a:lnTo>
                <a:lnTo>
                  <a:pt x="1" y="16"/>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8" name="Freeform 125"/>
          <p:cNvSpPr>
            <a:spLocks/>
          </p:cNvSpPr>
          <p:nvPr/>
        </p:nvSpPr>
        <p:spPr bwMode="auto">
          <a:xfrm>
            <a:off x="9723438" y="1746250"/>
            <a:ext cx="30162" cy="19050"/>
          </a:xfrm>
          <a:custGeom>
            <a:avLst/>
            <a:gdLst>
              <a:gd name="T0" fmla="*/ 0 w 19"/>
              <a:gd name="T1" fmla="*/ 0 h 12"/>
              <a:gd name="T2" fmla="*/ 0 w 19"/>
              <a:gd name="T3" fmla="*/ 2147483647 h 12"/>
              <a:gd name="T4" fmla="*/ 2147483647 w 19"/>
              <a:gd name="T5" fmla="*/ 2147483647 h 12"/>
              <a:gd name="T6" fmla="*/ 2147483647 w 19"/>
              <a:gd name="T7" fmla="*/ 2147483647 h 12"/>
              <a:gd name="T8" fmla="*/ 2147483647 w 19"/>
              <a:gd name="T9" fmla="*/ 2147483647 h 12"/>
              <a:gd name="T10" fmla="*/ 2147483647 w 19"/>
              <a:gd name="T11" fmla="*/ 2147483647 h 12"/>
              <a:gd name="T12" fmla="*/ 2147483647 w 19"/>
              <a:gd name="T13" fmla="*/ 2147483647 h 12"/>
              <a:gd name="T14" fmla="*/ 2147483647 w 19"/>
              <a:gd name="T15" fmla="*/ 2147483647 h 12"/>
              <a:gd name="T16" fmla="*/ 2147483647 w 19"/>
              <a:gd name="T17" fmla="*/ 2147483647 h 12"/>
              <a:gd name="T18" fmla="*/ 2147483647 w 19"/>
              <a:gd name="T19" fmla="*/ 2147483647 h 12"/>
              <a:gd name="T20" fmla="*/ 2147483647 w 19"/>
              <a:gd name="T21" fmla="*/ 2147483647 h 12"/>
              <a:gd name="T22" fmla="*/ 2147483647 w 19"/>
              <a:gd name="T23" fmla="*/ 2147483647 h 12"/>
              <a:gd name="T24" fmla="*/ 2147483647 w 19"/>
              <a:gd name="T25" fmla="*/ 2147483647 h 12"/>
              <a:gd name="T26" fmla="*/ 2147483647 w 19"/>
              <a:gd name="T27" fmla="*/ 2147483647 h 12"/>
              <a:gd name="T28" fmla="*/ 2147483647 w 19"/>
              <a:gd name="T29" fmla="*/ 2147483647 h 12"/>
              <a:gd name="T30" fmla="*/ 2147483647 w 19"/>
              <a:gd name="T31" fmla="*/ 2147483647 h 12"/>
              <a:gd name="T32" fmla="*/ 2147483647 w 19"/>
              <a:gd name="T33" fmla="*/ 2147483647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12"/>
              <a:gd name="T53" fmla="*/ 19 w 19"/>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12">
                <a:moveTo>
                  <a:pt x="0" y="0"/>
                </a:moveTo>
                <a:lnTo>
                  <a:pt x="0" y="1"/>
                </a:lnTo>
                <a:lnTo>
                  <a:pt x="2" y="1"/>
                </a:lnTo>
                <a:lnTo>
                  <a:pt x="3" y="3"/>
                </a:lnTo>
                <a:lnTo>
                  <a:pt x="5" y="3"/>
                </a:lnTo>
                <a:lnTo>
                  <a:pt x="5" y="4"/>
                </a:lnTo>
                <a:lnTo>
                  <a:pt x="7" y="4"/>
                </a:lnTo>
                <a:lnTo>
                  <a:pt x="8" y="6"/>
                </a:lnTo>
                <a:lnTo>
                  <a:pt x="10" y="6"/>
                </a:lnTo>
                <a:lnTo>
                  <a:pt x="11" y="6"/>
                </a:lnTo>
                <a:lnTo>
                  <a:pt x="11" y="8"/>
                </a:lnTo>
                <a:lnTo>
                  <a:pt x="13" y="8"/>
                </a:lnTo>
                <a:lnTo>
                  <a:pt x="14" y="9"/>
                </a:lnTo>
                <a:lnTo>
                  <a:pt x="16" y="9"/>
                </a:lnTo>
                <a:lnTo>
                  <a:pt x="16" y="11"/>
                </a:lnTo>
                <a:lnTo>
                  <a:pt x="17" y="11"/>
                </a:lnTo>
                <a:lnTo>
                  <a:pt x="19"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19" name="Freeform 126"/>
          <p:cNvSpPr>
            <a:spLocks/>
          </p:cNvSpPr>
          <p:nvPr/>
        </p:nvSpPr>
        <p:spPr bwMode="auto">
          <a:xfrm>
            <a:off x="9753600" y="1765300"/>
            <a:ext cx="38100" cy="122238"/>
          </a:xfrm>
          <a:custGeom>
            <a:avLst/>
            <a:gdLst>
              <a:gd name="T0" fmla="*/ 0 w 24"/>
              <a:gd name="T1" fmla="*/ 0 h 77"/>
              <a:gd name="T2" fmla="*/ 2147483647 w 24"/>
              <a:gd name="T3" fmla="*/ 2147483647 h 77"/>
              <a:gd name="T4" fmla="*/ 2147483647 w 24"/>
              <a:gd name="T5" fmla="*/ 2147483647 h 77"/>
              <a:gd name="T6" fmla="*/ 2147483647 w 24"/>
              <a:gd name="T7" fmla="*/ 2147483647 h 77"/>
              <a:gd name="T8" fmla="*/ 2147483647 w 24"/>
              <a:gd name="T9" fmla="*/ 2147483647 h 77"/>
              <a:gd name="T10" fmla="*/ 2147483647 w 24"/>
              <a:gd name="T11" fmla="*/ 2147483647 h 77"/>
              <a:gd name="T12" fmla="*/ 2147483647 w 24"/>
              <a:gd name="T13" fmla="*/ 2147483647 h 77"/>
              <a:gd name="T14" fmla="*/ 2147483647 w 24"/>
              <a:gd name="T15" fmla="*/ 2147483647 h 77"/>
              <a:gd name="T16" fmla="*/ 2147483647 w 24"/>
              <a:gd name="T17" fmla="*/ 2147483647 h 77"/>
              <a:gd name="T18" fmla="*/ 2147483647 w 24"/>
              <a:gd name="T19" fmla="*/ 2147483647 h 77"/>
              <a:gd name="T20" fmla="*/ 2147483647 w 24"/>
              <a:gd name="T21" fmla="*/ 2147483647 h 77"/>
              <a:gd name="T22" fmla="*/ 2147483647 w 24"/>
              <a:gd name="T23" fmla="*/ 2147483647 h 77"/>
              <a:gd name="T24" fmla="*/ 2147483647 w 24"/>
              <a:gd name="T25" fmla="*/ 2147483647 h 77"/>
              <a:gd name="T26" fmla="*/ 2147483647 w 24"/>
              <a:gd name="T27" fmla="*/ 2147483647 h 77"/>
              <a:gd name="T28" fmla="*/ 2147483647 w 24"/>
              <a:gd name="T29" fmla="*/ 2147483647 h 77"/>
              <a:gd name="T30" fmla="*/ 2147483647 w 24"/>
              <a:gd name="T31" fmla="*/ 2147483647 h 77"/>
              <a:gd name="T32" fmla="*/ 2147483647 w 24"/>
              <a:gd name="T33" fmla="*/ 2147483647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77"/>
              <a:gd name="T53" fmla="*/ 24 w 24"/>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77">
                <a:moveTo>
                  <a:pt x="0" y="0"/>
                </a:moveTo>
                <a:lnTo>
                  <a:pt x="3" y="3"/>
                </a:lnTo>
                <a:lnTo>
                  <a:pt x="8" y="8"/>
                </a:lnTo>
                <a:lnTo>
                  <a:pt x="11" y="11"/>
                </a:lnTo>
                <a:lnTo>
                  <a:pt x="13" y="16"/>
                </a:lnTo>
                <a:lnTo>
                  <a:pt x="16" y="21"/>
                </a:lnTo>
                <a:lnTo>
                  <a:pt x="17" y="25"/>
                </a:lnTo>
                <a:lnTo>
                  <a:pt x="19" y="30"/>
                </a:lnTo>
                <a:lnTo>
                  <a:pt x="20" y="35"/>
                </a:lnTo>
                <a:lnTo>
                  <a:pt x="22" y="39"/>
                </a:lnTo>
                <a:lnTo>
                  <a:pt x="22" y="46"/>
                </a:lnTo>
                <a:lnTo>
                  <a:pt x="24" y="50"/>
                </a:lnTo>
                <a:lnTo>
                  <a:pt x="24" y="55"/>
                </a:lnTo>
                <a:lnTo>
                  <a:pt x="24" y="61"/>
                </a:lnTo>
                <a:lnTo>
                  <a:pt x="24" y="66"/>
                </a:lnTo>
                <a:lnTo>
                  <a:pt x="22" y="72"/>
                </a:lnTo>
                <a:lnTo>
                  <a:pt x="22" y="7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0" name="Freeform 127"/>
          <p:cNvSpPr>
            <a:spLocks/>
          </p:cNvSpPr>
          <p:nvPr/>
        </p:nvSpPr>
        <p:spPr bwMode="auto">
          <a:xfrm>
            <a:off x="9726613" y="1857376"/>
            <a:ext cx="61912" cy="30163"/>
          </a:xfrm>
          <a:custGeom>
            <a:avLst/>
            <a:gdLst>
              <a:gd name="T0" fmla="*/ 2147483647 w 39"/>
              <a:gd name="T1" fmla="*/ 2147483647 h 19"/>
              <a:gd name="T2" fmla="*/ 2147483647 w 39"/>
              <a:gd name="T3" fmla="*/ 2147483647 h 19"/>
              <a:gd name="T4" fmla="*/ 2147483647 w 39"/>
              <a:gd name="T5" fmla="*/ 2147483647 h 19"/>
              <a:gd name="T6" fmla="*/ 2147483647 w 39"/>
              <a:gd name="T7" fmla="*/ 2147483647 h 19"/>
              <a:gd name="T8" fmla="*/ 2147483647 w 39"/>
              <a:gd name="T9" fmla="*/ 2147483647 h 19"/>
              <a:gd name="T10" fmla="*/ 2147483647 w 39"/>
              <a:gd name="T11" fmla="*/ 2147483647 h 19"/>
              <a:gd name="T12" fmla="*/ 2147483647 w 39"/>
              <a:gd name="T13" fmla="*/ 2147483647 h 19"/>
              <a:gd name="T14" fmla="*/ 2147483647 w 39"/>
              <a:gd name="T15" fmla="*/ 2147483647 h 19"/>
              <a:gd name="T16" fmla="*/ 2147483647 w 39"/>
              <a:gd name="T17" fmla="*/ 2147483647 h 19"/>
              <a:gd name="T18" fmla="*/ 2147483647 w 39"/>
              <a:gd name="T19" fmla="*/ 2147483647 h 19"/>
              <a:gd name="T20" fmla="*/ 2147483647 w 39"/>
              <a:gd name="T21" fmla="*/ 2147483647 h 19"/>
              <a:gd name="T22" fmla="*/ 2147483647 w 39"/>
              <a:gd name="T23" fmla="*/ 2147483647 h 19"/>
              <a:gd name="T24" fmla="*/ 2147483647 w 39"/>
              <a:gd name="T25" fmla="*/ 2147483647 h 19"/>
              <a:gd name="T26" fmla="*/ 2147483647 w 39"/>
              <a:gd name="T27" fmla="*/ 2147483647 h 19"/>
              <a:gd name="T28" fmla="*/ 2147483647 w 39"/>
              <a:gd name="T29" fmla="*/ 2147483647 h 19"/>
              <a:gd name="T30" fmla="*/ 2147483647 w 39"/>
              <a:gd name="T31" fmla="*/ 2147483647 h 19"/>
              <a:gd name="T32" fmla="*/ 0 w 39"/>
              <a:gd name="T33" fmla="*/ 0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19"/>
              <a:gd name="T53" fmla="*/ 39 w 39"/>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19">
                <a:moveTo>
                  <a:pt x="39" y="19"/>
                </a:moveTo>
                <a:lnTo>
                  <a:pt x="36" y="19"/>
                </a:lnTo>
                <a:lnTo>
                  <a:pt x="34" y="17"/>
                </a:lnTo>
                <a:lnTo>
                  <a:pt x="31" y="17"/>
                </a:lnTo>
                <a:lnTo>
                  <a:pt x="28" y="16"/>
                </a:lnTo>
                <a:lnTo>
                  <a:pt x="26" y="16"/>
                </a:lnTo>
                <a:lnTo>
                  <a:pt x="23" y="14"/>
                </a:lnTo>
                <a:lnTo>
                  <a:pt x="22" y="13"/>
                </a:lnTo>
                <a:lnTo>
                  <a:pt x="19" y="11"/>
                </a:lnTo>
                <a:lnTo>
                  <a:pt x="15" y="10"/>
                </a:lnTo>
                <a:lnTo>
                  <a:pt x="14" y="10"/>
                </a:lnTo>
                <a:lnTo>
                  <a:pt x="11" y="8"/>
                </a:lnTo>
                <a:lnTo>
                  <a:pt x="9" y="7"/>
                </a:lnTo>
                <a:lnTo>
                  <a:pt x="6" y="5"/>
                </a:lnTo>
                <a:lnTo>
                  <a:pt x="5" y="3"/>
                </a:lnTo>
                <a:lnTo>
                  <a:pt x="1"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1" name="Freeform 128"/>
          <p:cNvSpPr>
            <a:spLocks/>
          </p:cNvSpPr>
          <p:nvPr/>
        </p:nvSpPr>
        <p:spPr bwMode="auto">
          <a:xfrm>
            <a:off x="9705975" y="1843089"/>
            <a:ext cx="20638" cy="14287"/>
          </a:xfrm>
          <a:custGeom>
            <a:avLst/>
            <a:gdLst>
              <a:gd name="T0" fmla="*/ 2147483647 w 13"/>
              <a:gd name="T1" fmla="*/ 2147483647 h 9"/>
              <a:gd name="T2" fmla="*/ 2147483647 w 13"/>
              <a:gd name="T3" fmla="*/ 2147483647 h 9"/>
              <a:gd name="T4" fmla="*/ 2147483647 w 13"/>
              <a:gd name="T5" fmla="*/ 2147483647 h 9"/>
              <a:gd name="T6" fmla="*/ 2147483647 w 13"/>
              <a:gd name="T7" fmla="*/ 2147483647 h 9"/>
              <a:gd name="T8" fmla="*/ 2147483647 w 13"/>
              <a:gd name="T9" fmla="*/ 2147483647 h 9"/>
              <a:gd name="T10" fmla="*/ 2147483647 w 13"/>
              <a:gd name="T11" fmla="*/ 2147483647 h 9"/>
              <a:gd name="T12" fmla="*/ 2147483647 w 13"/>
              <a:gd name="T13" fmla="*/ 2147483647 h 9"/>
              <a:gd name="T14" fmla="*/ 2147483647 w 13"/>
              <a:gd name="T15" fmla="*/ 2147483647 h 9"/>
              <a:gd name="T16" fmla="*/ 2147483647 w 13"/>
              <a:gd name="T17" fmla="*/ 2147483647 h 9"/>
              <a:gd name="T18" fmla="*/ 2147483647 w 13"/>
              <a:gd name="T19" fmla="*/ 2147483647 h 9"/>
              <a:gd name="T20" fmla="*/ 2147483647 w 13"/>
              <a:gd name="T21" fmla="*/ 2147483647 h 9"/>
              <a:gd name="T22" fmla="*/ 2147483647 w 13"/>
              <a:gd name="T23" fmla="*/ 2147483647 h 9"/>
              <a:gd name="T24" fmla="*/ 2147483647 w 13"/>
              <a:gd name="T25" fmla="*/ 2147483647 h 9"/>
              <a:gd name="T26" fmla="*/ 2147483647 w 13"/>
              <a:gd name="T27" fmla="*/ 2147483647 h 9"/>
              <a:gd name="T28" fmla="*/ 2147483647 w 13"/>
              <a:gd name="T29" fmla="*/ 2147483647 h 9"/>
              <a:gd name="T30" fmla="*/ 0 w 13"/>
              <a:gd name="T31" fmla="*/ 0 h 9"/>
              <a:gd name="T32" fmla="*/ 0 w 13"/>
              <a:gd name="T33" fmla="*/ 0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9"/>
              <a:gd name="T53" fmla="*/ 13 w 13"/>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9">
                <a:moveTo>
                  <a:pt x="13" y="9"/>
                </a:moveTo>
                <a:lnTo>
                  <a:pt x="11" y="8"/>
                </a:lnTo>
                <a:lnTo>
                  <a:pt x="11" y="6"/>
                </a:lnTo>
                <a:lnTo>
                  <a:pt x="10" y="6"/>
                </a:lnTo>
                <a:lnTo>
                  <a:pt x="10" y="5"/>
                </a:lnTo>
                <a:lnTo>
                  <a:pt x="8" y="5"/>
                </a:lnTo>
                <a:lnTo>
                  <a:pt x="7" y="3"/>
                </a:lnTo>
                <a:lnTo>
                  <a:pt x="5" y="3"/>
                </a:lnTo>
                <a:lnTo>
                  <a:pt x="5" y="1"/>
                </a:lnTo>
                <a:lnTo>
                  <a:pt x="3" y="1"/>
                </a:lnTo>
                <a:lnTo>
                  <a:pt x="2"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2" name="Freeform 129"/>
          <p:cNvSpPr>
            <a:spLocks/>
          </p:cNvSpPr>
          <p:nvPr/>
        </p:nvSpPr>
        <p:spPr bwMode="auto">
          <a:xfrm>
            <a:off x="9529763" y="1660526"/>
            <a:ext cx="176212" cy="182563"/>
          </a:xfrm>
          <a:custGeom>
            <a:avLst/>
            <a:gdLst>
              <a:gd name="T0" fmla="*/ 2147483647 w 111"/>
              <a:gd name="T1" fmla="*/ 2147483647 h 115"/>
              <a:gd name="T2" fmla="*/ 2147483647 w 111"/>
              <a:gd name="T3" fmla="*/ 2147483647 h 115"/>
              <a:gd name="T4" fmla="*/ 2147483647 w 111"/>
              <a:gd name="T5" fmla="*/ 2147483647 h 115"/>
              <a:gd name="T6" fmla="*/ 2147483647 w 111"/>
              <a:gd name="T7" fmla="*/ 2147483647 h 115"/>
              <a:gd name="T8" fmla="*/ 2147483647 w 111"/>
              <a:gd name="T9" fmla="*/ 2147483647 h 115"/>
              <a:gd name="T10" fmla="*/ 2147483647 w 111"/>
              <a:gd name="T11" fmla="*/ 2147483647 h 115"/>
              <a:gd name="T12" fmla="*/ 2147483647 w 111"/>
              <a:gd name="T13" fmla="*/ 2147483647 h 115"/>
              <a:gd name="T14" fmla="*/ 2147483647 w 111"/>
              <a:gd name="T15" fmla="*/ 2147483647 h 115"/>
              <a:gd name="T16" fmla="*/ 2147483647 w 111"/>
              <a:gd name="T17" fmla="*/ 2147483647 h 115"/>
              <a:gd name="T18" fmla="*/ 2147483647 w 111"/>
              <a:gd name="T19" fmla="*/ 2147483647 h 115"/>
              <a:gd name="T20" fmla="*/ 2147483647 w 111"/>
              <a:gd name="T21" fmla="*/ 2147483647 h 115"/>
              <a:gd name="T22" fmla="*/ 2147483647 w 111"/>
              <a:gd name="T23" fmla="*/ 2147483647 h 115"/>
              <a:gd name="T24" fmla="*/ 2147483647 w 111"/>
              <a:gd name="T25" fmla="*/ 2147483647 h 115"/>
              <a:gd name="T26" fmla="*/ 2147483647 w 111"/>
              <a:gd name="T27" fmla="*/ 2147483647 h 115"/>
              <a:gd name="T28" fmla="*/ 2147483647 w 111"/>
              <a:gd name="T29" fmla="*/ 2147483647 h 115"/>
              <a:gd name="T30" fmla="*/ 2147483647 w 111"/>
              <a:gd name="T31" fmla="*/ 2147483647 h 115"/>
              <a:gd name="T32" fmla="*/ 0 w 111"/>
              <a:gd name="T33" fmla="*/ 0 h 1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1"/>
              <a:gd name="T52" fmla="*/ 0 h 115"/>
              <a:gd name="T53" fmla="*/ 111 w 111"/>
              <a:gd name="T54" fmla="*/ 115 h 1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1" h="115">
                <a:moveTo>
                  <a:pt x="111" y="115"/>
                </a:moveTo>
                <a:lnTo>
                  <a:pt x="103" y="109"/>
                </a:lnTo>
                <a:lnTo>
                  <a:pt x="96" y="102"/>
                </a:lnTo>
                <a:lnTo>
                  <a:pt x="88" y="96"/>
                </a:lnTo>
                <a:lnTo>
                  <a:pt x="80" y="88"/>
                </a:lnTo>
                <a:lnTo>
                  <a:pt x="72" y="82"/>
                </a:lnTo>
                <a:lnTo>
                  <a:pt x="66" y="76"/>
                </a:lnTo>
                <a:lnTo>
                  <a:pt x="58" y="69"/>
                </a:lnTo>
                <a:lnTo>
                  <a:pt x="50" y="62"/>
                </a:lnTo>
                <a:lnTo>
                  <a:pt x="44" y="55"/>
                </a:lnTo>
                <a:lnTo>
                  <a:pt x="36" y="49"/>
                </a:lnTo>
                <a:lnTo>
                  <a:pt x="30" y="41"/>
                </a:lnTo>
                <a:lnTo>
                  <a:pt x="23" y="33"/>
                </a:lnTo>
                <a:lnTo>
                  <a:pt x="17" y="26"/>
                </a:lnTo>
                <a:lnTo>
                  <a:pt x="11" y="18"/>
                </a:lnTo>
                <a:lnTo>
                  <a:pt x="5" y="1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3" name="Freeform 130"/>
          <p:cNvSpPr>
            <a:spLocks/>
          </p:cNvSpPr>
          <p:nvPr/>
        </p:nvSpPr>
        <p:spPr bwMode="auto">
          <a:xfrm>
            <a:off x="9499601" y="1614489"/>
            <a:ext cx="30163" cy="46037"/>
          </a:xfrm>
          <a:custGeom>
            <a:avLst/>
            <a:gdLst>
              <a:gd name="T0" fmla="*/ 2147483647 w 19"/>
              <a:gd name="T1" fmla="*/ 2147483647 h 29"/>
              <a:gd name="T2" fmla="*/ 2147483647 w 19"/>
              <a:gd name="T3" fmla="*/ 2147483647 h 29"/>
              <a:gd name="T4" fmla="*/ 2147483647 w 19"/>
              <a:gd name="T5" fmla="*/ 2147483647 h 29"/>
              <a:gd name="T6" fmla="*/ 2147483647 w 19"/>
              <a:gd name="T7" fmla="*/ 2147483647 h 29"/>
              <a:gd name="T8" fmla="*/ 2147483647 w 19"/>
              <a:gd name="T9" fmla="*/ 2147483647 h 29"/>
              <a:gd name="T10" fmla="*/ 2147483647 w 19"/>
              <a:gd name="T11" fmla="*/ 2147483647 h 29"/>
              <a:gd name="T12" fmla="*/ 2147483647 w 19"/>
              <a:gd name="T13" fmla="*/ 2147483647 h 29"/>
              <a:gd name="T14" fmla="*/ 2147483647 w 19"/>
              <a:gd name="T15" fmla="*/ 2147483647 h 29"/>
              <a:gd name="T16" fmla="*/ 2147483647 w 19"/>
              <a:gd name="T17" fmla="*/ 2147483647 h 29"/>
              <a:gd name="T18" fmla="*/ 2147483647 w 19"/>
              <a:gd name="T19" fmla="*/ 2147483647 h 29"/>
              <a:gd name="T20" fmla="*/ 2147483647 w 19"/>
              <a:gd name="T21" fmla="*/ 2147483647 h 29"/>
              <a:gd name="T22" fmla="*/ 2147483647 w 19"/>
              <a:gd name="T23" fmla="*/ 2147483647 h 29"/>
              <a:gd name="T24" fmla="*/ 2147483647 w 19"/>
              <a:gd name="T25" fmla="*/ 2147483647 h 29"/>
              <a:gd name="T26" fmla="*/ 2147483647 w 19"/>
              <a:gd name="T27" fmla="*/ 2147483647 h 29"/>
              <a:gd name="T28" fmla="*/ 2147483647 w 19"/>
              <a:gd name="T29" fmla="*/ 2147483647 h 29"/>
              <a:gd name="T30" fmla="*/ 2147483647 w 19"/>
              <a:gd name="T31" fmla="*/ 2147483647 h 29"/>
              <a:gd name="T32" fmla="*/ 0 w 19"/>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29"/>
              <a:gd name="T53" fmla="*/ 19 w 1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29">
                <a:moveTo>
                  <a:pt x="19" y="29"/>
                </a:moveTo>
                <a:lnTo>
                  <a:pt x="17" y="28"/>
                </a:lnTo>
                <a:lnTo>
                  <a:pt x="16" y="26"/>
                </a:lnTo>
                <a:lnTo>
                  <a:pt x="14" y="25"/>
                </a:lnTo>
                <a:lnTo>
                  <a:pt x="13" y="23"/>
                </a:lnTo>
                <a:lnTo>
                  <a:pt x="13" y="22"/>
                </a:lnTo>
                <a:lnTo>
                  <a:pt x="11" y="19"/>
                </a:lnTo>
                <a:lnTo>
                  <a:pt x="9" y="17"/>
                </a:lnTo>
                <a:lnTo>
                  <a:pt x="9" y="15"/>
                </a:lnTo>
                <a:lnTo>
                  <a:pt x="8" y="14"/>
                </a:lnTo>
                <a:lnTo>
                  <a:pt x="6" y="11"/>
                </a:lnTo>
                <a:lnTo>
                  <a:pt x="6" y="9"/>
                </a:lnTo>
                <a:lnTo>
                  <a:pt x="5" y="8"/>
                </a:lnTo>
                <a:lnTo>
                  <a:pt x="5" y="4"/>
                </a:lnTo>
                <a:lnTo>
                  <a:pt x="3" y="3"/>
                </a:lnTo>
                <a:lnTo>
                  <a:pt x="2"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4" name="Freeform 131"/>
          <p:cNvSpPr>
            <a:spLocks/>
          </p:cNvSpPr>
          <p:nvPr/>
        </p:nvSpPr>
        <p:spPr bwMode="auto">
          <a:xfrm>
            <a:off x="9477376" y="1563688"/>
            <a:ext cx="22225" cy="50800"/>
          </a:xfrm>
          <a:custGeom>
            <a:avLst/>
            <a:gdLst>
              <a:gd name="T0" fmla="*/ 2147483647 w 14"/>
              <a:gd name="T1" fmla="*/ 2147483647 h 32"/>
              <a:gd name="T2" fmla="*/ 2147483647 w 14"/>
              <a:gd name="T3" fmla="*/ 2147483647 h 32"/>
              <a:gd name="T4" fmla="*/ 2147483647 w 14"/>
              <a:gd name="T5" fmla="*/ 2147483647 h 32"/>
              <a:gd name="T6" fmla="*/ 2147483647 w 14"/>
              <a:gd name="T7" fmla="*/ 2147483647 h 32"/>
              <a:gd name="T8" fmla="*/ 2147483647 w 14"/>
              <a:gd name="T9" fmla="*/ 2147483647 h 32"/>
              <a:gd name="T10" fmla="*/ 2147483647 w 14"/>
              <a:gd name="T11" fmla="*/ 2147483647 h 32"/>
              <a:gd name="T12" fmla="*/ 2147483647 w 14"/>
              <a:gd name="T13" fmla="*/ 2147483647 h 32"/>
              <a:gd name="T14" fmla="*/ 2147483647 w 14"/>
              <a:gd name="T15" fmla="*/ 2147483647 h 32"/>
              <a:gd name="T16" fmla="*/ 2147483647 w 14"/>
              <a:gd name="T17" fmla="*/ 2147483647 h 32"/>
              <a:gd name="T18" fmla="*/ 2147483647 w 14"/>
              <a:gd name="T19" fmla="*/ 2147483647 h 32"/>
              <a:gd name="T20" fmla="*/ 2147483647 w 14"/>
              <a:gd name="T21" fmla="*/ 2147483647 h 32"/>
              <a:gd name="T22" fmla="*/ 2147483647 w 14"/>
              <a:gd name="T23" fmla="*/ 2147483647 h 32"/>
              <a:gd name="T24" fmla="*/ 2147483647 w 14"/>
              <a:gd name="T25" fmla="*/ 2147483647 h 32"/>
              <a:gd name="T26" fmla="*/ 2147483647 w 14"/>
              <a:gd name="T27" fmla="*/ 2147483647 h 32"/>
              <a:gd name="T28" fmla="*/ 2147483647 w 14"/>
              <a:gd name="T29" fmla="*/ 2147483647 h 32"/>
              <a:gd name="T30" fmla="*/ 2147483647 w 14"/>
              <a:gd name="T31" fmla="*/ 2147483647 h 32"/>
              <a:gd name="T32" fmla="*/ 0 w 14"/>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32"/>
              <a:gd name="T53" fmla="*/ 14 w 14"/>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32">
                <a:moveTo>
                  <a:pt x="14" y="32"/>
                </a:moveTo>
                <a:lnTo>
                  <a:pt x="14" y="29"/>
                </a:lnTo>
                <a:lnTo>
                  <a:pt x="12" y="27"/>
                </a:lnTo>
                <a:lnTo>
                  <a:pt x="11" y="25"/>
                </a:lnTo>
                <a:lnTo>
                  <a:pt x="11" y="24"/>
                </a:lnTo>
                <a:lnTo>
                  <a:pt x="9" y="22"/>
                </a:lnTo>
                <a:lnTo>
                  <a:pt x="9" y="21"/>
                </a:lnTo>
                <a:lnTo>
                  <a:pt x="8" y="18"/>
                </a:lnTo>
                <a:lnTo>
                  <a:pt x="8" y="16"/>
                </a:lnTo>
                <a:lnTo>
                  <a:pt x="6" y="14"/>
                </a:lnTo>
                <a:lnTo>
                  <a:pt x="6" y="13"/>
                </a:lnTo>
                <a:lnTo>
                  <a:pt x="5" y="10"/>
                </a:lnTo>
                <a:lnTo>
                  <a:pt x="5" y="8"/>
                </a:lnTo>
                <a:lnTo>
                  <a:pt x="3" y="7"/>
                </a:lnTo>
                <a:lnTo>
                  <a:pt x="3" y="5"/>
                </a:lnTo>
                <a:lnTo>
                  <a:pt x="1"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5" name="Freeform 132"/>
          <p:cNvSpPr>
            <a:spLocks/>
          </p:cNvSpPr>
          <p:nvPr/>
        </p:nvSpPr>
        <p:spPr bwMode="auto">
          <a:xfrm>
            <a:off x="9461501" y="1519238"/>
            <a:ext cx="15875" cy="44450"/>
          </a:xfrm>
          <a:custGeom>
            <a:avLst/>
            <a:gdLst>
              <a:gd name="T0" fmla="*/ 2147483647 w 10"/>
              <a:gd name="T1" fmla="*/ 2147483647 h 28"/>
              <a:gd name="T2" fmla="*/ 2147483647 w 10"/>
              <a:gd name="T3" fmla="*/ 2147483647 h 28"/>
              <a:gd name="T4" fmla="*/ 2147483647 w 10"/>
              <a:gd name="T5" fmla="*/ 2147483647 h 28"/>
              <a:gd name="T6" fmla="*/ 2147483647 w 10"/>
              <a:gd name="T7" fmla="*/ 2147483647 h 28"/>
              <a:gd name="T8" fmla="*/ 2147483647 w 10"/>
              <a:gd name="T9" fmla="*/ 2147483647 h 28"/>
              <a:gd name="T10" fmla="*/ 2147483647 w 10"/>
              <a:gd name="T11" fmla="*/ 2147483647 h 28"/>
              <a:gd name="T12" fmla="*/ 2147483647 w 10"/>
              <a:gd name="T13" fmla="*/ 2147483647 h 28"/>
              <a:gd name="T14" fmla="*/ 2147483647 w 10"/>
              <a:gd name="T15" fmla="*/ 2147483647 h 28"/>
              <a:gd name="T16" fmla="*/ 2147483647 w 10"/>
              <a:gd name="T17" fmla="*/ 2147483647 h 28"/>
              <a:gd name="T18" fmla="*/ 2147483647 w 10"/>
              <a:gd name="T19" fmla="*/ 2147483647 h 28"/>
              <a:gd name="T20" fmla="*/ 2147483647 w 10"/>
              <a:gd name="T21" fmla="*/ 2147483647 h 28"/>
              <a:gd name="T22" fmla="*/ 2147483647 w 10"/>
              <a:gd name="T23" fmla="*/ 2147483647 h 28"/>
              <a:gd name="T24" fmla="*/ 2147483647 w 10"/>
              <a:gd name="T25" fmla="*/ 2147483647 h 28"/>
              <a:gd name="T26" fmla="*/ 2147483647 w 10"/>
              <a:gd name="T27" fmla="*/ 2147483647 h 28"/>
              <a:gd name="T28" fmla="*/ 2147483647 w 10"/>
              <a:gd name="T29" fmla="*/ 2147483647 h 28"/>
              <a:gd name="T30" fmla="*/ 2147483647 w 10"/>
              <a:gd name="T31" fmla="*/ 2147483647 h 28"/>
              <a:gd name="T32" fmla="*/ 0 w 10"/>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
              <a:gd name="T52" fmla="*/ 0 h 28"/>
              <a:gd name="T53" fmla="*/ 10 w 10"/>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 h="28">
                <a:moveTo>
                  <a:pt x="10" y="28"/>
                </a:moveTo>
                <a:lnTo>
                  <a:pt x="10" y="27"/>
                </a:lnTo>
                <a:lnTo>
                  <a:pt x="10" y="25"/>
                </a:lnTo>
                <a:lnTo>
                  <a:pt x="8" y="24"/>
                </a:lnTo>
                <a:lnTo>
                  <a:pt x="8" y="22"/>
                </a:lnTo>
                <a:lnTo>
                  <a:pt x="7" y="19"/>
                </a:lnTo>
                <a:lnTo>
                  <a:pt x="7" y="17"/>
                </a:lnTo>
                <a:lnTo>
                  <a:pt x="7" y="16"/>
                </a:lnTo>
                <a:lnTo>
                  <a:pt x="7" y="14"/>
                </a:lnTo>
                <a:lnTo>
                  <a:pt x="5" y="13"/>
                </a:lnTo>
                <a:lnTo>
                  <a:pt x="5" y="11"/>
                </a:lnTo>
                <a:lnTo>
                  <a:pt x="4" y="10"/>
                </a:lnTo>
                <a:lnTo>
                  <a:pt x="4" y="6"/>
                </a:lnTo>
                <a:lnTo>
                  <a:pt x="4" y="5"/>
                </a:lnTo>
                <a:lnTo>
                  <a:pt x="2" y="3"/>
                </a:lnTo>
                <a:lnTo>
                  <a:pt x="2"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6" name="Freeform 133"/>
          <p:cNvSpPr>
            <a:spLocks/>
          </p:cNvSpPr>
          <p:nvPr/>
        </p:nvSpPr>
        <p:spPr bwMode="auto">
          <a:xfrm>
            <a:off x="9439276" y="1431926"/>
            <a:ext cx="22225" cy="87313"/>
          </a:xfrm>
          <a:custGeom>
            <a:avLst/>
            <a:gdLst>
              <a:gd name="T0" fmla="*/ 2147483647 w 14"/>
              <a:gd name="T1" fmla="*/ 2147483647 h 55"/>
              <a:gd name="T2" fmla="*/ 2147483647 w 14"/>
              <a:gd name="T3" fmla="*/ 2147483647 h 55"/>
              <a:gd name="T4" fmla="*/ 2147483647 w 14"/>
              <a:gd name="T5" fmla="*/ 2147483647 h 55"/>
              <a:gd name="T6" fmla="*/ 2147483647 w 14"/>
              <a:gd name="T7" fmla="*/ 2147483647 h 55"/>
              <a:gd name="T8" fmla="*/ 2147483647 w 14"/>
              <a:gd name="T9" fmla="*/ 2147483647 h 55"/>
              <a:gd name="T10" fmla="*/ 2147483647 w 14"/>
              <a:gd name="T11" fmla="*/ 2147483647 h 55"/>
              <a:gd name="T12" fmla="*/ 2147483647 w 14"/>
              <a:gd name="T13" fmla="*/ 2147483647 h 55"/>
              <a:gd name="T14" fmla="*/ 2147483647 w 14"/>
              <a:gd name="T15" fmla="*/ 2147483647 h 55"/>
              <a:gd name="T16" fmla="*/ 2147483647 w 14"/>
              <a:gd name="T17" fmla="*/ 2147483647 h 55"/>
              <a:gd name="T18" fmla="*/ 2147483647 w 14"/>
              <a:gd name="T19" fmla="*/ 2147483647 h 55"/>
              <a:gd name="T20" fmla="*/ 2147483647 w 14"/>
              <a:gd name="T21" fmla="*/ 2147483647 h 55"/>
              <a:gd name="T22" fmla="*/ 2147483647 w 14"/>
              <a:gd name="T23" fmla="*/ 2147483647 h 55"/>
              <a:gd name="T24" fmla="*/ 2147483647 w 14"/>
              <a:gd name="T25" fmla="*/ 2147483647 h 55"/>
              <a:gd name="T26" fmla="*/ 2147483647 w 14"/>
              <a:gd name="T27" fmla="*/ 2147483647 h 55"/>
              <a:gd name="T28" fmla="*/ 2147483647 w 14"/>
              <a:gd name="T29" fmla="*/ 2147483647 h 55"/>
              <a:gd name="T30" fmla="*/ 0 w 14"/>
              <a:gd name="T31" fmla="*/ 2147483647 h 55"/>
              <a:gd name="T32" fmla="*/ 0 w 14"/>
              <a:gd name="T33" fmla="*/ 0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55"/>
              <a:gd name="T53" fmla="*/ 14 w 14"/>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55">
                <a:moveTo>
                  <a:pt x="14" y="55"/>
                </a:moveTo>
                <a:lnTo>
                  <a:pt x="14" y="52"/>
                </a:lnTo>
                <a:lnTo>
                  <a:pt x="13" y="49"/>
                </a:lnTo>
                <a:lnTo>
                  <a:pt x="11" y="46"/>
                </a:lnTo>
                <a:lnTo>
                  <a:pt x="10" y="41"/>
                </a:lnTo>
                <a:lnTo>
                  <a:pt x="10" y="38"/>
                </a:lnTo>
                <a:lnTo>
                  <a:pt x="8" y="35"/>
                </a:lnTo>
                <a:lnTo>
                  <a:pt x="7" y="32"/>
                </a:lnTo>
                <a:lnTo>
                  <a:pt x="7" y="29"/>
                </a:lnTo>
                <a:lnTo>
                  <a:pt x="5" y="25"/>
                </a:lnTo>
                <a:lnTo>
                  <a:pt x="5" y="22"/>
                </a:lnTo>
                <a:lnTo>
                  <a:pt x="3" y="18"/>
                </a:lnTo>
                <a:lnTo>
                  <a:pt x="3" y="14"/>
                </a:lnTo>
                <a:lnTo>
                  <a:pt x="2" y="11"/>
                </a:lnTo>
                <a:lnTo>
                  <a:pt x="2" y="7"/>
                </a:lnTo>
                <a:lnTo>
                  <a:pt x="0"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7" name="Freeform 134"/>
          <p:cNvSpPr>
            <a:spLocks/>
          </p:cNvSpPr>
          <p:nvPr/>
        </p:nvSpPr>
        <p:spPr bwMode="auto">
          <a:xfrm>
            <a:off x="9386889" y="1255713"/>
            <a:ext cx="52387" cy="176212"/>
          </a:xfrm>
          <a:custGeom>
            <a:avLst/>
            <a:gdLst>
              <a:gd name="T0" fmla="*/ 2147483647 w 33"/>
              <a:gd name="T1" fmla="*/ 2147483647 h 111"/>
              <a:gd name="T2" fmla="*/ 2147483647 w 33"/>
              <a:gd name="T3" fmla="*/ 2147483647 h 111"/>
              <a:gd name="T4" fmla="*/ 2147483647 w 33"/>
              <a:gd name="T5" fmla="*/ 2147483647 h 111"/>
              <a:gd name="T6" fmla="*/ 2147483647 w 33"/>
              <a:gd name="T7" fmla="*/ 2147483647 h 111"/>
              <a:gd name="T8" fmla="*/ 2147483647 w 33"/>
              <a:gd name="T9" fmla="*/ 2147483647 h 111"/>
              <a:gd name="T10" fmla="*/ 2147483647 w 33"/>
              <a:gd name="T11" fmla="*/ 2147483647 h 111"/>
              <a:gd name="T12" fmla="*/ 2147483647 w 33"/>
              <a:gd name="T13" fmla="*/ 2147483647 h 111"/>
              <a:gd name="T14" fmla="*/ 2147483647 w 33"/>
              <a:gd name="T15" fmla="*/ 2147483647 h 111"/>
              <a:gd name="T16" fmla="*/ 2147483647 w 33"/>
              <a:gd name="T17" fmla="*/ 2147483647 h 111"/>
              <a:gd name="T18" fmla="*/ 2147483647 w 33"/>
              <a:gd name="T19" fmla="*/ 2147483647 h 111"/>
              <a:gd name="T20" fmla="*/ 2147483647 w 33"/>
              <a:gd name="T21" fmla="*/ 2147483647 h 111"/>
              <a:gd name="T22" fmla="*/ 2147483647 w 33"/>
              <a:gd name="T23" fmla="*/ 2147483647 h 111"/>
              <a:gd name="T24" fmla="*/ 2147483647 w 33"/>
              <a:gd name="T25" fmla="*/ 2147483647 h 111"/>
              <a:gd name="T26" fmla="*/ 2147483647 w 33"/>
              <a:gd name="T27" fmla="*/ 2147483647 h 111"/>
              <a:gd name="T28" fmla="*/ 2147483647 w 33"/>
              <a:gd name="T29" fmla="*/ 2147483647 h 111"/>
              <a:gd name="T30" fmla="*/ 2147483647 w 33"/>
              <a:gd name="T31" fmla="*/ 2147483647 h 111"/>
              <a:gd name="T32" fmla="*/ 0 w 33"/>
              <a:gd name="T33" fmla="*/ 0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
              <a:gd name="T52" fmla="*/ 0 h 111"/>
              <a:gd name="T53" fmla="*/ 33 w 33"/>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 h="111">
                <a:moveTo>
                  <a:pt x="33" y="111"/>
                </a:moveTo>
                <a:lnTo>
                  <a:pt x="32" y="104"/>
                </a:lnTo>
                <a:lnTo>
                  <a:pt x="30" y="97"/>
                </a:lnTo>
                <a:lnTo>
                  <a:pt x="27" y="91"/>
                </a:lnTo>
                <a:lnTo>
                  <a:pt x="25" y="83"/>
                </a:lnTo>
                <a:lnTo>
                  <a:pt x="22" y="77"/>
                </a:lnTo>
                <a:lnTo>
                  <a:pt x="21" y="71"/>
                </a:lnTo>
                <a:lnTo>
                  <a:pt x="18" y="63"/>
                </a:lnTo>
                <a:lnTo>
                  <a:pt x="16" y="57"/>
                </a:lnTo>
                <a:lnTo>
                  <a:pt x="15" y="49"/>
                </a:lnTo>
                <a:lnTo>
                  <a:pt x="11" y="42"/>
                </a:lnTo>
                <a:lnTo>
                  <a:pt x="10" y="36"/>
                </a:lnTo>
                <a:lnTo>
                  <a:pt x="7" y="28"/>
                </a:lnTo>
                <a:lnTo>
                  <a:pt x="5" y="22"/>
                </a:lnTo>
                <a:lnTo>
                  <a:pt x="4" y="14"/>
                </a:lnTo>
                <a:lnTo>
                  <a:pt x="2" y="8"/>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8" name="Freeform 135"/>
          <p:cNvSpPr>
            <a:spLocks/>
          </p:cNvSpPr>
          <p:nvPr/>
        </p:nvSpPr>
        <p:spPr bwMode="auto">
          <a:xfrm>
            <a:off x="9385300" y="1243013"/>
            <a:ext cx="1588" cy="12700"/>
          </a:xfrm>
          <a:custGeom>
            <a:avLst/>
            <a:gdLst>
              <a:gd name="T0" fmla="*/ 2147483647 w 1"/>
              <a:gd name="T1" fmla="*/ 2147483647 h 8"/>
              <a:gd name="T2" fmla="*/ 2147483647 w 1"/>
              <a:gd name="T3" fmla="*/ 2147483647 h 8"/>
              <a:gd name="T4" fmla="*/ 2147483647 w 1"/>
              <a:gd name="T5" fmla="*/ 2147483647 h 8"/>
              <a:gd name="T6" fmla="*/ 2147483647 w 1"/>
              <a:gd name="T7" fmla="*/ 2147483647 h 8"/>
              <a:gd name="T8" fmla="*/ 0 w 1"/>
              <a:gd name="T9" fmla="*/ 2147483647 h 8"/>
              <a:gd name="T10" fmla="*/ 0 w 1"/>
              <a:gd name="T11" fmla="*/ 2147483647 h 8"/>
              <a:gd name="T12" fmla="*/ 0 w 1"/>
              <a:gd name="T13" fmla="*/ 2147483647 h 8"/>
              <a:gd name="T14" fmla="*/ 0 w 1"/>
              <a:gd name="T15" fmla="*/ 2147483647 h 8"/>
              <a:gd name="T16" fmla="*/ 0 w 1"/>
              <a:gd name="T17" fmla="*/ 2147483647 h 8"/>
              <a:gd name="T18" fmla="*/ 0 w 1"/>
              <a:gd name="T19" fmla="*/ 2147483647 h 8"/>
              <a:gd name="T20" fmla="*/ 0 w 1"/>
              <a:gd name="T21" fmla="*/ 2147483647 h 8"/>
              <a:gd name="T22" fmla="*/ 0 w 1"/>
              <a:gd name="T23" fmla="*/ 2147483647 h 8"/>
              <a:gd name="T24" fmla="*/ 0 w 1"/>
              <a:gd name="T25" fmla="*/ 2147483647 h 8"/>
              <a:gd name="T26" fmla="*/ 0 w 1"/>
              <a:gd name="T27" fmla="*/ 2147483647 h 8"/>
              <a:gd name="T28" fmla="*/ 0 w 1"/>
              <a:gd name="T29" fmla="*/ 2147483647 h 8"/>
              <a:gd name="T30" fmla="*/ 0 w 1"/>
              <a:gd name="T31" fmla="*/ 0 h 8"/>
              <a:gd name="T32" fmla="*/ 0 w 1"/>
              <a:gd name="T33" fmla="*/ 0 h 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
              <a:gd name="T52" fmla="*/ 0 h 8"/>
              <a:gd name="T53" fmla="*/ 1 w 1"/>
              <a:gd name="T54" fmla="*/ 8 h 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 h="8">
                <a:moveTo>
                  <a:pt x="1" y="8"/>
                </a:moveTo>
                <a:lnTo>
                  <a:pt x="1" y="8"/>
                </a:lnTo>
                <a:lnTo>
                  <a:pt x="1" y="7"/>
                </a:lnTo>
                <a:lnTo>
                  <a:pt x="0" y="7"/>
                </a:lnTo>
                <a:lnTo>
                  <a:pt x="0"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29" name="Freeform 136"/>
          <p:cNvSpPr>
            <a:spLocks/>
          </p:cNvSpPr>
          <p:nvPr/>
        </p:nvSpPr>
        <p:spPr bwMode="auto">
          <a:xfrm>
            <a:off x="9359900" y="1111251"/>
            <a:ext cx="25400" cy="131763"/>
          </a:xfrm>
          <a:custGeom>
            <a:avLst/>
            <a:gdLst>
              <a:gd name="T0" fmla="*/ 2147483647 w 16"/>
              <a:gd name="T1" fmla="*/ 2147483647 h 83"/>
              <a:gd name="T2" fmla="*/ 2147483647 w 16"/>
              <a:gd name="T3" fmla="*/ 2147483647 h 83"/>
              <a:gd name="T4" fmla="*/ 2147483647 w 16"/>
              <a:gd name="T5" fmla="*/ 2147483647 h 83"/>
              <a:gd name="T6" fmla="*/ 2147483647 w 16"/>
              <a:gd name="T7" fmla="*/ 2147483647 h 83"/>
              <a:gd name="T8" fmla="*/ 2147483647 w 16"/>
              <a:gd name="T9" fmla="*/ 2147483647 h 83"/>
              <a:gd name="T10" fmla="*/ 2147483647 w 16"/>
              <a:gd name="T11" fmla="*/ 2147483647 h 83"/>
              <a:gd name="T12" fmla="*/ 2147483647 w 16"/>
              <a:gd name="T13" fmla="*/ 2147483647 h 83"/>
              <a:gd name="T14" fmla="*/ 2147483647 w 16"/>
              <a:gd name="T15" fmla="*/ 2147483647 h 83"/>
              <a:gd name="T16" fmla="*/ 2147483647 w 16"/>
              <a:gd name="T17" fmla="*/ 2147483647 h 83"/>
              <a:gd name="T18" fmla="*/ 2147483647 w 16"/>
              <a:gd name="T19" fmla="*/ 2147483647 h 83"/>
              <a:gd name="T20" fmla="*/ 2147483647 w 16"/>
              <a:gd name="T21" fmla="*/ 2147483647 h 83"/>
              <a:gd name="T22" fmla="*/ 2147483647 w 16"/>
              <a:gd name="T23" fmla="*/ 2147483647 h 83"/>
              <a:gd name="T24" fmla="*/ 2147483647 w 16"/>
              <a:gd name="T25" fmla="*/ 2147483647 h 83"/>
              <a:gd name="T26" fmla="*/ 2147483647 w 16"/>
              <a:gd name="T27" fmla="*/ 2147483647 h 83"/>
              <a:gd name="T28" fmla="*/ 0 w 16"/>
              <a:gd name="T29" fmla="*/ 2147483647 h 83"/>
              <a:gd name="T30" fmla="*/ 0 w 16"/>
              <a:gd name="T31" fmla="*/ 2147483647 h 83"/>
              <a:gd name="T32" fmla="*/ 0 w 16"/>
              <a:gd name="T33" fmla="*/ 0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83"/>
              <a:gd name="T53" fmla="*/ 16 w 16"/>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83">
                <a:moveTo>
                  <a:pt x="16" y="83"/>
                </a:moveTo>
                <a:lnTo>
                  <a:pt x="14" y="79"/>
                </a:lnTo>
                <a:lnTo>
                  <a:pt x="13" y="74"/>
                </a:lnTo>
                <a:lnTo>
                  <a:pt x="11" y="68"/>
                </a:lnTo>
                <a:lnTo>
                  <a:pt x="10" y="63"/>
                </a:lnTo>
                <a:lnTo>
                  <a:pt x="8" y="58"/>
                </a:lnTo>
                <a:lnTo>
                  <a:pt x="8" y="54"/>
                </a:lnTo>
                <a:lnTo>
                  <a:pt x="6" y="47"/>
                </a:lnTo>
                <a:lnTo>
                  <a:pt x="5" y="43"/>
                </a:lnTo>
                <a:lnTo>
                  <a:pt x="5" y="38"/>
                </a:lnTo>
                <a:lnTo>
                  <a:pt x="3" y="33"/>
                </a:lnTo>
                <a:lnTo>
                  <a:pt x="3" y="27"/>
                </a:lnTo>
                <a:lnTo>
                  <a:pt x="2" y="22"/>
                </a:lnTo>
                <a:lnTo>
                  <a:pt x="2" y="17"/>
                </a:lnTo>
                <a:lnTo>
                  <a:pt x="0" y="11"/>
                </a:lnTo>
                <a:lnTo>
                  <a:pt x="0" y="7"/>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0" name="Freeform 137"/>
          <p:cNvSpPr>
            <a:spLocks/>
          </p:cNvSpPr>
          <p:nvPr/>
        </p:nvSpPr>
        <p:spPr bwMode="auto">
          <a:xfrm>
            <a:off x="9351964" y="1049338"/>
            <a:ext cx="7937" cy="61912"/>
          </a:xfrm>
          <a:custGeom>
            <a:avLst/>
            <a:gdLst>
              <a:gd name="T0" fmla="*/ 2147483647 w 5"/>
              <a:gd name="T1" fmla="*/ 2147483647 h 39"/>
              <a:gd name="T2" fmla="*/ 2147483647 w 5"/>
              <a:gd name="T3" fmla="*/ 2147483647 h 39"/>
              <a:gd name="T4" fmla="*/ 2147483647 w 5"/>
              <a:gd name="T5" fmla="*/ 2147483647 h 39"/>
              <a:gd name="T6" fmla="*/ 2147483647 w 5"/>
              <a:gd name="T7" fmla="*/ 2147483647 h 39"/>
              <a:gd name="T8" fmla="*/ 2147483647 w 5"/>
              <a:gd name="T9" fmla="*/ 2147483647 h 39"/>
              <a:gd name="T10" fmla="*/ 2147483647 w 5"/>
              <a:gd name="T11" fmla="*/ 2147483647 h 39"/>
              <a:gd name="T12" fmla="*/ 2147483647 w 5"/>
              <a:gd name="T13" fmla="*/ 2147483647 h 39"/>
              <a:gd name="T14" fmla="*/ 2147483647 w 5"/>
              <a:gd name="T15" fmla="*/ 2147483647 h 39"/>
              <a:gd name="T16" fmla="*/ 2147483647 w 5"/>
              <a:gd name="T17" fmla="*/ 2147483647 h 39"/>
              <a:gd name="T18" fmla="*/ 2147483647 w 5"/>
              <a:gd name="T19" fmla="*/ 2147483647 h 39"/>
              <a:gd name="T20" fmla="*/ 2147483647 w 5"/>
              <a:gd name="T21" fmla="*/ 2147483647 h 39"/>
              <a:gd name="T22" fmla="*/ 2147483647 w 5"/>
              <a:gd name="T23" fmla="*/ 2147483647 h 39"/>
              <a:gd name="T24" fmla="*/ 2147483647 w 5"/>
              <a:gd name="T25" fmla="*/ 2147483647 h 39"/>
              <a:gd name="T26" fmla="*/ 2147483647 w 5"/>
              <a:gd name="T27" fmla="*/ 2147483647 h 39"/>
              <a:gd name="T28" fmla="*/ 0 w 5"/>
              <a:gd name="T29" fmla="*/ 2147483647 h 39"/>
              <a:gd name="T30" fmla="*/ 0 w 5"/>
              <a:gd name="T31" fmla="*/ 2147483647 h 39"/>
              <a:gd name="T32" fmla="*/ 0 w 5"/>
              <a:gd name="T33" fmla="*/ 0 h 3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39"/>
              <a:gd name="T53" fmla="*/ 5 w 5"/>
              <a:gd name="T54" fmla="*/ 39 h 3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39">
                <a:moveTo>
                  <a:pt x="5" y="39"/>
                </a:moveTo>
                <a:lnTo>
                  <a:pt x="4" y="38"/>
                </a:lnTo>
                <a:lnTo>
                  <a:pt x="4" y="35"/>
                </a:lnTo>
                <a:lnTo>
                  <a:pt x="4" y="33"/>
                </a:lnTo>
                <a:lnTo>
                  <a:pt x="2" y="30"/>
                </a:lnTo>
                <a:lnTo>
                  <a:pt x="2" y="28"/>
                </a:lnTo>
                <a:lnTo>
                  <a:pt x="2" y="25"/>
                </a:lnTo>
                <a:lnTo>
                  <a:pt x="2" y="24"/>
                </a:lnTo>
                <a:lnTo>
                  <a:pt x="2" y="20"/>
                </a:lnTo>
                <a:lnTo>
                  <a:pt x="2" y="17"/>
                </a:lnTo>
                <a:lnTo>
                  <a:pt x="2" y="16"/>
                </a:lnTo>
                <a:lnTo>
                  <a:pt x="2" y="13"/>
                </a:lnTo>
                <a:lnTo>
                  <a:pt x="2" y="9"/>
                </a:lnTo>
                <a:lnTo>
                  <a:pt x="2" y="8"/>
                </a:lnTo>
                <a:lnTo>
                  <a:pt x="0" y="5"/>
                </a:lnTo>
                <a:lnTo>
                  <a:pt x="0"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1" name="Freeform 138"/>
          <p:cNvSpPr>
            <a:spLocks/>
          </p:cNvSpPr>
          <p:nvPr/>
        </p:nvSpPr>
        <p:spPr bwMode="auto">
          <a:xfrm>
            <a:off x="9345613" y="939800"/>
            <a:ext cx="6350" cy="109538"/>
          </a:xfrm>
          <a:custGeom>
            <a:avLst/>
            <a:gdLst>
              <a:gd name="T0" fmla="*/ 2147483647 w 4"/>
              <a:gd name="T1" fmla="*/ 2147483647 h 69"/>
              <a:gd name="T2" fmla="*/ 2147483647 w 4"/>
              <a:gd name="T3" fmla="*/ 2147483647 h 69"/>
              <a:gd name="T4" fmla="*/ 2147483647 w 4"/>
              <a:gd name="T5" fmla="*/ 2147483647 h 69"/>
              <a:gd name="T6" fmla="*/ 2147483647 w 4"/>
              <a:gd name="T7" fmla="*/ 2147483647 h 69"/>
              <a:gd name="T8" fmla="*/ 2147483647 w 4"/>
              <a:gd name="T9" fmla="*/ 2147483647 h 69"/>
              <a:gd name="T10" fmla="*/ 2147483647 w 4"/>
              <a:gd name="T11" fmla="*/ 2147483647 h 69"/>
              <a:gd name="T12" fmla="*/ 2147483647 w 4"/>
              <a:gd name="T13" fmla="*/ 2147483647 h 69"/>
              <a:gd name="T14" fmla="*/ 2147483647 w 4"/>
              <a:gd name="T15" fmla="*/ 2147483647 h 69"/>
              <a:gd name="T16" fmla="*/ 0 w 4"/>
              <a:gd name="T17" fmla="*/ 2147483647 h 69"/>
              <a:gd name="T18" fmla="*/ 0 w 4"/>
              <a:gd name="T19" fmla="*/ 2147483647 h 69"/>
              <a:gd name="T20" fmla="*/ 0 w 4"/>
              <a:gd name="T21" fmla="*/ 2147483647 h 69"/>
              <a:gd name="T22" fmla="*/ 0 w 4"/>
              <a:gd name="T23" fmla="*/ 2147483647 h 69"/>
              <a:gd name="T24" fmla="*/ 0 w 4"/>
              <a:gd name="T25" fmla="*/ 2147483647 h 69"/>
              <a:gd name="T26" fmla="*/ 0 w 4"/>
              <a:gd name="T27" fmla="*/ 2147483647 h 69"/>
              <a:gd name="T28" fmla="*/ 0 w 4"/>
              <a:gd name="T29" fmla="*/ 2147483647 h 69"/>
              <a:gd name="T30" fmla="*/ 0 w 4"/>
              <a:gd name="T31" fmla="*/ 2147483647 h 69"/>
              <a:gd name="T32" fmla="*/ 2147483647 w 4"/>
              <a:gd name="T33" fmla="*/ 0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69"/>
              <a:gd name="T53" fmla="*/ 4 w 4"/>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69">
                <a:moveTo>
                  <a:pt x="4" y="69"/>
                </a:moveTo>
                <a:lnTo>
                  <a:pt x="4" y="64"/>
                </a:lnTo>
                <a:lnTo>
                  <a:pt x="4" y="61"/>
                </a:lnTo>
                <a:lnTo>
                  <a:pt x="3" y="57"/>
                </a:lnTo>
                <a:lnTo>
                  <a:pt x="3" y="52"/>
                </a:lnTo>
                <a:lnTo>
                  <a:pt x="3" y="47"/>
                </a:lnTo>
                <a:lnTo>
                  <a:pt x="1" y="44"/>
                </a:lnTo>
                <a:lnTo>
                  <a:pt x="1" y="39"/>
                </a:lnTo>
                <a:lnTo>
                  <a:pt x="0" y="35"/>
                </a:lnTo>
                <a:lnTo>
                  <a:pt x="0" y="30"/>
                </a:lnTo>
                <a:lnTo>
                  <a:pt x="0" y="27"/>
                </a:lnTo>
                <a:lnTo>
                  <a:pt x="0" y="22"/>
                </a:lnTo>
                <a:lnTo>
                  <a:pt x="0" y="17"/>
                </a:lnTo>
                <a:lnTo>
                  <a:pt x="0" y="13"/>
                </a:lnTo>
                <a:lnTo>
                  <a:pt x="0" y="10"/>
                </a:lnTo>
                <a:lnTo>
                  <a:pt x="0" y="5"/>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2" name="Freeform 139"/>
          <p:cNvSpPr>
            <a:spLocks/>
          </p:cNvSpPr>
          <p:nvPr/>
        </p:nvSpPr>
        <p:spPr bwMode="auto">
          <a:xfrm>
            <a:off x="9347201" y="939801"/>
            <a:ext cx="195263" cy="206375"/>
          </a:xfrm>
          <a:custGeom>
            <a:avLst/>
            <a:gdLst>
              <a:gd name="T0" fmla="*/ 0 w 123"/>
              <a:gd name="T1" fmla="*/ 0 h 130"/>
              <a:gd name="T2" fmla="*/ 2147483647 w 123"/>
              <a:gd name="T3" fmla="*/ 2147483647 h 130"/>
              <a:gd name="T4" fmla="*/ 2147483647 w 123"/>
              <a:gd name="T5" fmla="*/ 2147483647 h 130"/>
              <a:gd name="T6" fmla="*/ 2147483647 w 123"/>
              <a:gd name="T7" fmla="*/ 2147483647 h 130"/>
              <a:gd name="T8" fmla="*/ 2147483647 w 123"/>
              <a:gd name="T9" fmla="*/ 2147483647 h 130"/>
              <a:gd name="T10" fmla="*/ 2147483647 w 123"/>
              <a:gd name="T11" fmla="*/ 2147483647 h 130"/>
              <a:gd name="T12" fmla="*/ 2147483647 w 123"/>
              <a:gd name="T13" fmla="*/ 2147483647 h 130"/>
              <a:gd name="T14" fmla="*/ 2147483647 w 123"/>
              <a:gd name="T15" fmla="*/ 2147483647 h 130"/>
              <a:gd name="T16" fmla="*/ 2147483647 w 123"/>
              <a:gd name="T17" fmla="*/ 2147483647 h 130"/>
              <a:gd name="T18" fmla="*/ 2147483647 w 123"/>
              <a:gd name="T19" fmla="*/ 2147483647 h 130"/>
              <a:gd name="T20" fmla="*/ 2147483647 w 123"/>
              <a:gd name="T21" fmla="*/ 2147483647 h 130"/>
              <a:gd name="T22" fmla="*/ 2147483647 w 123"/>
              <a:gd name="T23" fmla="*/ 2147483647 h 130"/>
              <a:gd name="T24" fmla="*/ 2147483647 w 123"/>
              <a:gd name="T25" fmla="*/ 2147483647 h 130"/>
              <a:gd name="T26" fmla="*/ 2147483647 w 123"/>
              <a:gd name="T27" fmla="*/ 2147483647 h 130"/>
              <a:gd name="T28" fmla="*/ 2147483647 w 123"/>
              <a:gd name="T29" fmla="*/ 2147483647 h 130"/>
              <a:gd name="T30" fmla="*/ 2147483647 w 123"/>
              <a:gd name="T31" fmla="*/ 2147483647 h 130"/>
              <a:gd name="T32" fmla="*/ 2147483647 w 123"/>
              <a:gd name="T33" fmla="*/ 2147483647 h 1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3"/>
              <a:gd name="T52" fmla="*/ 0 h 130"/>
              <a:gd name="T53" fmla="*/ 123 w 123"/>
              <a:gd name="T54" fmla="*/ 130 h 1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3" h="130">
                <a:moveTo>
                  <a:pt x="0" y="0"/>
                </a:moveTo>
                <a:lnTo>
                  <a:pt x="8" y="10"/>
                </a:lnTo>
                <a:lnTo>
                  <a:pt x="14" y="17"/>
                </a:lnTo>
                <a:lnTo>
                  <a:pt x="22" y="25"/>
                </a:lnTo>
                <a:lnTo>
                  <a:pt x="30" y="35"/>
                </a:lnTo>
                <a:lnTo>
                  <a:pt x="38" y="42"/>
                </a:lnTo>
                <a:lnTo>
                  <a:pt x="44" y="50"/>
                </a:lnTo>
                <a:lnTo>
                  <a:pt x="52" y="58"/>
                </a:lnTo>
                <a:lnTo>
                  <a:pt x="60" y="66"/>
                </a:lnTo>
                <a:lnTo>
                  <a:pt x="68" y="75"/>
                </a:lnTo>
                <a:lnTo>
                  <a:pt x="76" y="83"/>
                </a:lnTo>
                <a:lnTo>
                  <a:pt x="85" y="91"/>
                </a:lnTo>
                <a:lnTo>
                  <a:pt x="93" y="99"/>
                </a:lnTo>
                <a:lnTo>
                  <a:pt x="101" y="107"/>
                </a:lnTo>
                <a:lnTo>
                  <a:pt x="107" y="115"/>
                </a:lnTo>
                <a:lnTo>
                  <a:pt x="115" y="122"/>
                </a:lnTo>
                <a:lnTo>
                  <a:pt x="123" y="13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3" name="Freeform 140"/>
          <p:cNvSpPr>
            <a:spLocks/>
          </p:cNvSpPr>
          <p:nvPr/>
        </p:nvSpPr>
        <p:spPr bwMode="auto">
          <a:xfrm>
            <a:off x="9613901" y="1211264"/>
            <a:ext cx="620713" cy="676275"/>
          </a:xfrm>
          <a:custGeom>
            <a:avLst/>
            <a:gdLst>
              <a:gd name="T0" fmla="*/ 2147483647 w 391"/>
              <a:gd name="T1" fmla="*/ 2147483647 h 426"/>
              <a:gd name="T2" fmla="*/ 2147483647 w 391"/>
              <a:gd name="T3" fmla="*/ 2147483647 h 426"/>
              <a:gd name="T4" fmla="*/ 2147483647 w 391"/>
              <a:gd name="T5" fmla="*/ 2147483647 h 426"/>
              <a:gd name="T6" fmla="*/ 2147483647 w 391"/>
              <a:gd name="T7" fmla="*/ 2147483647 h 426"/>
              <a:gd name="T8" fmla="*/ 2147483647 w 391"/>
              <a:gd name="T9" fmla="*/ 2147483647 h 426"/>
              <a:gd name="T10" fmla="*/ 2147483647 w 391"/>
              <a:gd name="T11" fmla="*/ 2147483647 h 426"/>
              <a:gd name="T12" fmla="*/ 2147483647 w 391"/>
              <a:gd name="T13" fmla="*/ 2147483647 h 426"/>
              <a:gd name="T14" fmla="*/ 2147483647 w 391"/>
              <a:gd name="T15" fmla="*/ 2147483647 h 426"/>
              <a:gd name="T16" fmla="*/ 2147483647 w 391"/>
              <a:gd name="T17" fmla="*/ 2147483647 h 426"/>
              <a:gd name="T18" fmla="*/ 2147483647 w 391"/>
              <a:gd name="T19" fmla="*/ 2147483647 h 426"/>
              <a:gd name="T20" fmla="*/ 2147483647 w 391"/>
              <a:gd name="T21" fmla="*/ 2147483647 h 426"/>
              <a:gd name="T22" fmla="*/ 2147483647 w 391"/>
              <a:gd name="T23" fmla="*/ 2147483647 h 426"/>
              <a:gd name="T24" fmla="*/ 2147483647 w 391"/>
              <a:gd name="T25" fmla="*/ 2147483647 h 426"/>
              <a:gd name="T26" fmla="*/ 2147483647 w 391"/>
              <a:gd name="T27" fmla="*/ 2147483647 h 426"/>
              <a:gd name="T28" fmla="*/ 2147483647 w 391"/>
              <a:gd name="T29" fmla="*/ 2147483647 h 426"/>
              <a:gd name="T30" fmla="*/ 2147483647 w 391"/>
              <a:gd name="T31" fmla="*/ 2147483647 h 426"/>
              <a:gd name="T32" fmla="*/ 2147483647 w 391"/>
              <a:gd name="T33" fmla="*/ 2147483647 h 426"/>
              <a:gd name="T34" fmla="*/ 2147483647 w 391"/>
              <a:gd name="T35" fmla="*/ 2147483647 h 426"/>
              <a:gd name="T36" fmla="*/ 2147483647 w 391"/>
              <a:gd name="T37" fmla="*/ 2147483647 h 426"/>
              <a:gd name="T38" fmla="*/ 2147483647 w 391"/>
              <a:gd name="T39" fmla="*/ 2147483647 h 426"/>
              <a:gd name="T40" fmla="*/ 2147483647 w 391"/>
              <a:gd name="T41" fmla="*/ 2147483647 h 426"/>
              <a:gd name="T42" fmla="*/ 2147483647 w 391"/>
              <a:gd name="T43" fmla="*/ 2147483647 h 426"/>
              <a:gd name="T44" fmla="*/ 2147483647 w 391"/>
              <a:gd name="T45" fmla="*/ 2147483647 h 426"/>
              <a:gd name="T46" fmla="*/ 2147483647 w 391"/>
              <a:gd name="T47" fmla="*/ 2147483647 h 426"/>
              <a:gd name="T48" fmla="*/ 2147483647 w 391"/>
              <a:gd name="T49" fmla="*/ 2147483647 h 426"/>
              <a:gd name="T50" fmla="*/ 2147483647 w 391"/>
              <a:gd name="T51" fmla="*/ 2147483647 h 426"/>
              <a:gd name="T52" fmla="*/ 2147483647 w 391"/>
              <a:gd name="T53" fmla="*/ 2147483647 h 426"/>
              <a:gd name="T54" fmla="*/ 2147483647 w 391"/>
              <a:gd name="T55" fmla="*/ 2147483647 h 426"/>
              <a:gd name="T56" fmla="*/ 2147483647 w 391"/>
              <a:gd name="T57" fmla="*/ 2147483647 h 426"/>
              <a:gd name="T58" fmla="*/ 2147483647 w 391"/>
              <a:gd name="T59" fmla="*/ 2147483647 h 426"/>
              <a:gd name="T60" fmla="*/ 2147483647 w 391"/>
              <a:gd name="T61" fmla="*/ 2147483647 h 426"/>
              <a:gd name="T62" fmla="*/ 2147483647 w 391"/>
              <a:gd name="T63" fmla="*/ 2147483647 h 426"/>
              <a:gd name="T64" fmla="*/ 2147483647 w 391"/>
              <a:gd name="T65" fmla="*/ 2147483647 h 426"/>
              <a:gd name="T66" fmla="*/ 2147483647 w 391"/>
              <a:gd name="T67" fmla="*/ 2147483647 h 426"/>
              <a:gd name="T68" fmla="*/ 2147483647 w 391"/>
              <a:gd name="T69" fmla="*/ 2147483647 h 426"/>
              <a:gd name="T70" fmla="*/ 2147483647 w 391"/>
              <a:gd name="T71" fmla="*/ 2147483647 h 426"/>
              <a:gd name="T72" fmla="*/ 2147483647 w 391"/>
              <a:gd name="T73" fmla="*/ 2147483647 h 426"/>
              <a:gd name="T74" fmla="*/ 2147483647 w 391"/>
              <a:gd name="T75" fmla="*/ 2147483647 h 426"/>
              <a:gd name="T76" fmla="*/ 2147483647 w 391"/>
              <a:gd name="T77" fmla="*/ 2147483647 h 426"/>
              <a:gd name="T78" fmla="*/ 2147483647 w 391"/>
              <a:gd name="T79" fmla="*/ 2147483647 h 426"/>
              <a:gd name="T80" fmla="*/ 2147483647 w 391"/>
              <a:gd name="T81" fmla="*/ 2147483647 h 426"/>
              <a:gd name="T82" fmla="*/ 2147483647 w 391"/>
              <a:gd name="T83" fmla="*/ 2147483647 h 426"/>
              <a:gd name="T84" fmla="*/ 2147483647 w 391"/>
              <a:gd name="T85" fmla="*/ 2147483647 h 426"/>
              <a:gd name="T86" fmla="*/ 2147483647 w 391"/>
              <a:gd name="T87" fmla="*/ 2147483647 h 426"/>
              <a:gd name="T88" fmla="*/ 2147483647 w 391"/>
              <a:gd name="T89" fmla="*/ 2147483647 h 426"/>
              <a:gd name="T90" fmla="*/ 2147483647 w 391"/>
              <a:gd name="T91" fmla="*/ 2147483647 h 426"/>
              <a:gd name="T92" fmla="*/ 2147483647 w 391"/>
              <a:gd name="T93" fmla="*/ 2147483647 h 426"/>
              <a:gd name="T94" fmla="*/ 2147483647 w 391"/>
              <a:gd name="T95" fmla="*/ 2147483647 h 426"/>
              <a:gd name="T96" fmla="*/ 2147483647 w 391"/>
              <a:gd name="T97" fmla="*/ 2147483647 h 426"/>
              <a:gd name="T98" fmla="*/ 2147483647 w 391"/>
              <a:gd name="T99" fmla="*/ 2147483647 h 426"/>
              <a:gd name="T100" fmla="*/ 2147483647 w 391"/>
              <a:gd name="T101" fmla="*/ 2147483647 h 426"/>
              <a:gd name="T102" fmla="*/ 2147483647 w 391"/>
              <a:gd name="T103" fmla="*/ 2147483647 h 426"/>
              <a:gd name="T104" fmla="*/ 2147483647 w 391"/>
              <a:gd name="T105" fmla="*/ 2147483647 h 426"/>
              <a:gd name="T106" fmla="*/ 2147483647 w 391"/>
              <a:gd name="T107" fmla="*/ 2147483647 h 426"/>
              <a:gd name="T108" fmla="*/ 2147483647 w 391"/>
              <a:gd name="T109" fmla="*/ 0 h 426"/>
              <a:gd name="T110" fmla="*/ 2147483647 w 391"/>
              <a:gd name="T111" fmla="*/ 2147483647 h 4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1"/>
              <a:gd name="T169" fmla="*/ 0 h 426"/>
              <a:gd name="T170" fmla="*/ 391 w 391"/>
              <a:gd name="T171" fmla="*/ 426 h 42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1" h="426">
                <a:moveTo>
                  <a:pt x="43" y="31"/>
                </a:moveTo>
                <a:lnTo>
                  <a:pt x="49" y="36"/>
                </a:lnTo>
                <a:lnTo>
                  <a:pt x="54" y="39"/>
                </a:lnTo>
                <a:lnTo>
                  <a:pt x="60" y="44"/>
                </a:lnTo>
                <a:lnTo>
                  <a:pt x="66" y="48"/>
                </a:lnTo>
                <a:lnTo>
                  <a:pt x="72" y="52"/>
                </a:lnTo>
                <a:lnTo>
                  <a:pt x="77" y="56"/>
                </a:lnTo>
                <a:lnTo>
                  <a:pt x="83" y="59"/>
                </a:lnTo>
                <a:lnTo>
                  <a:pt x="90" y="63"/>
                </a:lnTo>
                <a:lnTo>
                  <a:pt x="96" y="66"/>
                </a:lnTo>
                <a:lnTo>
                  <a:pt x="102" y="70"/>
                </a:lnTo>
                <a:lnTo>
                  <a:pt x="108" y="74"/>
                </a:lnTo>
                <a:lnTo>
                  <a:pt x="115" y="77"/>
                </a:lnTo>
                <a:lnTo>
                  <a:pt x="121" y="81"/>
                </a:lnTo>
                <a:lnTo>
                  <a:pt x="126" y="85"/>
                </a:lnTo>
                <a:lnTo>
                  <a:pt x="132" y="89"/>
                </a:lnTo>
                <a:lnTo>
                  <a:pt x="138" y="94"/>
                </a:lnTo>
                <a:lnTo>
                  <a:pt x="145" y="99"/>
                </a:lnTo>
                <a:lnTo>
                  <a:pt x="151" y="103"/>
                </a:lnTo>
                <a:lnTo>
                  <a:pt x="159" y="106"/>
                </a:lnTo>
                <a:lnTo>
                  <a:pt x="165" y="111"/>
                </a:lnTo>
                <a:lnTo>
                  <a:pt x="171" y="116"/>
                </a:lnTo>
                <a:lnTo>
                  <a:pt x="179" y="119"/>
                </a:lnTo>
                <a:lnTo>
                  <a:pt x="185" y="124"/>
                </a:lnTo>
                <a:lnTo>
                  <a:pt x="193" y="127"/>
                </a:lnTo>
                <a:lnTo>
                  <a:pt x="201" y="130"/>
                </a:lnTo>
                <a:lnTo>
                  <a:pt x="207" y="135"/>
                </a:lnTo>
                <a:lnTo>
                  <a:pt x="215" y="138"/>
                </a:lnTo>
                <a:lnTo>
                  <a:pt x="223" y="141"/>
                </a:lnTo>
                <a:lnTo>
                  <a:pt x="229" y="144"/>
                </a:lnTo>
                <a:lnTo>
                  <a:pt x="237" y="147"/>
                </a:lnTo>
                <a:lnTo>
                  <a:pt x="245" y="150"/>
                </a:lnTo>
                <a:lnTo>
                  <a:pt x="253" y="153"/>
                </a:lnTo>
                <a:lnTo>
                  <a:pt x="258" y="155"/>
                </a:lnTo>
                <a:lnTo>
                  <a:pt x="262" y="157"/>
                </a:lnTo>
                <a:lnTo>
                  <a:pt x="267" y="160"/>
                </a:lnTo>
                <a:lnTo>
                  <a:pt x="273" y="161"/>
                </a:lnTo>
                <a:lnTo>
                  <a:pt x="278" y="164"/>
                </a:lnTo>
                <a:lnTo>
                  <a:pt x="283" y="166"/>
                </a:lnTo>
                <a:lnTo>
                  <a:pt x="287" y="168"/>
                </a:lnTo>
                <a:lnTo>
                  <a:pt x="294" y="171"/>
                </a:lnTo>
                <a:lnTo>
                  <a:pt x="298" y="172"/>
                </a:lnTo>
                <a:lnTo>
                  <a:pt x="303" y="175"/>
                </a:lnTo>
                <a:lnTo>
                  <a:pt x="308" y="177"/>
                </a:lnTo>
                <a:lnTo>
                  <a:pt x="314" y="179"/>
                </a:lnTo>
                <a:lnTo>
                  <a:pt x="319" y="180"/>
                </a:lnTo>
                <a:lnTo>
                  <a:pt x="325" y="182"/>
                </a:lnTo>
                <a:lnTo>
                  <a:pt x="330" y="183"/>
                </a:lnTo>
                <a:lnTo>
                  <a:pt x="336" y="185"/>
                </a:lnTo>
                <a:lnTo>
                  <a:pt x="338" y="186"/>
                </a:lnTo>
                <a:lnTo>
                  <a:pt x="341" y="186"/>
                </a:lnTo>
                <a:lnTo>
                  <a:pt x="342" y="188"/>
                </a:lnTo>
                <a:lnTo>
                  <a:pt x="345" y="188"/>
                </a:lnTo>
                <a:lnTo>
                  <a:pt x="347" y="189"/>
                </a:lnTo>
                <a:lnTo>
                  <a:pt x="350" y="189"/>
                </a:lnTo>
                <a:lnTo>
                  <a:pt x="353" y="189"/>
                </a:lnTo>
                <a:lnTo>
                  <a:pt x="355" y="191"/>
                </a:lnTo>
                <a:lnTo>
                  <a:pt x="358" y="191"/>
                </a:lnTo>
                <a:lnTo>
                  <a:pt x="360" y="191"/>
                </a:lnTo>
                <a:lnTo>
                  <a:pt x="363" y="193"/>
                </a:lnTo>
                <a:lnTo>
                  <a:pt x="366" y="193"/>
                </a:lnTo>
                <a:lnTo>
                  <a:pt x="367" y="193"/>
                </a:lnTo>
                <a:lnTo>
                  <a:pt x="371" y="193"/>
                </a:lnTo>
                <a:lnTo>
                  <a:pt x="374" y="194"/>
                </a:lnTo>
                <a:lnTo>
                  <a:pt x="375" y="194"/>
                </a:lnTo>
                <a:lnTo>
                  <a:pt x="391" y="196"/>
                </a:lnTo>
                <a:lnTo>
                  <a:pt x="391" y="197"/>
                </a:lnTo>
                <a:lnTo>
                  <a:pt x="389" y="200"/>
                </a:lnTo>
                <a:lnTo>
                  <a:pt x="388" y="204"/>
                </a:lnTo>
                <a:lnTo>
                  <a:pt x="386" y="205"/>
                </a:lnTo>
                <a:lnTo>
                  <a:pt x="385" y="208"/>
                </a:lnTo>
                <a:lnTo>
                  <a:pt x="383" y="210"/>
                </a:lnTo>
                <a:lnTo>
                  <a:pt x="382" y="213"/>
                </a:lnTo>
                <a:lnTo>
                  <a:pt x="378" y="215"/>
                </a:lnTo>
                <a:lnTo>
                  <a:pt x="377" y="216"/>
                </a:lnTo>
                <a:lnTo>
                  <a:pt x="375" y="219"/>
                </a:lnTo>
                <a:lnTo>
                  <a:pt x="374" y="221"/>
                </a:lnTo>
                <a:lnTo>
                  <a:pt x="372" y="224"/>
                </a:lnTo>
                <a:lnTo>
                  <a:pt x="369" y="226"/>
                </a:lnTo>
                <a:lnTo>
                  <a:pt x="367" y="229"/>
                </a:lnTo>
                <a:lnTo>
                  <a:pt x="366" y="230"/>
                </a:lnTo>
                <a:lnTo>
                  <a:pt x="364" y="233"/>
                </a:lnTo>
                <a:lnTo>
                  <a:pt x="358" y="240"/>
                </a:lnTo>
                <a:lnTo>
                  <a:pt x="352" y="246"/>
                </a:lnTo>
                <a:lnTo>
                  <a:pt x="345" y="252"/>
                </a:lnTo>
                <a:lnTo>
                  <a:pt x="339" y="260"/>
                </a:lnTo>
                <a:lnTo>
                  <a:pt x="333" y="266"/>
                </a:lnTo>
                <a:lnTo>
                  <a:pt x="327" y="273"/>
                </a:lnTo>
                <a:lnTo>
                  <a:pt x="320" y="279"/>
                </a:lnTo>
                <a:lnTo>
                  <a:pt x="314" y="285"/>
                </a:lnTo>
                <a:lnTo>
                  <a:pt x="308" y="291"/>
                </a:lnTo>
                <a:lnTo>
                  <a:pt x="301" y="298"/>
                </a:lnTo>
                <a:lnTo>
                  <a:pt x="295" y="304"/>
                </a:lnTo>
                <a:lnTo>
                  <a:pt x="289" y="310"/>
                </a:lnTo>
                <a:lnTo>
                  <a:pt x="283" y="316"/>
                </a:lnTo>
                <a:lnTo>
                  <a:pt x="276" y="323"/>
                </a:lnTo>
                <a:lnTo>
                  <a:pt x="269" y="329"/>
                </a:lnTo>
                <a:lnTo>
                  <a:pt x="262" y="334"/>
                </a:lnTo>
                <a:lnTo>
                  <a:pt x="254" y="340"/>
                </a:lnTo>
                <a:lnTo>
                  <a:pt x="247" y="346"/>
                </a:lnTo>
                <a:lnTo>
                  <a:pt x="239" y="351"/>
                </a:lnTo>
                <a:lnTo>
                  <a:pt x="232" y="357"/>
                </a:lnTo>
                <a:lnTo>
                  <a:pt x="225" y="363"/>
                </a:lnTo>
                <a:lnTo>
                  <a:pt x="217" y="370"/>
                </a:lnTo>
                <a:lnTo>
                  <a:pt x="209" y="374"/>
                </a:lnTo>
                <a:lnTo>
                  <a:pt x="201" y="381"/>
                </a:lnTo>
                <a:lnTo>
                  <a:pt x="195" y="387"/>
                </a:lnTo>
                <a:lnTo>
                  <a:pt x="187" y="392"/>
                </a:lnTo>
                <a:lnTo>
                  <a:pt x="179" y="398"/>
                </a:lnTo>
                <a:lnTo>
                  <a:pt x="171" y="403"/>
                </a:lnTo>
                <a:lnTo>
                  <a:pt x="163" y="407"/>
                </a:lnTo>
                <a:lnTo>
                  <a:pt x="156" y="412"/>
                </a:lnTo>
                <a:lnTo>
                  <a:pt x="146" y="417"/>
                </a:lnTo>
                <a:lnTo>
                  <a:pt x="138" y="421"/>
                </a:lnTo>
                <a:lnTo>
                  <a:pt x="137" y="421"/>
                </a:lnTo>
                <a:lnTo>
                  <a:pt x="135" y="421"/>
                </a:lnTo>
                <a:lnTo>
                  <a:pt x="134" y="423"/>
                </a:lnTo>
                <a:lnTo>
                  <a:pt x="132" y="423"/>
                </a:lnTo>
                <a:lnTo>
                  <a:pt x="130" y="423"/>
                </a:lnTo>
                <a:lnTo>
                  <a:pt x="130" y="424"/>
                </a:lnTo>
                <a:lnTo>
                  <a:pt x="129" y="424"/>
                </a:lnTo>
                <a:lnTo>
                  <a:pt x="127" y="424"/>
                </a:lnTo>
                <a:lnTo>
                  <a:pt x="126" y="424"/>
                </a:lnTo>
                <a:lnTo>
                  <a:pt x="124" y="426"/>
                </a:lnTo>
                <a:lnTo>
                  <a:pt x="123" y="426"/>
                </a:lnTo>
                <a:lnTo>
                  <a:pt x="121" y="426"/>
                </a:lnTo>
                <a:lnTo>
                  <a:pt x="119" y="426"/>
                </a:lnTo>
                <a:lnTo>
                  <a:pt x="118" y="426"/>
                </a:lnTo>
                <a:lnTo>
                  <a:pt x="118" y="423"/>
                </a:lnTo>
                <a:lnTo>
                  <a:pt x="118" y="418"/>
                </a:lnTo>
                <a:lnTo>
                  <a:pt x="118" y="414"/>
                </a:lnTo>
                <a:lnTo>
                  <a:pt x="118" y="410"/>
                </a:lnTo>
                <a:lnTo>
                  <a:pt x="118" y="406"/>
                </a:lnTo>
                <a:lnTo>
                  <a:pt x="118" y="401"/>
                </a:lnTo>
                <a:lnTo>
                  <a:pt x="118" y="396"/>
                </a:lnTo>
                <a:lnTo>
                  <a:pt x="118" y="393"/>
                </a:lnTo>
                <a:lnTo>
                  <a:pt x="118" y="388"/>
                </a:lnTo>
                <a:lnTo>
                  <a:pt x="116" y="384"/>
                </a:lnTo>
                <a:lnTo>
                  <a:pt x="115" y="381"/>
                </a:lnTo>
                <a:lnTo>
                  <a:pt x="115" y="376"/>
                </a:lnTo>
                <a:lnTo>
                  <a:pt x="113" y="373"/>
                </a:lnTo>
                <a:lnTo>
                  <a:pt x="112" y="368"/>
                </a:lnTo>
                <a:lnTo>
                  <a:pt x="110" y="365"/>
                </a:lnTo>
                <a:lnTo>
                  <a:pt x="107" y="362"/>
                </a:lnTo>
                <a:lnTo>
                  <a:pt x="107" y="359"/>
                </a:lnTo>
                <a:lnTo>
                  <a:pt x="105" y="357"/>
                </a:lnTo>
                <a:lnTo>
                  <a:pt x="104" y="354"/>
                </a:lnTo>
                <a:lnTo>
                  <a:pt x="102" y="352"/>
                </a:lnTo>
                <a:lnTo>
                  <a:pt x="101" y="349"/>
                </a:lnTo>
                <a:lnTo>
                  <a:pt x="99" y="348"/>
                </a:lnTo>
                <a:lnTo>
                  <a:pt x="97" y="346"/>
                </a:lnTo>
                <a:lnTo>
                  <a:pt x="96" y="345"/>
                </a:lnTo>
                <a:lnTo>
                  <a:pt x="94" y="341"/>
                </a:lnTo>
                <a:lnTo>
                  <a:pt x="93" y="340"/>
                </a:lnTo>
                <a:lnTo>
                  <a:pt x="90" y="338"/>
                </a:lnTo>
                <a:lnTo>
                  <a:pt x="88" y="337"/>
                </a:lnTo>
                <a:lnTo>
                  <a:pt x="85" y="337"/>
                </a:lnTo>
                <a:lnTo>
                  <a:pt x="83" y="335"/>
                </a:lnTo>
                <a:lnTo>
                  <a:pt x="80" y="334"/>
                </a:lnTo>
                <a:lnTo>
                  <a:pt x="79" y="334"/>
                </a:lnTo>
                <a:lnTo>
                  <a:pt x="77" y="332"/>
                </a:lnTo>
                <a:lnTo>
                  <a:pt x="77" y="330"/>
                </a:lnTo>
                <a:lnTo>
                  <a:pt x="77" y="329"/>
                </a:lnTo>
                <a:lnTo>
                  <a:pt x="79" y="329"/>
                </a:lnTo>
                <a:lnTo>
                  <a:pt x="79" y="327"/>
                </a:lnTo>
                <a:lnTo>
                  <a:pt x="79" y="326"/>
                </a:lnTo>
                <a:lnTo>
                  <a:pt x="80" y="324"/>
                </a:lnTo>
                <a:lnTo>
                  <a:pt x="82" y="323"/>
                </a:lnTo>
                <a:lnTo>
                  <a:pt x="82" y="321"/>
                </a:lnTo>
                <a:lnTo>
                  <a:pt x="83" y="321"/>
                </a:lnTo>
                <a:lnTo>
                  <a:pt x="83" y="320"/>
                </a:lnTo>
                <a:lnTo>
                  <a:pt x="85" y="318"/>
                </a:lnTo>
                <a:lnTo>
                  <a:pt x="86" y="316"/>
                </a:lnTo>
                <a:lnTo>
                  <a:pt x="88" y="315"/>
                </a:lnTo>
                <a:lnTo>
                  <a:pt x="90" y="313"/>
                </a:lnTo>
                <a:lnTo>
                  <a:pt x="90" y="312"/>
                </a:lnTo>
                <a:lnTo>
                  <a:pt x="91" y="312"/>
                </a:lnTo>
                <a:lnTo>
                  <a:pt x="91" y="310"/>
                </a:lnTo>
                <a:lnTo>
                  <a:pt x="93" y="310"/>
                </a:lnTo>
                <a:lnTo>
                  <a:pt x="93" y="309"/>
                </a:lnTo>
                <a:lnTo>
                  <a:pt x="93" y="307"/>
                </a:lnTo>
                <a:lnTo>
                  <a:pt x="94" y="305"/>
                </a:lnTo>
                <a:lnTo>
                  <a:pt x="94" y="304"/>
                </a:lnTo>
                <a:lnTo>
                  <a:pt x="94" y="302"/>
                </a:lnTo>
                <a:lnTo>
                  <a:pt x="96" y="301"/>
                </a:lnTo>
                <a:lnTo>
                  <a:pt x="94" y="299"/>
                </a:lnTo>
                <a:lnTo>
                  <a:pt x="94" y="298"/>
                </a:lnTo>
                <a:lnTo>
                  <a:pt x="93" y="296"/>
                </a:lnTo>
                <a:lnTo>
                  <a:pt x="93" y="294"/>
                </a:lnTo>
                <a:lnTo>
                  <a:pt x="91" y="293"/>
                </a:lnTo>
                <a:lnTo>
                  <a:pt x="90" y="291"/>
                </a:lnTo>
                <a:lnTo>
                  <a:pt x="88" y="290"/>
                </a:lnTo>
                <a:lnTo>
                  <a:pt x="85" y="288"/>
                </a:lnTo>
                <a:lnTo>
                  <a:pt x="83" y="287"/>
                </a:lnTo>
                <a:lnTo>
                  <a:pt x="82" y="287"/>
                </a:lnTo>
                <a:lnTo>
                  <a:pt x="80" y="285"/>
                </a:lnTo>
                <a:lnTo>
                  <a:pt x="79" y="285"/>
                </a:lnTo>
                <a:lnTo>
                  <a:pt x="77" y="283"/>
                </a:lnTo>
                <a:lnTo>
                  <a:pt x="76" y="283"/>
                </a:lnTo>
                <a:lnTo>
                  <a:pt x="74" y="283"/>
                </a:lnTo>
                <a:lnTo>
                  <a:pt x="74" y="282"/>
                </a:lnTo>
                <a:lnTo>
                  <a:pt x="72" y="282"/>
                </a:lnTo>
                <a:lnTo>
                  <a:pt x="71" y="282"/>
                </a:lnTo>
                <a:lnTo>
                  <a:pt x="69" y="282"/>
                </a:lnTo>
                <a:lnTo>
                  <a:pt x="68" y="282"/>
                </a:lnTo>
                <a:lnTo>
                  <a:pt x="66" y="282"/>
                </a:lnTo>
                <a:lnTo>
                  <a:pt x="65" y="280"/>
                </a:lnTo>
                <a:lnTo>
                  <a:pt x="65" y="279"/>
                </a:lnTo>
                <a:lnTo>
                  <a:pt x="66" y="276"/>
                </a:lnTo>
                <a:lnTo>
                  <a:pt x="68" y="274"/>
                </a:lnTo>
                <a:lnTo>
                  <a:pt x="71" y="274"/>
                </a:lnTo>
                <a:lnTo>
                  <a:pt x="72" y="273"/>
                </a:lnTo>
                <a:lnTo>
                  <a:pt x="76" y="271"/>
                </a:lnTo>
                <a:lnTo>
                  <a:pt x="77" y="271"/>
                </a:lnTo>
                <a:lnTo>
                  <a:pt x="80" y="269"/>
                </a:lnTo>
                <a:lnTo>
                  <a:pt x="82" y="269"/>
                </a:lnTo>
                <a:lnTo>
                  <a:pt x="85" y="268"/>
                </a:lnTo>
                <a:lnTo>
                  <a:pt x="86" y="268"/>
                </a:lnTo>
                <a:lnTo>
                  <a:pt x="90" y="266"/>
                </a:lnTo>
                <a:lnTo>
                  <a:pt x="91" y="266"/>
                </a:lnTo>
                <a:lnTo>
                  <a:pt x="94" y="265"/>
                </a:lnTo>
                <a:lnTo>
                  <a:pt x="96" y="263"/>
                </a:lnTo>
                <a:lnTo>
                  <a:pt x="99" y="263"/>
                </a:lnTo>
                <a:lnTo>
                  <a:pt x="101" y="262"/>
                </a:lnTo>
                <a:lnTo>
                  <a:pt x="112" y="255"/>
                </a:lnTo>
                <a:lnTo>
                  <a:pt x="121" y="249"/>
                </a:lnTo>
                <a:lnTo>
                  <a:pt x="130" y="243"/>
                </a:lnTo>
                <a:lnTo>
                  <a:pt x="138" y="235"/>
                </a:lnTo>
                <a:lnTo>
                  <a:pt x="148" y="227"/>
                </a:lnTo>
                <a:lnTo>
                  <a:pt x="151" y="224"/>
                </a:lnTo>
                <a:lnTo>
                  <a:pt x="151" y="221"/>
                </a:lnTo>
                <a:lnTo>
                  <a:pt x="149" y="219"/>
                </a:lnTo>
                <a:lnTo>
                  <a:pt x="148" y="218"/>
                </a:lnTo>
                <a:lnTo>
                  <a:pt x="146" y="216"/>
                </a:lnTo>
                <a:lnTo>
                  <a:pt x="145" y="215"/>
                </a:lnTo>
                <a:lnTo>
                  <a:pt x="143" y="215"/>
                </a:lnTo>
                <a:lnTo>
                  <a:pt x="126" y="205"/>
                </a:lnTo>
                <a:lnTo>
                  <a:pt x="107" y="197"/>
                </a:lnTo>
                <a:lnTo>
                  <a:pt x="88" y="191"/>
                </a:lnTo>
                <a:lnTo>
                  <a:pt x="68" y="185"/>
                </a:lnTo>
                <a:lnTo>
                  <a:pt x="49" y="180"/>
                </a:lnTo>
                <a:lnTo>
                  <a:pt x="43" y="177"/>
                </a:lnTo>
                <a:lnTo>
                  <a:pt x="38" y="175"/>
                </a:lnTo>
                <a:lnTo>
                  <a:pt x="33" y="174"/>
                </a:lnTo>
                <a:lnTo>
                  <a:pt x="28" y="172"/>
                </a:lnTo>
                <a:lnTo>
                  <a:pt x="24" y="171"/>
                </a:lnTo>
                <a:lnTo>
                  <a:pt x="21" y="169"/>
                </a:lnTo>
                <a:lnTo>
                  <a:pt x="19" y="168"/>
                </a:lnTo>
                <a:lnTo>
                  <a:pt x="11" y="139"/>
                </a:lnTo>
                <a:lnTo>
                  <a:pt x="5" y="110"/>
                </a:lnTo>
                <a:lnTo>
                  <a:pt x="2" y="78"/>
                </a:lnTo>
                <a:lnTo>
                  <a:pt x="0" y="47"/>
                </a:lnTo>
                <a:lnTo>
                  <a:pt x="0" y="17"/>
                </a:lnTo>
                <a:lnTo>
                  <a:pt x="0" y="6"/>
                </a:lnTo>
                <a:lnTo>
                  <a:pt x="3" y="0"/>
                </a:lnTo>
                <a:lnTo>
                  <a:pt x="11" y="5"/>
                </a:lnTo>
                <a:lnTo>
                  <a:pt x="17" y="11"/>
                </a:lnTo>
                <a:lnTo>
                  <a:pt x="25" y="17"/>
                </a:lnTo>
                <a:lnTo>
                  <a:pt x="33" y="23"/>
                </a:lnTo>
                <a:lnTo>
                  <a:pt x="41" y="28"/>
                </a:lnTo>
                <a:lnTo>
                  <a:pt x="43" y="31"/>
                </a:lnTo>
                <a:close/>
              </a:path>
            </a:pathLst>
          </a:cu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85134" name="Freeform 141"/>
          <p:cNvSpPr>
            <a:spLocks/>
          </p:cNvSpPr>
          <p:nvPr/>
        </p:nvSpPr>
        <p:spPr bwMode="auto">
          <a:xfrm>
            <a:off x="9682163" y="1260476"/>
            <a:ext cx="150812" cy="100013"/>
          </a:xfrm>
          <a:custGeom>
            <a:avLst/>
            <a:gdLst>
              <a:gd name="T0" fmla="*/ 0 w 95"/>
              <a:gd name="T1" fmla="*/ 0 h 63"/>
              <a:gd name="T2" fmla="*/ 2147483647 w 95"/>
              <a:gd name="T3" fmla="*/ 2147483647 h 63"/>
              <a:gd name="T4" fmla="*/ 2147483647 w 95"/>
              <a:gd name="T5" fmla="*/ 2147483647 h 63"/>
              <a:gd name="T6" fmla="*/ 2147483647 w 95"/>
              <a:gd name="T7" fmla="*/ 2147483647 h 63"/>
              <a:gd name="T8" fmla="*/ 2147483647 w 95"/>
              <a:gd name="T9" fmla="*/ 2147483647 h 63"/>
              <a:gd name="T10" fmla="*/ 2147483647 w 95"/>
              <a:gd name="T11" fmla="*/ 2147483647 h 63"/>
              <a:gd name="T12" fmla="*/ 2147483647 w 95"/>
              <a:gd name="T13" fmla="*/ 2147483647 h 63"/>
              <a:gd name="T14" fmla="*/ 2147483647 w 95"/>
              <a:gd name="T15" fmla="*/ 2147483647 h 63"/>
              <a:gd name="T16" fmla="*/ 2147483647 w 95"/>
              <a:gd name="T17" fmla="*/ 2147483647 h 63"/>
              <a:gd name="T18" fmla="*/ 2147483647 w 95"/>
              <a:gd name="T19" fmla="*/ 2147483647 h 63"/>
              <a:gd name="T20" fmla="*/ 2147483647 w 95"/>
              <a:gd name="T21" fmla="*/ 2147483647 h 63"/>
              <a:gd name="T22" fmla="*/ 2147483647 w 95"/>
              <a:gd name="T23" fmla="*/ 2147483647 h 63"/>
              <a:gd name="T24" fmla="*/ 2147483647 w 95"/>
              <a:gd name="T25" fmla="*/ 2147483647 h 63"/>
              <a:gd name="T26" fmla="*/ 2147483647 w 95"/>
              <a:gd name="T27" fmla="*/ 2147483647 h 63"/>
              <a:gd name="T28" fmla="*/ 2147483647 w 95"/>
              <a:gd name="T29" fmla="*/ 2147483647 h 63"/>
              <a:gd name="T30" fmla="*/ 2147483647 w 95"/>
              <a:gd name="T31" fmla="*/ 2147483647 h 63"/>
              <a:gd name="T32" fmla="*/ 2147483647 w 95"/>
              <a:gd name="T33" fmla="*/ 2147483647 h 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5"/>
              <a:gd name="T52" fmla="*/ 0 h 63"/>
              <a:gd name="T53" fmla="*/ 95 w 95"/>
              <a:gd name="T54" fmla="*/ 63 h 6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5" h="63">
                <a:moveTo>
                  <a:pt x="0" y="0"/>
                </a:moveTo>
                <a:lnTo>
                  <a:pt x="6" y="5"/>
                </a:lnTo>
                <a:lnTo>
                  <a:pt x="11" y="8"/>
                </a:lnTo>
                <a:lnTo>
                  <a:pt x="17" y="13"/>
                </a:lnTo>
                <a:lnTo>
                  <a:pt x="23" y="17"/>
                </a:lnTo>
                <a:lnTo>
                  <a:pt x="29" y="21"/>
                </a:lnTo>
                <a:lnTo>
                  <a:pt x="34" y="25"/>
                </a:lnTo>
                <a:lnTo>
                  <a:pt x="40" y="28"/>
                </a:lnTo>
                <a:lnTo>
                  <a:pt x="47" y="32"/>
                </a:lnTo>
                <a:lnTo>
                  <a:pt x="53" y="35"/>
                </a:lnTo>
                <a:lnTo>
                  <a:pt x="59" y="39"/>
                </a:lnTo>
                <a:lnTo>
                  <a:pt x="65" y="43"/>
                </a:lnTo>
                <a:lnTo>
                  <a:pt x="72" y="46"/>
                </a:lnTo>
                <a:lnTo>
                  <a:pt x="78" y="50"/>
                </a:lnTo>
                <a:lnTo>
                  <a:pt x="83" y="54"/>
                </a:lnTo>
                <a:lnTo>
                  <a:pt x="89" y="58"/>
                </a:lnTo>
                <a:lnTo>
                  <a:pt x="95" y="6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5" name="Freeform 142"/>
          <p:cNvSpPr>
            <a:spLocks/>
          </p:cNvSpPr>
          <p:nvPr/>
        </p:nvSpPr>
        <p:spPr bwMode="auto">
          <a:xfrm>
            <a:off x="9832976" y="1360488"/>
            <a:ext cx="182563" cy="93662"/>
          </a:xfrm>
          <a:custGeom>
            <a:avLst/>
            <a:gdLst>
              <a:gd name="T0" fmla="*/ 0 w 115"/>
              <a:gd name="T1" fmla="*/ 0 h 59"/>
              <a:gd name="T2" fmla="*/ 2147483647 w 115"/>
              <a:gd name="T3" fmla="*/ 2147483647 h 59"/>
              <a:gd name="T4" fmla="*/ 2147483647 w 115"/>
              <a:gd name="T5" fmla="*/ 2147483647 h 59"/>
              <a:gd name="T6" fmla="*/ 2147483647 w 115"/>
              <a:gd name="T7" fmla="*/ 2147483647 h 59"/>
              <a:gd name="T8" fmla="*/ 2147483647 w 115"/>
              <a:gd name="T9" fmla="*/ 2147483647 h 59"/>
              <a:gd name="T10" fmla="*/ 2147483647 w 115"/>
              <a:gd name="T11" fmla="*/ 2147483647 h 59"/>
              <a:gd name="T12" fmla="*/ 2147483647 w 115"/>
              <a:gd name="T13" fmla="*/ 2147483647 h 59"/>
              <a:gd name="T14" fmla="*/ 2147483647 w 115"/>
              <a:gd name="T15" fmla="*/ 2147483647 h 59"/>
              <a:gd name="T16" fmla="*/ 2147483647 w 115"/>
              <a:gd name="T17" fmla="*/ 2147483647 h 59"/>
              <a:gd name="T18" fmla="*/ 2147483647 w 115"/>
              <a:gd name="T19" fmla="*/ 2147483647 h 59"/>
              <a:gd name="T20" fmla="*/ 2147483647 w 115"/>
              <a:gd name="T21" fmla="*/ 2147483647 h 59"/>
              <a:gd name="T22" fmla="*/ 2147483647 w 115"/>
              <a:gd name="T23" fmla="*/ 2147483647 h 59"/>
              <a:gd name="T24" fmla="*/ 2147483647 w 115"/>
              <a:gd name="T25" fmla="*/ 2147483647 h 59"/>
              <a:gd name="T26" fmla="*/ 2147483647 w 115"/>
              <a:gd name="T27" fmla="*/ 2147483647 h 59"/>
              <a:gd name="T28" fmla="*/ 2147483647 w 115"/>
              <a:gd name="T29" fmla="*/ 2147483647 h 59"/>
              <a:gd name="T30" fmla="*/ 2147483647 w 115"/>
              <a:gd name="T31" fmla="*/ 2147483647 h 59"/>
              <a:gd name="T32" fmla="*/ 2147483647 w 115"/>
              <a:gd name="T33" fmla="*/ 2147483647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5"/>
              <a:gd name="T52" fmla="*/ 0 h 59"/>
              <a:gd name="T53" fmla="*/ 115 w 115"/>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5" h="59">
                <a:moveTo>
                  <a:pt x="0" y="0"/>
                </a:moveTo>
                <a:lnTo>
                  <a:pt x="7" y="5"/>
                </a:lnTo>
                <a:lnTo>
                  <a:pt x="13" y="9"/>
                </a:lnTo>
                <a:lnTo>
                  <a:pt x="21" y="12"/>
                </a:lnTo>
                <a:lnTo>
                  <a:pt x="27" y="17"/>
                </a:lnTo>
                <a:lnTo>
                  <a:pt x="33" y="22"/>
                </a:lnTo>
                <a:lnTo>
                  <a:pt x="41" y="25"/>
                </a:lnTo>
                <a:lnTo>
                  <a:pt x="47" y="30"/>
                </a:lnTo>
                <a:lnTo>
                  <a:pt x="55" y="33"/>
                </a:lnTo>
                <a:lnTo>
                  <a:pt x="63" y="36"/>
                </a:lnTo>
                <a:lnTo>
                  <a:pt x="69" y="41"/>
                </a:lnTo>
                <a:lnTo>
                  <a:pt x="77" y="44"/>
                </a:lnTo>
                <a:lnTo>
                  <a:pt x="85" y="47"/>
                </a:lnTo>
                <a:lnTo>
                  <a:pt x="91" y="50"/>
                </a:lnTo>
                <a:lnTo>
                  <a:pt x="99" y="53"/>
                </a:lnTo>
                <a:lnTo>
                  <a:pt x="107" y="56"/>
                </a:lnTo>
                <a:lnTo>
                  <a:pt x="115" y="5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6" name="Freeform 143"/>
          <p:cNvSpPr>
            <a:spLocks/>
          </p:cNvSpPr>
          <p:nvPr/>
        </p:nvSpPr>
        <p:spPr bwMode="auto">
          <a:xfrm>
            <a:off x="10015538" y="1454150"/>
            <a:ext cx="131762" cy="50800"/>
          </a:xfrm>
          <a:custGeom>
            <a:avLst/>
            <a:gdLst>
              <a:gd name="T0" fmla="*/ 0 w 83"/>
              <a:gd name="T1" fmla="*/ 0 h 32"/>
              <a:gd name="T2" fmla="*/ 2147483647 w 83"/>
              <a:gd name="T3" fmla="*/ 2147483647 h 32"/>
              <a:gd name="T4" fmla="*/ 2147483647 w 83"/>
              <a:gd name="T5" fmla="*/ 2147483647 h 32"/>
              <a:gd name="T6" fmla="*/ 2147483647 w 83"/>
              <a:gd name="T7" fmla="*/ 2147483647 h 32"/>
              <a:gd name="T8" fmla="*/ 2147483647 w 83"/>
              <a:gd name="T9" fmla="*/ 2147483647 h 32"/>
              <a:gd name="T10" fmla="*/ 2147483647 w 83"/>
              <a:gd name="T11" fmla="*/ 2147483647 h 32"/>
              <a:gd name="T12" fmla="*/ 2147483647 w 83"/>
              <a:gd name="T13" fmla="*/ 2147483647 h 32"/>
              <a:gd name="T14" fmla="*/ 2147483647 w 83"/>
              <a:gd name="T15" fmla="*/ 2147483647 h 32"/>
              <a:gd name="T16" fmla="*/ 2147483647 w 83"/>
              <a:gd name="T17" fmla="*/ 2147483647 h 32"/>
              <a:gd name="T18" fmla="*/ 2147483647 w 83"/>
              <a:gd name="T19" fmla="*/ 2147483647 h 32"/>
              <a:gd name="T20" fmla="*/ 2147483647 w 83"/>
              <a:gd name="T21" fmla="*/ 2147483647 h 32"/>
              <a:gd name="T22" fmla="*/ 2147483647 w 83"/>
              <a:gd name="T23" fmla="*/ 2147483647 h 32"/>
              <a:gd name="T24" fmla="*/ 2147483647 w 83"/>
              <a:gd name="T25" fmla="*/ 2147483647 h 32"/>
              <a:gd name="T26" fmla="*/ 2147483647 w 83"/>
              <a:gd name="T27" fmla="*/ 2147483647 h 32"/>
              <a:gd name="T28" fmla="*/ 2147483647 w 83"/>
              <a:gd name="T29" fmla="*/ 2147483647 h 32"/>
              <a:gd name="T30" fmla="*/ 2147483647 w 83"/>
              <a:gd name="T31" fmla="*/ 2147483647 h 32"/>
              <a:gd name="T32" fmla="*/ 2147483647 w 83"/>
              <a:gd name="T33" fmla="*/ 2147483647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32"/>
              <a:gd name="T53" fmla="*/ 83 w 83"/>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32">
                <a:moveTo>
                  <a:pt x="0" y="0"/>
                </a:moveTo>
                <a:lnTo>
                  <a:pt x="5" y="2"/>
                </a:lnTo>
                <a:lnTo>
                  <a:pt x="9" y="4"/>
                </a:lnTo>
                <a:lnTo>
                  <a:pt x="14" y="7"/>
                </a:lnTo>
                <a:lnTo>
                  <a:pt x="20" y="8"/>
                </a:lnTo>
                <a:lnTo>
                  <a:pt x="25" y="11"/>
                </a:lnTo>
                <a:lnTo>
                  <a:pt x="30" y="13"/>
                </a:lnTo>
                <a:lnTo>
                  <a:pt x="34" y="15"/>
                </a:lnTo>
                <a:lnTo>
                  <a:pt x="41" y="18"/>
                </a:lnTo>
                <a:lnTo>
                  <a:pt x="45" y="19"/>
                </a:lnTo>
                <a:lnTo>
                  <a:pt x="50" y="22"/>
                </a:lnTo>
                <a:lnTo>
                  <a:pt x="55" y="24"/>
                </a:lnTo>
                <a:lnTo>
                  <a:pt x="61" y="26"/>
                </a:lnTo>
                <a:lnTo>
                  <a:pt x="66" y="27"/>
                </a:lnTo>
                <a:lnTo>
                  <a:pt x="72" y="29"/>
                </a:lnTo>
                <a:lnTo>
                  <a:pt x="77" y="30"/>
                </a:lnTo>
                <a:lnTo>
                  <a:pt x="83" y="3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7" name="Freeform 144"/>
          <p:cNvSpPr>
            <a:spLocks/>
          </p:cNvSpPr>
          <p:nvPr/>
        </p:nvSpPr>
        <p:spPr bwMode="auto">
          <a:xfrm>
            <a:off x="10147301" y="1504950"/>
            <a:ext cx="61913" cy="14288"/>
          </a:xfrm>
          <a:custGeom>
            <a:avLst/>
            <a:gdLst>
              <a:gd name="T0" fmla="*/ 0 w 39"/>
              <a:gd name="T1" fmla="*/ 0 h 9"/>
              <a:gd name="T2" fmla="*/ 2147483647 w 39"/>
              <a:gd name="T3" fmla="*/ 2147483647 h 9"/>
              <a:gd name="T4" fmla="*/ 2147483647 w 39"/>
              <a:gd name="T5" fmla="*/ 2147483647 h 9"/>
              <a:gd name="T6" fmla="*/ 2147483647 w 39"/>
              <a:gd name="T7" fmla="*/ 2147483647 h 9"/>
              <a:gd name="T8" fmla="*/ 2147483647 w 39"/>
              <a:gd name="T9" fmla="*/ 2147483647 h 9"/>
              <a:gd name="T10" fmla="*/ 2147483647 w 39"/>
              <a:gd name="T11" fmla="*/ 2147483647 h 9"/>
              <a:gd name="T12" fmla="*/ 2147483647 w 39"/>
              <a:gd name="T13" fmla="*/ 2147483647 h 9"/>
              <a:gd name="T14" fmla="*/ 2147483647 w 39"/>
              <a:gd name="T15" fmla="*/ 2147483647 h 9"/>
              <a:gd name="T16" fmla="*/ 2147483647 w 39"/>
              <a:gd name="T17" fmla="*/ 2147483647 h 9"/>
              <a:gd name="T18" fmla="*/ 2147483647 w 39"/>
              <a:gd name="T19" fmla="*/ 2147483647 h 9"/>
              <a:gd name="T20" fmla="*/ 2147483647 w 39"/>
              <a:gd name="T21" fmla="*/ 2147483647 h 9"/>
              <a:gd name="T22" fmla="*/ 2147483647 w 39"/>
              <a:gd name="T23" fmla="*/ 2147483647 h 9"/>
              <a:gd name="T24" fmla="*/ 2147483647 w 39"/>
              <a:gd name="T25" fmla="*/ 2147483647 h 9"/>
              <a:gd name="T26" fmla="*/ 2147483647 w 39"/>
              <a:gd name="T27" fmla="*/ 2147483647 h 9"/>
              <a:gd name="T28" fmla="*/ 2147483647 w 39"/>
              <a:gd name="T29" fmla="*/ 2147483647 h 9"/>
              <a:gd name="T30" fmla="*/ 2147483647 w 39"/>
              <a:gd name="T31" fmla="*/ 2147483647 h 9"/>
              <a:gd name="T32" fmla="*/ 2147483647 w 39"/>
              <a:gd name="T33" fmla="*/ 214748364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9"/>
              <a:gd name="T53" fmla="*/ 39 w 39"/>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9">
                <a:moveTo>
                  <a:pt x="0" y="0"/>
                </a:moveTo>
                <a:lnTo>
                  <a:pt x="2" y="1"/>
                </a:lnTo>
                <a:lnTo>
                  <a:pt x="5" y="1"/>
                </a:lnTo>
                <a:lnTo>
                  <a:pt x="6" y="3"/>
                </a:lnTo>
                <a:lnTo>
                  <a:pt x="9" y="3"/>
                </a:lnTo>
                <a:lnTo>
                  <a:pt x="11" y="4"/>
                </a:lnTo>
                <a:lnTo>
                  <a:pt x="14" y="4"/>
                </a:lnTo>
                <a:lnTo>
                  <a:pt x="17" y="4"/>
                </a:lnTo>
                <a:lnTo>
                  <a:pt x="19" y="6"/>
                </a:lnTo>
                <a:lnTo>
                  <a:pt x="22" y="6"/>
                </a:lnTo>
                <a:lnTo>
                  <a:pt x="24" y="6"/>
                </a:lnTo>
                <a:lnTo>
                  <a:pt x="27" y="8"/>
                </a:lnTo>
                <a:lnTo>
                  <a:pt x="30" y="8"/>
                </a:lnTo>
                <a:lnTo>
                  <a:pt x="31" y="8"/>
                </a:lnTo>
                <a:lnTo>
                  <a:pt x="35" y="8"/>
                </a:lnTo>
                <a:lnTo>
                  <a:pt x="38" y="9"/>
                </a:lnTo>
                <a:lnTo>
                  <a:pt x="39"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38" name="Line 145"/>
          <p:cNvSpPr>
            <a:spLocks noChangeShapeType="1"/>
          </p:cNvSpPr>
          <p:nvPr/>
        </p:nvSpPr>
        <p:spPr bwMode="auto">
          <a:xfrm>
            <a:off x="10209213" y="1519239"/>
            <a:ext cx="25400" cy="31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139" name="Freeform 146"/>
          <p:cNvSpPr>
            <a:spLocks/>
          </p:cNvSpPr>
          <p:nvPr/>
        </p:nvSpPr>
        <p:spPr bwMode="auto">
          <a:xfrm>
            <a:off x="10191751" y="1522414"/>
            <a:ext cx="42863" cy="58737"/>
          </a:xfrm>
          <a:custGeom>
            <a:avLst/>
            <a:gdLst>
              <a:gd name="T0" fmla="*/ 2147483647 w 27"/>
              <a:gd name="T1" fmla="*/ 0 h 37"/>
              <a:gd name="T2" fmla="*/ 2147483647 w 27"/>
              <a:gd name="T3" fmla="*/ 2147483647 h 37"/>
              <a:gd name="T4" fmla="*/ 2147483647 w 27"/>
              <a:gd name="T5" fmla="*/ 2147483647 h 37"/>
              <a:gd name="T6" fmla="*/ 2147483647 w 27"/>
              <a:gd name="T7" fmla="*/ 2147483647 h 37"/>
              <a:gd name="T8" fmla="*/ 2147483647 w 27"/>
              <a:gd name="T9" fmla="*/ 2147483647 h 37"/>
              <a:gd name="T10" fmla="*/ 2147483647 w 27"/>
              <a:gd name="T11" fmla="*/ 2147483647 h 37"/>
              <a:gd name="T12" fmla="*/ 2147483647 w 27"/>
              <a:gd name="T13" fmla="*/ 2147483647 h 37"/>
              <a:gd name="T14" fmla="*/ 2147483647 w 27"/>
              <a:gd name="T15" fmla="*/ 2147483647 h 37"/>
              <a:gd name="T16" fmla="*/ 2147483647 w 27"/>
              <a:gd name="T17" fmla="*/ 2147483647 h 37"/>
              <a:gd name="T18" fmla="*/ 2147483647 w 27"/>
              <a:gd name="T19" fmla="*/ 2147483647 h 37"/>
              <a:gd name="T20" fmla="*/ 2147483647 w 27"/>
              <a:gd name="T21" fmla="*/ 2147483647 h 37"/>
              <a:gd name="T22" fmla="*/ 2147483647 w 27"/>
              <a:gd name="T23" fmla="*/ 2147483647 h 37"/>
              <a:gd name="T24" fmla="*/ 2147483647 w 27"/>
              <a:gd name="T25" fmla="*/ 2147483647 h 37"/>
              <a:gd name="T26" fmla="*/ 2147483647 w 27"/>
              <a:gd name="T27" fmla="*/ 2147483647 h 37"/>
              <a:gd name="T28" fmla="*/ 2147483647 w 27"/>
              <a:gd name="T29" fmla="*/ 2147483647 h 37"/>
              <a:gd name="T30" fmla="*/ 2147483647 w 27"/>
              <a:gd name="T31" fmla="*/ 2147483647 h 37"/>
              <a:gd name="T32" fmla="*/ 0 w 27"/>
              <a:gd name="T33" fmla="*/ 2147483647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
              <a:gd name="T52" fmla="*/ 0 h 37"/>
              <a:gd name="T53" fmla="*/ 27 w 27"/>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 h="37">
                <a:moveTo>
                  <a:pt x="27" y="0"/>
                </a:moveTo>
                <a:lnTo>
                  <a:pt x="27" y="1"/>
                </a:lnTo>
                <a:lnTo>
                  <a:pt x="25" y="4"/>
                </a:lnTo>
                <a:lnTo>
                  <a:pt x="24" y="8"/>
                </a:lnTo>
                <a:lnTo>
                  <a:pt x="22" y="9"/>
                </a:lnTo>
                <a:lnTo>
                  <a:pt x="21" y="12"/>
                </a:lnTo>
                <a:lnTo>
                  <a:pt x="19" y="14"/>
                </a:lnTo>
                <a:lnTo>
                  <a:pt x="18" y="17"/>
                </a:lnTo>
                <a:lnTo>
                  <a:pt x="14" y="19"/>
                </a:lnTo>
                <a:lnTo>
                  <a:pt x="13" y="20"/>
                </a:lnTo>
                <a:lnTo>
                  <a:pt x="11" y="23"/>
                </a:lnTo>
                <a:lnTo>
                  <a:pt x="10" y="25"/>
                </a:lnTo>
                <a:lnTo>
                  <a:pt x="8" y="28"/>
                </a:lnTo>
                <a:lnTo>
                  <a:pt x="5" y="30"/>
                </a:lnTo>
                <a:lnTo>
                  <a:pt x="3" y="33"/>
                </a:lnTo>
                <a:lnTo>
                  <a:pt x="2" y="34"/>
                </a:lnTo>
                <a:lnTo>
                  <a:pt x="0" y="3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0" name="Freeform 147"/>
          <p:cNvSpPr>
            <a:spLocks/>
          </p:cNvSpPr>
          <p:nvPr/>
        </p:nvSpPr>
        <p:spPr bwMode="auto">
          <a:xfrm>
            <a:off x="10029826" y="1581150"/>
            <a:ext cx="161925" cy="160338"/>
          </a:xfrm>
          <a:custGeom>
            <a:avLst/>
            <a:gdLst>
              <a:gd name="T0" fmla="*/ 2147483647 w 102"/>
              <a:gd name="T1" fmla="*/ 0 h 101"/>
              <a:gd name="T2" fmla="*/ 2147483647 w 102"/>
              <a:gd name="T3" fmla="*/ 2147483647 h 101"/>
              <a:gd name="T4" fmla="*/ 2147483647 w 102"/>
              <a:gd name="T5" fmla="*/ 2147483647 h 101"/>
              <a:gd name="T6" fmla="*/ 2147483647 w 102"/>
              <a:gd name="T7" fmla="*/ 2147483647 h 101"/>
              <a:gd name="T8" fmla="*/ 2147483647 w 102"/>
              <a:gd name="T9" fmla="*/ 2147483647 h 101"/>
              <a:gd name="T10" fmla="*/ 2147483647 w 102"/>
              <a:gd name="T11" fmla="*/ 2147483647 h 101"/>
              <a:gd name="T12" fmla="*/ 2147483647 w 102"/>
              <a:gd name="T13" fmla="*/ 2147483647 h 101"/>
              <a:gd name="T14" fmla="*/ 2147483647 w 102"/>
              <a:gd name="T15" fmla="*/ 2147483647 h 101"/>
              <a:gd name="T16" fmla="*/ 2147483647 w 102"/>
              <a:gd name="T17" fmla="*/ 2147483647 h 101"/>
              <a:gd name="T18" fmla="*/ 2147483647 w 102"/>
              <a:gd name="T19" fmla="*/ 2147483647 h 101"/>
              <a:gd name="T20" fmla="*/ 2147483647 w 102"/>
              <a:gd name="T21" fmla="*/ 2147483647 h 101"/>
              <a:gd name="T22" fmla="*/ 2147483647 w 102"/>
              <a:gd name="T23" fmla="*/ 2147483647 h 101"/>
              <a:gd name="T24" fmla="*/ 2147483647 w 102"/>
              <a:gd name="T25" fmla="*/ 2147483647 h 101"/>
              <a:gd name="T26" fmla="*/ 2147483647 w 102"/>
              <a:gd name="T27" fmla="*/ 2147483647 h 101"/>
              <a:gd name="T28" fmla="*/ 2147483647 w 102"/>
              <a:gd name="T29" fmla="*/ 2147483647 h 101"/>
              <a:gd name="T30" fmla="*/ 2147483647 w 102"/>
              <a:gd name="T31" fmla="*/ 2147483647 h 101"/>
              <a:gd name="T32" fmla="*/ 0 w 102"/>
              <a:gd name="T33" fmla="*/ 2147483647 h 1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2"/>
              <a:gd name="T52" fmla="*/ 0 h 101"/>
              <a:gd name="T53" fmla="*/ 102 w 102"/>
              <a:gd name="T54" fmla="*/ 101 h 1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2" h="101">
                <a:moveTo>
                  <a:pt x="102" y="0"/>
                </a:moveTo>
                <a:lnTo>
                  <a:pt x="96" y="7"/>
                </a:lnTo>
                <a:lnTo>
                  <a:pt x="90" y="13"/>
                </a:lnTo>
                <a:lnTo>
                  <a:pt x="83" y="19"/>
                </a:lnTo>
                <a:lnTo>
                  <a:pt x="77" y="27"/>
                </a:lnTo>
                <a:lnTo>
                  <a:pt x="71" y="33"/>
                </a:lnTo>
                <a:lnTo>
                  <a:pt x="65" y="40"/>
                </a:lnTo>
                <a:lnTo>
                  <a:pt x="58" y="46"/>
                </a:lnTo>
                <a:lnTo>
                  <a:pt x="52" y="52"/>
                </a:lnTo>
                <a:lnTo>
                  <a:pt x="46" y="58"/>
                </a:lnTo>
                <a:lnTo>
                  <a:pt x="39" y="65"/>
                </a:lnTo>
                <a:lnTo>
                  <a:pt x="33" y="71"/>
                </a:lnTo>
                <a:lnTo>
                  <a:pt x="27" y="77"/>
                </a:lnTo>
                <a:lnTo>
                  <a:pt x="21" y="83"/>
                </a:lnTo>
                <a:lnTo>
                  <a:pt x="14" y="90"/>
                </a:lnTo>
                <a:lnTo>
                  <a:pt x="7" y="96"/>
                </a:lnTo>
                <a:lnTo>
                  <a:pt x="0" y="10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1" name="Freeform 148"/>
          <p:cNvSpPr>
            <a:spLocks/>
          </p:cNvSpPr>
          <p:nvPr/>
        </p:nvSpPr>
        <p:spPr bwMode="auto">
          <a:xfrm>
            <a:off x="9832975" y="1741488"/>
            <a:ext cx="196850" cy="138112"/>
          </a:xfrm>
          <a:custGeom>
            <a:avLst/>
            <a:gdLst>
              <a:gd name="T0" fmla="*/ 2147483647 w 124"/>
              <a:gd name="T1" fmla="*/ 0 h 87"/>
              <a:gd name="T2" fmla="*/ 2147483647 w 124"/>
              <a:gd name="T3" fmla="*/ 2147483647 h 87"/>
              <a:gd name="T4" fmla="*/ 2147483647 w 124"/>
              <a:gd name="T5" fmla="*/ 2147483647 h 87"/>
              <a:gd name="T6" fmla="*/ 2147483647 w 124"/>
              <a:gd name="T7" fmla="*/ 2147483647 h 87"/>
              <a:gd name="T8" fmla="*/ 2147483647 w 124"/>
              <a:gd name="T9" fmla="*/ 2147483647 h 87"/>
              <a:gd name="T10" fmla="*/ 2147483647 w 124"/>
              <a:gd name="T11" fmla="*/ 2147483647 h 87"/>
              <a:gd name="T12" fmla="*/ 2147483647 w 124"/>
              <a:gd name="T13" fmla="*/ 2147483647 h 87"/>
              <a:gd name="T14" fmla="*/ 2147483647 w 124"/>
              <a:gd name="T15" fmla="*/ 2147483647 h 87"/>
              <a:gd name="T16" fmla="*/ 2147483647 w 124"/>
              <a:gd name="T17" fmla="*/ 2147483647 h 87"/>
              <a:gd name="T18" fmla="*/ 2147483647 w 124"/>
              <a:gd name="T19" fmla="*/ 2147483647 h 87"/>
              <a:gd name="T20" fmla="*/ 2147483647 w 124"/>
              <a:gd name="T21" fmla="*/ 2147483647 h 87"/>
              <a:gd name="T22" fmla="*/ 2147483647 w 124"/>
              <a:gd name="T23" fmla="*/ 2147483647 h 87"/>
              <a:gd name="T24" fmla="*/ 2147483647 w 124"/>
              <a:gd name="T25" fmla="*/ 2147483647 h 87"/>
              <a:gd name="T26" fmla="*/ 2147483647 w 124"/>
              <a:gd name="T27" fmla="*/ 2147483647 h 87"/>
              <a:gd name="T28" fmla="*/ 2147483647 w 124"/>
              <a:gd name="T29" fmla="*/ 2147483647 h 87"/>
              <a:gd name="T30" fmla="*/ 2147483647 w 124"/>
              <a:gd name="T31" fmla="*/ 2147483647 h 87"/>
              <a:gd name="T32" fmla="*/ 0 w 124"/>
              <a:gd name="T33" fmla="*/ 2147483647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87"/>
              <a:gd name="T53" fmla="*/ 124 w 124"/>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87">
                <a:moveTo>
                  <a:pt x="124" y="0"/>
                </a:moveTo>
                <a:lnTo>
                  <a:pt x="116" y="6"/>
                </a:lnTo>
                <a:lnTo>
                  <a:pt x="109" y="12"/>
                </a:lnTo>
                <a:lnTo>
                  <a:pt x="101" y="17"/>
                </a:lnTo>
                <a:lnTo>
                  <a:pt x="94" y="23"/>
                </a:lnTo>
                <a:lnTo>
                  <a:pt x="87" y="29"/>
                </a:lnTo>
                <a:lnTo>
                  <a:pt x="79" y="36"/>
                </a:lnTo>
                <a:lnTo>
                  <a:pt x="71" y="40"/>
                </a:lnTo>
                <a:lnTo>
                  <a:pt x="63" y="47"/>
                </a:lnTo>
                <a:lnTo>
                  <a:pt x="57" y="53"/>
                </a:lnTo>
                <a:lnTo>
                  <a:pt x="49" y="58"/>
                </a:lnTo>
                <a:lnTo>
                  <a:pt x="41" y="64"/>
                </a:lnTo>
                <a:lnTo>
                  <a:pt x="33" y="69"/>
                </a:lnTo>
                <a:lnTo>
                  <a:pt x="25" y="73"/>
                </a:lnTo>
                <a:lnTo>
                  <a:pt x="18" y="78"/>
                </a:lnTo>
                <a:lnTo>
                  <a:pt x="8" y="83"/>
                </a:lnTo>
                <a:lnTo>
                  <a:pt x="0" y="8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2" name="Freeform 149"/>
          <p:cNvSpPr>
            <a:spLocks/>
          </p:cNvSpPr>
          <p:nvPr/>
        </p:nvSpPr>
        <p:spPr bwMode="auto">
          <a:xfrm>
            <a:off x="9801225" y="1879600"/>
            <a:ext cx="31750" cy="7938"/>
          </a:xfrm>
          <a:custGeom>
            <a:avLst/>
            <a:gdLst>
              <a:gd name="T0" fmla="*/ 2147483647 w 20"/>
              <a:gd name="T1" fmla="*/ 0 h 5"/>
              <a:gd name="T2" fmla="*/ 2147483647 w 20"/>
              <a:gd name="T3" fmla="*/ 0 h 5"/>
              <a:gd name="T4" fmla="*/ 2147483647 w 20"/>
              <a:gd name="T5" fmla="*/ 0 h 5"/>
              <a:gd name="T6" fmla="*/ 2147483647 w 20"/>
              <a:gd name="T7" fmla="*/ 0 h 5"/>
              <a:gd name="T8" fmla="*/ 2147483647 w 20"/>
              <a:gd name="T9" fmla="*/ 2147483647 h 5"/>
              <a:gd name="T10" fmla="*/ 2147483647 w 20"/>
              <a:gd name="T11" fmla="*/ 2147483647 h 5"/>
              <a:gd name="T12" fmla="*/ 2147483647 w 20"/>
              <a:gd name="T13" fmla="*/ 2147483647 h 5"/>
              <a:gd name="T14" fmla="*/ 2147483647 w 20"/>
              <a:gd name="T15" fmla="*/ 2147483647 h 5"/>
              <a:gd name="T16" fmla="*/ 2147483647 w 20"/>
              <a:gd name="T17" fmla="*/ 2147483647 h 5"/>
              <a:gd name="T18" fmla="*/ 2147483647 w 20"/>
              <a:gd name="T19" fmla="*/ 2147483647 h 5"/>
              <a:gd name="T20" fmla="*/ 2147483647 w 20"/>
              <a:gd name="T21" fmla="*/ 2147483647 h 5"/>
              <a:gd name="T22" fmla="*/ 2147483647 w 20"/>
              <a:gd name="T23" fmla="*/ 2147483647 h 5"/>
              <a:gd name="T24" fmla="*/ 2147483647 w 20"/>
              <a:gd name="T25" fmla="*/ 2147483647 h 5"/>
              <a:gd name="T26" fmla="*/ 2147483647 w 20"/>
              <a:gd name="T27" fmla="*/ 2147483647 h 5"/>
              <a:gd name="T28" fmla="*/ 2147483647 w 20"/>
              <a:gd name="T29" fmla="*/ 2147483647 h 5"/>
              <a:gd name="T30" fmla="*/ 2147483647 w 20"/>
              <a:gd name="T31" fmla="*/ 2147483647 h 5"/>
              <a:gd name="T32" fmla="*/ 0 w 20"/>
              <a:gd name="T33" fmla="*/ 2147483647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5"/>
              <a:gd name="T53" fmla="*/ 20 w 20"/>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5">
                <a:moveTo>
                  <a:pt x="20" y="0"/>
                </a:moveTo>
                <a:lnTo>
                  <a:pt x="19" y="0"/>
                </a:lnTo>
                <a:lnTo>
                  <a:pt x="17" y="0"/>
                </a:lnTo>
                <a:lnTo>
                  <a:pt x="16" y="2"/>
                </a:lnTo>
                <a:lnTo>
                  <a:pt x="14" y="2"/>
                </a:lnTo>
                <a:lnTo>
                  <a:pt x="12" y="2"/>
                </a:lnTo>
                <a:lnTo>
                  <a:pt x="12" y="3"/>
                </a:lnTo>
                <a:lnTo>
                  <a:pt x="11" y="3"/>
                </a:lnTo>
                <a:lnTo>
                  <a:pt x="9" y="3"/>
                </a:lnTo>
                <a:lnTo>
                  <a:pt x="8" y="3"/>
                </a:lnTo>
                <a:lnTo>
                  <a:pt x="6" y="5"/>
                </a:lnTo>
                <a:lnTo>
                  <a:pt x="5" y="5"/>
                </a:lnTo>
                <a:lnTo>
                  <a:pt x="3" y="5"/>
                </a:lnTo>
                <a:lnTo>
                  <a:pt x="1" y="5"/>
                </a:lnTo>
                <a:lnTo>
                  <a:pt x="0" y="5"/>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3" name="Freeform 150"/>
          <p:cNvSpPr>
            <a:spLocks/>
          </p:cNvSpPr>
          <p:nvPr/>
        </p:nvSpPr>
        <p:spPr bwMode="auto">
          <a:xfrm>
            <a:off x="9783763" y="1785938"/>
            <a:ext cx="17462" cy="101600"/>
          </a:xfrm>
          <a:custGeom>
            <a:avLst/>
            <a:gdLst>
              <a:gd name="T0" fmla="*/ 2147483647 w 11"/>
              <a:gd name="T1" fmla="*/ 2147483647 h 64"/>
              <a:gd name="T2" fmla="*/ 2147483647 w 11"/>
              <a:gd name="T3" fmla="*/ 2147483647 h 64"/>
              <a:gd name="T4" fmla="*/ 2147483647 w 11"/>
              <a:gd name="T5" fmla="*/ 2147483647 h 64"/>
              <a:gd name="T6" fmla="*/ 2147483647 w 11"/>
              <a:gd name="T7" fmla="*/ 2147483647 h 64"/>
              <a:gd name="T8" fmla="*/ 2147483647 w 11"/>
              <a:gd name="T9" fmla="*/ 2147483647 h 64"/>
              <a:gd name="T10" fmla="*/ 2147483647 w 11"/>
              <a:gd name="T11" fmla="*/ 2147483647 h 64"/>
              <a:gd name="T12" fmla="*/ 2147483647 w 11"/>
              <a:gd name="T13" fmla="*/ 2147483647 h 64"/>
              <a:gd name="T14" fmla="*/ 2147483647 w 11"/>
              <a:gd name="T15" fmla="*/ 2147483647 h 64"/>
              <a:gd name="T16" fmla="*/ 2147483647 w 11"/>
              <a:gd name="T17" fmla="*/ 2147483647 h 64"/>
              <a:gd name="T18" fmla="*/ 2147483647 w 11"/>
              <a:gd name="T19" fmla="*/ 2147483647 h 64"/>
              <a:gd name="T20" fmla="*/ 2147483647 w 11"/>
              <a:gd name="T21" fmla="*/ 2147483647 h 64"/>
              <a:gd name="T22" fmla="*/ 2147483647 w 11"/>
              <a:gd name="T23" fmla="*/ 2147483647 h 64"/>
              <a:gd name="T24" fmla="*/ 2147483647 w 11"/>
              <a:gd name="T25" fmla="*/ 2147483647 h 64"/>
              <a:gd name="T26" fmla="*/ 2147483647 w 11"/>
              <a:gd name="T27" fmla="*/ 2147483647 h 64"/>
              <a:gd name="T28" fmla="*/ 2147483647 w 11"/>
              <a:gd name="T29" fmla="*/ 2147483647 h 64"/>
              <a:gd name="T30" fmla="*/ 2147483647 w 11"/>
              <a:gd name="T31" fmla="*/ 2147483647 h 64"/>
              <a:gd name="T32" fmla="*/ 0 w 11"/>
              <a:gd name="T33" fmla="*/ 0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64"/>
              <a:gd name="T53" fmla="*/ 11 w 11"/>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64">
                <a:moveTo>
                  <a:pt x="11" y="64"/>
                </a:moveTo>
                <a:lnTo>
                  <a:pt x="11" y="61"/>
                </a:lnTo>
                <a:lnTo>
                  <a:pt x="11" y="56"/>
                </a:lnTo>
                <a:lnTo>
                  <a:pt x="11" y="52"/>
                </a:lnTo>
                <a:lnTo>
                  <a:pt x="11" y="48"/>
                </a:lnTo>
                <a:lnTo>
                  <a:pt x="11" y="44"/>
                </a:lnTo>
                <a:lnTo>
                  <a:pt x="11" y="39"/>
                </a:lnTo>
                <a:lnTo>
                  <a:pt x="11" y="34"/>
                </a:lnTo>
                <a:lnTo>
                  <a:pt x="11" y="31"/>
                </a:lnTo>
                <a:lnTo>
                  <a:pt x="11" y="26"/>
                </a:lnTo>
                <a:lnTo>
                  <a:pt x="9" y="22"/>
                </a:lnTo>
                <a:lnTo>
                  <a:pt x="8" y="19"/>
                </a:lnTo>
                <a:lnTo>
                  <a:pt x="8" y="14"/>
                </a:lnTo>
                <a:lnTo>
                  <a:pt x="6" y="11"/>
                </a:lnTo>
                <a:lnTo>
                  <a:pt x="5" y="6"/>
                </a:lnTo>
                <a:lnTo>
                  <a:pt x="3"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4" name="Freeform 151"/>
          <p:cNvSpPr>
            <a:spLocks/>
          </p:cNvSpPr>
          <p:nvPr/>
        </p:nvSpPr>
        <p:spPr bwMode="auto">
          <a:xfrm>
            <a:off x="9739313" y="1741488"/>
            <a:ext cx="44450" cy="44450"/>
          </a:xfrm>
          <a:custGeom>
            <a:avLst/>
            <a:gdLst>
              <a:gd name="T0" fmla="*/ 2147483647 w 28"/>
              <a:gd name="T1" fmla="*/ 2147483647 h 28"/>
              <a:gd name="T2" fmla="*/ 2147483647 w 28"/>
              <a:gd name="T3" fmla="*/ 2147483647 h 28"/>
              <a:gd name="T4" fmla="*/ 2147483647 w 28"/>
              <a:gd name="T5" fmla="*/ 2147483647 h 28"/>
              <a:gd name="T6" fmla="*/ 2147483647 w 28"/>
              <a:gd name="T7" fmla="*/ 2147483647 h 28"/>
              <a:gd name="T8" fmla="*/ 2147483647 w 28"/>
              <a:gd name="T9" fmla="*/ 2147483647 h 28"/>
              <a:gd name="T10" fmla="*/ 2147483647 w 28"/>
              <a:gd name="T11" fmla="*/ 2147483647 h 28"/>
              <a:gd name="T12" fmla="*/ 2147483647 w 28"/>
              <a:gd name="T13" fmla="*/ 2147483647 h 28"/>
              <a:gd name="T14" fmla="*/ 2147483647 w 28"/>
              <a:gd name="T15" fmla="*/ 2147483647 h 28"/>
              <a:gd name="T16" fmla="*/ 2147483647 w 28"/>
              <a:gd name="T17" fmla="*/ 2147483647 h 28"/>
              <a:gd name="T18" fmla="*/ 2147483647 w 28"/>
              <a:gd name="T19" fmla="*/ 2147483647 h 28"/>
              <a:gd name="T20" fmla="*/ 2147483647 w 28"/>
              <a:gd name="T21" fmla="*/ 2147483647 h 28"/>
              <a:gd name="T22" fmla="*/ 2147483647 w 28"/>
              <a:gd name="T23" fmla="*/ 2147483647 h 28"/>
              <a:gd name="T24" fmla="*/ 2147483647 w 28"/>
              <a:gd name="T25" fmla="*/ 2147483647 h 28"/>
              <a:gd name="T26" fmla="*/ 2147483647 w 28"/>
              <a:gd name="T27" fmla="*/ 2147483647 h 28"/>
              <a:gd name="T28" fmla="*/ 2147483647 w 28"/>
              <a:gd name="T29" fmla="*/ 2147483647 h 28"/>
              <a:gd name="T30" fmla="*/ 2147483647 w 28"/>
              <a:gd name="T31" fmla="*/ 0 h 28"/>
              <a:gd name="T32" fmla="*/ 0 w 28"/>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8"/>
              <a:gd name="T53" fmla="*/ 28 w 28"/>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8">
                <a:moveTo>
                  <a:pt x="28" y="28"/>
                </a:moveTo>
                <a:lnTo>
                  <a:pt x="28" y="25"/>
                </a:lnTo>
                <a:lnTo>
                  <a:pt x="26" y="23"/>
                </a:lnTo>
                <a:lnTo>
                  <a:pt x="25" y="20"/>
                </a:lnTo>
                <a:lnTo>
                  <a:pt x="23" y="18"/>
                </a:lnTo>
                <a:lnTo>
                  <a:pt x="22" y="15"/>
                </a:lnTo>
                <a:lnTo>
                  <a:pt x="20" y="14"/>
                </a:lnTo>
                <a:lnTo>
                  <a:pt x="18" y="12"/>
                </a:lnTo>
                <a:lnTo>
                  <a:pt x="17" y="11"/>
                </a:lnTo>
                <a:lnTo>
                  <a:pt x="15" y="7"/>
                </a:lnTo>
                <a:lnTo>
                  <a:pt x="14" y="6"/>
                </a:lnTo>
                <a:lnTo>
                  <a:pt x="11" y="4"/>
                </a:lnTo>
                <a:lnTo>
                  <a:pt x="9" y="3"/>
                </a:lnTo>
                <a:lnTo>
                  <a:pt x="6" y="3"/>
                </a:lnTo>
                <a:lnTo>
                  <a:pt x="4" y="1"/>
                </a:lnTo>
                <a:lnTo>
                  <a:pt x="1"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5" name="Freeform 152"/>
          <p:cNvSpPr>
            <a:spLocks/>
          </p:cNvSpPr>
          <p:nvPr/>
        </p:nvSpPr>
        <p:spPr bwMode="auto">
          <a:xfrm>
            <a:off x="9736138" y="1716088"/>
            <a:ext cx="12700" cy="25400"/>
          </a:xfrm>
          <a:custGeom>
            <a:avLst/>
            <a:gdLst>
              <a:gd name="T0" fmla="*/ 2147483647 w 8"/>
              <a:gd name="T1" fmla="*/ 2147483647 h 16"/>
              <a:gd name="T2" fmla="*/ 0 w 8"/>
              <a:gd name="T3" fmla="*/ 2147483647 h 16"/>
              <a:gd name="T4" fmla="*/ 0 w 8"/>
              <a:gd name="T5" fmla="*/ 2147483647 h 16"/>
              <a:gd name="T6" fmla="*/ 0 w 8"/>
              <a:gd name="T7" fmla="*/ 2147483647 h 16"/>
              <a:gd name="T8" fmla="*/ 0 w 8"/>
              <a:gd name="T9" fmla="*/ 2147483647 h 16"/>
              <a:gd name="T10" fmla="*/ 2147483647 w 8"/>
              <a:gd name="T11" fmla="*/ 2147483647 h 16"/>
              <a:gd name="T12" fmla="*/ 2147483647 w 8"/>
              <a:gd name="T13" fmla="*/ 2147483647 h 16"/>
              <a:gd name="T14" fmla="*/ 2147483647 w 8"/>
              <a:gd name="T15" fmla="*/ 2147483647 h 16"/>
              <a:gd name="T16" fmla="*/ 2147483647 w 8"/>
              <a:gd name="T17" fmla="*/ 2147483647 h 16"/>
              <a:gd name="T18" fmla="*/ 2147483647 w 8"/>
              <a:gd name="T19" fmla="*/ 2147483647 h 16"/>
              <a:gd name="T20" fmla="*/ 2147483647 w 8"/>
              <a:gd name="T21" fmla="*/ 2147483647 h 16"/>
              <a:gd name="T22" fmla="*/ 2147483647 w 8"/>
              <a:gd name="T23" fmla="*/ 2147483647 h 16"/>
              <a:gd name="T24" fmla="*/ 2147483647 w 8"/>
              <a:gd name="T25" fmla="*/ 2147483647 h 16"/>
              <a:gd name="T26" fmla="*/ 2147483647 w 8"/>
              <a:gd name="T27" fmla="*/ 2147483647 h 16"/>
              <a:gd name="T28" fmla="*/ 2147483647 w 8"/>
              <a:gd name="T29" fmla="*/ 2147483647 h 16"/>
              <a:gd name="T30" fmla="*/ 2147483647 w 8"/>
              <a:gd name="T31" fmla="*/ 2147483647 h 16"/>
              <a:gd name="T32" fmla="*/ 2147483647 w 8"/>
              <a:gd name="T33" fmla="*/ 0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6"/>
              <a:gd name="T53" fmla="*/ 8 w 8"/>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6">
                <a:moveTo>
                  <a:pt x="2" y="16"/>
                </a:moveTo>
                <a:lnTo>
                  <a:pt x="0" y="14"/>
                </a:lnTo>
                <a:lnTo>
                  <a:pt x="0" y="12"/>
                </a:lnTo>
                <a:lnTo>
                  <a:pt x="0" y="11"/>
                </a:lnTo>
                <a:lnTo>
                  <a:pt x="2" y="11"/>
                </a:lnTo>
                <a:lnTo>
                  <a:pt x="2" y="9"/>
                </a:lnTo>
                <a:lnTo>
                  <a:pt x="2" y="8"/>
                </a:lnTo>
                <a:lnTo>
                  <a:pt x="3" y="6"/>
                </a:lnTo>
                <a:lnTo>
                  <a:pt x="5" y="5"/>
                </a:lnTo>
                <a:lnTo>
                  <a:pt x="5" y="3"/>
                </a:lnTo>
                <a:lnTo>
                  <a:pt x="6" y="3"/>
                </a:lnTo>
                <a:lnTo>
                  <a:pt x="6" y="2"/>
                </a:lnTo>
                <a:lnTo>
                  <a:pt x="8"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6" name="Freeform 153"/>
          <p:cNvSpPr>
            <a:spLocks/>
          </p:cNvSpPr>
          <p:nvPr/>
        </p:nvSpPr>
        <p:spPr bwMode="auto">
          <a:xfrm>
            <a:off x="9748838" y="1689100"/>
            <a:ext cx="17462" cy="26988"/>
          </a:xfrm>
          <a:custGeom>
            <a:avLst/>
            <a:gdLst>
              <a:gd name="T0" fmla="*/ 0 w 11"/>
              <a:gd name="T1" fmla="*/ 2147483647 h 17"/>
              <a:gd name="T2" fmla="*/ 0 w 11"/>
              <a:gd name="T3" fmla="*/ 2147483647 h 17"/>
              <a:gd name="T4" fmla="*/ 2147483647 w 11"/>
              <a:gd name="T5" fmla="*/ 2147483647 h 17"/>
              <a:gd name="T6" fmla="*/ 2147483647 w 11"/>
              <a:gd name="T7" fmla="*/ 2147483647 h 17"/>
              <a:gd name="T8" fmla="*/ 2147483647 w 11"/>
              <a:gd name="T9" fmla="*/ 2147483647 h 17"/>
              <a:gd name="T10" fmla="*/ 2147483647 w 11"/>
              <a:gd name="T11" fmla="*/ 2147483647 h 17"/>
              <a:gd name="T12" fmla="*/ 2147483647 w 11"/>
              <a:gd name="T13" fmla="*/ 2147483647 h 17"/>
              <a:gd name="T14" fmla="*/ 2147483647 w 11"/>
              <a:gd name="T15" fmla="*/ 2147483647 h 17"/>
              <a:gd name="T16" fmla="*/ 2147483647 w 11"/>
              <a:gd name="T17" fmla="*/ 2147483647 h 17"/>
              <a:gd name="T18" fmla="*/ 2147483647 w 11"/>
              <a:gd name="T19" fmla="*/ 2147483647 h 17"/>
              <a:gd name="T20" fmla="*/ 2147483647 w 11"/>
              <a:gd name="T21" fmla="*/ 2147483647 h 17"/>
              <a:gd name="T22" fmla="*/ 2147483647 w 11"/>
              <a:gd name="T23" fmla="*/ 2147483647 h 17"/>
              <a:gd name="T24" fmla="*/ 2147483647 w 11"/>
              <a:gd name="T25" fmla="*/ 2147483647 h 17"/>
              <a:gd name="T26" fmla="*/ 2147483647 w 11"/>
              <a:gd name="T27" fmla="*/ 2147483647 h 17"/>
              <a:gd name="T28" fmla="*/ 2147483647 w 11"/>
              <a:gd name="T29" fmla="*/ 2147483647 h 17"/>
              <a:gd name="T30" fmla="*/ 2147483647 w 11"/>
              <a:gd name="T31" fmla="*/ 2147483647 h 17"/>
              <a:gd name="T32" fmla="*/ 2147483647 w 11"/>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7"/>
              <a:gd name="T53" fmla="*/ 11 w 11"/>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7">
                <a:moveTo>
                  <a:pt x="0" y="17"/>
                </a:moveTo>
                <a:lnTo>
                  <a:pt x="0" y="17"/>
                </a:lnTo>
                <a:lnTo>
                  <a:pt x="1" y="15"/>
                </a:lnTo>
                <a:lnTo>
                  <a:pt x="3" y="14"/>
                </a:lnTo>
                <a:lnTo>
                  <a:pt x="5" y="12"/>
                </a:lnTo>
                <a:lnTo>
                  <a:pt x="5" y="11"/>
                </a:lnTo>
                <a:lnTo>
                  <a:pt x="6" y="11"/>
                </a:lnTo>
                <a:lnTo>
                  <a:pt x="6" y="9"/>
                </a:lnTo>
                <a:lnTo>
                  <a:pt x="8" y="9"/>
                </a:lnTo>
                <a:lnTo>
                  <a:pt x="8" y="8"/>
                </a:lnTo>
                <a:lnTo>
                  <a:pt x="8" y="6"/>
                </a:lnTo>
                <a:lnTo>
                  <a:pt x="9" y="4"/>
                </a:lnTo>
                <a:lnTo>
                  <a:pt x="9" y="3"/>
                </a:lnTo>
                <a:lnTo>
                  <a:pt x="9" y="1"/>
                </a:lnTo>
                <a:lnTo>
                  <a:pt x="1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7" name="Freeform 154"/>
          <p:cNvSpPr>
            <a:spLocks/>
          </p:cNvSpPr>
          <p:nvPr/>
        </p:nvSpPr>
        <p:spPr bwMode="auto">
          <a:xfrm>
            <a:off x="9731376" y="1660526"/>
            <a:ext cx="34925" cy="28575"/>
          </a:xfrm>
          <a:custGeom>
            <a:avLst/>
            <a:gdLst>
              <a:gd name="T0" fmla="*/ 2147483647 w 22"/>
              <a:gd name="T1" fmla="*/ 2147483647 h 18"/>
              <a:gd name="T2" fmla="*/ 2147483647 w 22"/>
              <a:gd name="T3" fmla="*/ 2147483647 h 18"/>
              <a:gd name="T4" fmla="*/ 2147483647 w 22"/>
              <a:gd name="T5" fmla="*/ 2147483647 h 18"/>
              <a:gd name="T6" fmla="*/ 2147483647 w 22"/>
              <a:gd name="T7" fmla="*/ 2147483647 h 18"/>
              <a:gd name="T8" fmla="*/ 2147483647 w 22"/>
              <a:gd name="T9" fmla="*/ 2147483647 h 18"/>
              <a:gd name="T10" fmla="*/ 2147483647 w 22"/>
              <a:gd name="T11" fmla="*/ 2147483647 h 18"/>
              <a:gd name="T12" fmla="*/ 2147483647 w 22"/>
              <a:gd name="T13" fmla="*/ 2147483647 h 18"/>
              <a:gd name="T14" fmla="*/ 2147483647 w 22"/>
              <a:gd name="T15" fmla="*/ 2147483647 h 18"/>
              <a:gd name="T16" fmla="*/ 2147483647 w 22"/>
              <a:gd name="T17" fmla="*/ 2147483647 h 18"/>
              <a:gd name="T18" fmla="*/ 2147483647 w 22"/>
              <a:gd name="T19" fmla="*/ 2147483647 h 18"/>
              <a:gd name="T20" fmla="*/ 2147483647 w 22"/>
              <a:gd name="T21" fmla="*/ 2147483647 h 18"/>
              <a:gd name="T22" fmla="*/ 2147483647 w 22"/>
              <a:gd name="T23" fmla="*/ 2147483647 h 18"/>
              <a:gd name="T24" fmla="*/ 2147483647 w 22"/>
              <a:gd name="T25" fmla="*/ 2147483647 h 18"/>
              <a:gd name="T26" fmla="*/ 2147483647 w 22"/>
              <a:gd name="T27" fmla="*/ 2147483647 h 18"/>
              <a:gd name="T28" fmla="*/ 2147483647 w 22"/>
              <a:gd name="T29" fmla="*/ 0 h 18"/>
              <a:gd name="T30" fmla="*/ 2147483647 w 22"/>
              <a:gd name="T31" fmla="*/ 0 h 18"/>
              <a:gd name="T32" fmla="*/ 0 w 22"/>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18"/>
              <a:gd name="T53" fmla="*/ 22 w 22"/>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18">
                <a:moveTo>
                  <a:pt x="22" y="18"/>
                </a:moveTo>
                <a:lnTo>
                  <a:pt x="20" y="16"/>
                </a:lnTo>
                <a:lnTo>
                  <a:pt x="20" y="15"/>
                </a:lnTo>
                <a:lnTo>
                  <a:pt x="19" y="13"/>
                </a:lnTo>
                <a:lnTo>
                  <a:pt x="19" y="11"/>
                </a:lnTo>
                <a:lnTo>
                  <a:pt x="17" y="10"/>
                </a:lnTo>
                <a:lnTo>
                  <a:pt x="16" y="8"/>
                </a:lnTo>
                <a:lnTo>
                  <a:pt x="14" y="7"/>
                </a:lnTo>
                <a:lnTo>
                  <a:pt x="11" y="5"/>
                </a:lnTo>
                <a:lnTo>
                  <a:pt x="9" y="4"/>
                </a:lnTo>
                <a:lnTo>
                  <a:pt x="8" y="4"/>
                </a:lnTo>
                <a:lnTo>
                  <a:pt x="6" y="2"/>
                </a:lnTo>
                <a:lnTo>
                  <a:pt x="5" y="2"/>
                </a:lnTo>
                <a:lnTo>
                  <a:pt x="3" y="0"/>
                </a:lnTo>
                <a:lnTo>
                  <a:pt x="2"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8" name="Freeform 155"/>
          <p:cNvSpPr>
            <a:spLocks/>
          </p:cNvSpPr>
          <p:nvPr/>
        </p:nvSpPr>
        <p:spPr bwMode="auto">
          <a:xfrm>
            <a:off x="9717089" y="1654175"/>
            <a:ext cx="14287" cy="6350"/>
          </a:xfrm>
          <a:custGeom>
            <a:avLst/>
            <a:gdLst>
              <a:gd name="T0" fmla="*/ 2147483647 w 9"/>
              <a:gd name="T1" fmla="*/ 2147483647 h 4"/>
              <a:gd name="T2" fmla="*/ 2147483647 w 9"/>
              <a:gd name="T3" fmla="*/ 2147483647 h 4"/>
              <a:gd name="T4" fmla="*/ 2147483647 w 9"/>
              <a:gd name="T5" fmla="*/ 2147483647 h 4"/>
              <a:gd name="T6" fmla="*/ 2147483647 w 9"/>
              <a:gd name="T7" fmla="*/ 2147483647 h 4"/>
              <a:gd name="T8" fmla="*/ 2147483647 w 9"/>
              <a:gd name="T9" fmla="*/ 2147483647 h 4"/>
              <a:gd name="T10" fmla="*/ 2147483647 w 9"/>
              <a:gd name="T11" fmla="*/ 2147483647 h 4"/>
              <a:gd name="T12" fmla="*/ 2147483647 w 9"/>
              <a:gd name="T13" fmla="*/ 2147483647 h 4"/>
              <a:gd name="T14" fmla="*/ 2147483647 w 9"/>
              <a:gd name="T15" fmla="*/ 2147483647 h 4"/>
              <a:gd name="T16" fmla="*/ 2147483647 w 9"/>
              <a:gd name="T17" fmla="*/ 2147483647 h 4"/>
              <a:gd name="T18" fmla="*/ 2147483647 w 9"/>
              <a:gd name="T19" fmla="*/ 2147483647 h 4"/>
              <a:gd name="T20" fmla="*/ 2147483647 w 9"/>
              <a:gd name="T21" fmla="*/ 2147483647 h 4"/>
              <a:gd name="T22" fmla="*/ 2147483647 w 9"/>
              <a:gd name="T23" fmla="*/ 2147483647 h 4"/>
              <a:gd name="T24" fmla="*/ 0 w 9"/>
              <a:gd name="T25" fmla="*/ 2147483647 h 4"/>
              <a:gd name="T26" fmla="*/ 0 w 9"/>
              <a:gd name="T27" fmla="*/ 2147483647 h 4"/>
              <a:gd name="T28" fmla="*/ 0 w 9"/>
              <a:gd name="T29" fmla="*/ 2147483647 h 4"/>
              <a:gd name="T30" fmla="*/ 0 w 9"/>
              <a:gd name="T31" fmla="*/ 0 h 4"/>
              <a:gd name="T32" fmla="*/ 0 w 9"/>
              <a:gd name="T33" fmla="*/ 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
              <a:gd name="T52" fmla="*/ 0 h 4"/>
              <a:gd name="T53" fmla="*/ 9 w 9"/>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 h="4">
                <a:moveTo>
                  <a:pt x="9" y="4"/>
                </a:moveTo>
                <a:lnTo>
                  <a:pt x="9" y="3"/>
                </a:lnTo>
                <a:lnTo>
                  <a:pt x="7" y="3"/>
                </a:lnTo>
                <a:lnTo>
                  <a:pt x="6" y="3"/>
                </a:lnTo>
                <a:lnTo>
                  <a:pt x="4" y="3"/>
                </a:lnTo>
                <a:lnTo>
                  <a:pt x="3" y="3"/>
                </a:lnTo>
                <a:lnTo>
                  <a:pt x="1" y="3"/>
                </a:lnTo>
                <a:lnTo>
                  <a:pt x="0"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49" name="Freeform 156"/>
          <p:cNvSpPr>
            <a:spLocks/>
          </p:cNvSpPr>
          <p:nvPr/>
        </p:nvSpPr>
        <p:spPr bwMode="auto">
          <a:xfrm>
            <a:off x="9717088" y="1627189"/>
            <a:ext cx="57150" cy="26987"/>
          </a:xfrm>
          <a:custGeom>
            <a:avLst/>
            <a:gdLst>
              <a:gd name="T0" fmla="*/ 0 w 36"/>
              <a:gd name="T1" fmla="*/ 2147483647 h 17"/>
              <a:gd name="T2" fmla="*/ 2147483647 w 36"/>
              <a:gd name="T3" fmla="*/ 2147483647 h 17"/>
              <a:gd name="T4" fmla="*/ 2147483647 w 36"/>
              <a:gd name="T5" fmla="*/ 2147483647 h 17"/>
              <a:gd name="T6" fmla="*/ 2147483647 w 36"/>
              <a:gd name="T7" fmla="*/ 2147483647 h 17"/>
              <a:gd name="T8" fmla="*/ 2147483647 w 36"/>
              <a:gd name="T9" fmla="*/ 2147483647 h 17"/>
              <a:gd name="T10" fmla="*/ 2147483647 w 36"/>
              <a:gd name="T11" fmla="*/ 2147483647 h 17"/>
              <a:gd name="T12" fmla="*/ 2147483647 w 36"/>
              <a:gd name="T13" fmla="*/ 2147483647 h 17"/>
              <a:gd name="T14" fmla="*/ 2147483647 w 36"/>
              <a:gd name="T15" fmla="*/ 2147483647 h 17"/>
              <a:gd name="T16" fmla="*/ 2147483647 w 36"/>
              <a:gd name="T17" fmla="*/ 2147483647 h 17"/>
              <a:gd name="T18" fmla="*/ 2147483647 w 36"/>
              <a:gd name="T19" fmla="*/ 2147483647 h 17"/>
              <a:gd name="T20" fmla="*/ 2147483647 w 36"/>
              <a:gd name="T21" fmla="*/ 2147483647 h 17"/>
              <a:gd name="T22" fmla="*/ 2147483647 w 36"/>
              <a:gd name="T23" fmla="*/ 2147483647 h 17"/>
              <a:gd name="T24" fmla="*/ 2147483647 w 36"/>
              <a:gd name="T25" fmla="*/ 2147483647 h 17"/>
              <a:gd name="T26" fmla="*/ 2147483647 w 36"/>
              <a:gd name="T27" fmla="*/ 2147483647 h 17"/>
              <a:gd name="T28" fmla="*/ 2147483647 w 36"/>
              <a:gd name="T29" fmla="*/ 2147483647 h 17"/>
              <a:gd name="T30" fmla="*/ 2147483647 w 36"/>
              <a:gd name="T31" fmla="*/ 2147483647 h 17"/>
              <a:gd name="T32" fmla="*/ 2147483647 w 36"/>
              <a:gd name="T33" fmla="*/ 0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17"/>
              <a:gd name="T53" fmla="*/ 36 w 36"/>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17">
                <a:moveTo>
                  <a:pt x="0" y="17"/>
                </a:moveTo>
                <a:lnTo>
                  <a:pt x="1" y="14"/>
                </a:lnTo>
                <a:lnTo>
                  <a:pt x="3" y="12"/>
                </a:lnTo>
                <a:lnTo>
                  <a:pt x="6" y="12"/>
                </a:lnTo>
                <a:lnTo>
                  <a:pt x="7" y="11"/>
                </a:lnTo>
                <a:lnTo>
                  <a:pt x="11" y="9"/>
                </a:lnTo>
                <a:lnTo>
                  <a:pt x="12" y="9"/>
                </a:lnTo>
                <a:lnTo>
                  <a:pt x="15" y="7"/>
                </a:lnTo>
                <a:lnTo>
                  <a:pt x="17" y="7"/>
                </a:lnTo>
                <a:lnTo>
                  <a:pt x="20" y="6"/>
                </a:lnTo>
                <a:lnTo>
                  <a:pt x="21" y="6"/>
                </a:lnTo>
                <a:lnTo>
                  <a:pt x="25" y="4"/>
                </a:lnTo>
                <a:lnTo>
                  <a:pt x="26" y="4"/>
                </a:lnTo>
                <a:lnTo>
                  <a:pt x="29" y="3"/>
                </a:lnTo>
                <a:lnTo>
                  <a:pt x="31" y="1"/>
                </a:lnTo>
                <a:lnTo>
                  <a:pt x="34" y="1"/>
                </a:lnTo>
                <a:lnTo>
                  <a:pt x="36"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0" name="Freeform 157"/>
          <p:cNvSpPr>
            <a:spLocks/>
          </p:cNvSpPr>
          <p:nvPr/>
        </p:nvSpPr>
        <p:spPr bwMode="auto">
          <a:xfrm>
            <a:off x="9774239" y="1566864"/>
            <a:ext cx="79375" cy="60325"/>
          </a:xfrm>
          <a:custGeom>
            <a:avLst/>
            <a:gdLst>
              <a:gd name="T0" fmla="*/ 0 w 50"/>
              <a:gd name="T1" fmla="*/ 2147483647 h 38"/>
              <a:gd name="T2" fmla="*/ 2147483647 w 50"/>
              <a:gd name="T3" fmla="*/ 2147483647 h 38"/>
              <a:gd name="T4" fmla="*/ 2147483647 w 50"/>
              <a:gd name="T5" fmla="*/ 2147483647 h 38"/>
              <a:gd name="T6" fmla="*/ 2147483647 w 50"/>
              <a:gd name="T7" fmla="*/ 2147483647 h 38"/>
              <a:gd name="T8" fmla="*/ 2147483647 w 50"/>
              <a:gd name="T9" fmla="*/ 2147483647 h 38"/>
              <a:gd name="T10" fmla="*/ 2147483647 w 50"/>
              <a:gd name="T11" fmla="*/ 2147483647 h 38"/>
              <a:gd name="T12" fmla="*/ 2147483647 w 50"/>
              <a:gd name="T13" fmla="*/ 2147483647 h 38"/>
              <a:gd name="T14" fmla="*/ 2147483647 w 50"/>
              <a:gd name="T15" fmla="*/ 2147483647 h 38"/>
              <a:gd name="T16" fmla="*/ 2147483647 w 50"/>
              <a:gd name="T17" fmla="*/ 2147483647 h 38"/>
              <a:gd name="T18" fmla="*/ 2147483647 w 50"/>
              <a:gd name="T19" fmla="*/ 2147483647 h 38"/>
              <a:gd name="T20" fmla="*/ 2147483647 w 50"/>
              <a:gd name="T21" fmla="*/ 2147483647 h 38"/>
              <a:gd name="T22" fmla="*/ 2147483647 w 50"/>
              <a:gd name="T23" fmla="*/ 2147483647 h 38"/>
              <a:gd name="T24" fmla="*/ 2147483647 w 50"/>
              <a:gd name="T25" fmla="*/ 2147483647 h 38"/>
              <a:gd name="T26" fmla="*/ 2147483647 w 50"/>
              <a:gd name="T27" fmla="*/ 2147483647 h 38"/>
              <a:gd name="T28" fmla="*/ 2147483647 w 50"/>
              <a:gd name="T29" fmla="*/ 2147483647 h 38"/>
              <a:gd name="T30" fmla="*/ 2147483647 w 50"/>
              <a:gd name="T31" fmla="*/ 2147483647 h 38"/>
              <a:gd name="T32" fmla="*/ 2147483647 w 50"/>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38"/>
              <a:gd name="T53" fmla="*/ 50 w 50"/>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38">
                <a:moveTo>
                  <a:pt x="0" y="38"/>
                </a:moveTo>
                <a:lnTo>
                  <a:pt x="3" y="36"/>
                </a:lnTo>
                <a:lnTo>
                  <a:pt x="7" y="33"/>
                </a:lnTo>
                <a:lnTo>
                  <a:pt x="11" y="31"/>
                </a:lnTo>
                <a:lnTo>
                  <a:pt x="14" y="30"/>
                </a:lnTo>
                <a:lnTo>
                  <a:pt x="17" y="27"/>
                </a:lnTo>
                <a:lnTo>
                  <a:pt x="20" y="25"/>
                </a:lnTo>
                <a:lnTo>
                  <a:pt x="23" y="23"/>
                </a:lnTo>
                <a:lnTo>
                  <a:pt x="26" y="20"/>
                </a:lnTo>
                <a:lnTo>
                  <a:pt x="29" y="19"/>
                </a:lnTo>
                <a:lnTo>
                  <a:pt x="33" y="16"/>
                </a:lnTo>
                <a:lnTo>
                  <a:pt x="36" y="14"/>
                </a:lnTo>
                <a:lnTo>
                  <a:pt x="37" y="11"/>
                </a:lnTo>
                <a:lnTo>
                  <a:pt x="40" y="8"/>
                </a:lnTo>
                <a:lnTo>
                  <a:pt x="44" y="6"/>
                </a:lnTo>
                <a:lnTo>
                  <a:pt x="47" y="3"/>
                </a:lnTo>
                <a:lnTo>
                  <a:pt x="5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1" name="Freeform 158"/>
          <p:cNvSpPr>
            <a:spLocks/>
          </p:cNvSpPr>
          <p:nvPr/>
        </p:nvSpPr>
        <p:spPr bwMode="auto">
          <a:xfrm>
            <a:off x="9840913" y="1552575"/>
            <a:ext cx="12700" cy="14288"/>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2147483647 w 8"/>
              <a:gd name="T9" fmla="*/ 2147483647 h 9"/>
              <a:gd name="T10" fmla="*/ 2147483647 w 8"/>
              <a:gd name="T11" fmla="*/ 2147483647 h 9"/>
              <a:gd name="T12" fmla="*/ 2147483647 w 8"/>
              <a:gd name="T13" fmla="*/ 2147483647 h 9"/>
              <a:gd name="T14" fmla="*/ 2147483647 w 8"/>
              <a:gd name="T15" fmla="*/ 2147483647 h 9"/>
              <a:gd name="T16" fmla="*/ 2147483647 w 8"/>
              <a:gd name="T17" fmla="*/ 2147483647 h 9"/>
              <a:gd name="T18" fmla="*/ 2147483647 w 8"/>
              <a:gd name="T19" fmla="*/ 2147483647 h 9"/>
              <a:gd name="T20" fmla="*/ 2147483647 w 8"/>
              <a:gd name="T21" fmla="*/ 2147483647 h 9"/>
              <a:gd name="T22" fmla="*/ 2147483647 w 8"/>
              <a:gd name="T23" fmla="*/ 2147483647 h 9"/>
              <a:gd name="T24" fmla="*/ 2147483647 w 8"/>
              <a:gd name="T25" fmla="*/ 2147483647 h 9"/>
              <a:gd name="T26" fmla="*/ 2147483647 w 8"/>
              <a:gd name="T27" fmla="*/ 2147483647 h 9"/>
              <a:gd name="T28" fmla="*/ 2147483647 w 8"/>
              <a:gd name="T29" fmla="*/ 2147483647 h 9"/>
              <a:gd name="T30" fmla="*/ 2147483647 w 8"/>
              <a:gd name="T31" fmla="*/ 0 h 9"/>
              <a:gd name="T32" fmla="*/ 0 w 8"/>
              <a:gd name="T33" fmla="*/ 0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9"/>
              <a:gd name="T53" fmla="*/ 8 w 8"/>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9">
                <a:moveTo>
                  <a:pt x="8" y="9"/>
                </a:moveTo>
                <a:lnTo>
                  <a:pt x="8" y="7"/>
                </a:lnTo>
                <a:lnTo>
                  <a:pt x="8" y="6"/>
                </a:lnTo>
                <a:lnTo>
                  <a:pt x="6" y="6"/>
                </a:lnTo>
                <a:lnTo>
                  <a:pt x="6" y="4"/>
                </a:lnTo>
                <a:lnTo>
                  <a:pt x="5" y="3"/>
                </a:lnTo>
                <a:lnTo>
                  <a:pt x="3" y="1"/>
                </a:lnTo>
                <a:lnTo>
                  <a:pt x="2" y="1"/>
                </a:lnTo>
                <a:lnTo>
                  <a:pt x="2" y="0"/>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2" name="Freeform 159"/>
          <p:cNvSpPr>
            <a:spLocks/>
          </p:cNvSpPr>
          <p:nvPr/>
        </p:nvSpPr>
        <p:spPr bwMode="auto">
          <a:xfrm>
            <a:off x="8975725" y="1484314"/>
            <a:ext cx="158750" cy="60325"/>
          </a:xfrm>
          <a:custGeom>
            <a:avLst/>
            <a:gdLst>
              <a:gd name="T0" fmla="*/ 2147483647 w 100"/>
              <a:gd name="T1" fmla="*/ 2147483647 h 38"/>
              <a:gd name="T2" fmla="*/ 2147483647 w 100"/>
              <a:gd name="T3" fmla="*/ 2147483647 h 38"/>
              <a:gd name="T4" fmla="*/ 2147483647 w 100"/>
              <a:gd name="T5" fmla="*/ 2147483647 h 38"/>
              <a:gd name="T6" fmla="*/ 2147483647 w 100"/>
              <a:gd name="T7" fmla="*/ 2147483647 h 38"/>
              <a:gd name="T8" fmla="*/ 2147483647 w 100"/>
              <a:gd name="T9" fmla="*/ 2147483647 h 38"/>
              <a:gd name="T10" fmla="*/ 2147483647 w 100"/>
              <a:gd name="T11" fmla="*/ 2147483647 h 38"/>
              <a:gd name="T12" fmla="*/ 2147483647 w 100"/>
              <a:gd name="T13" fmla="*/ 2147483647 h 38"/>
              <a:gd name="T14" fmla="*/ 2147483647 w 100"/>
              <a:gd name="T15" fmla="*/ 2147483647 h 38"/>
              <a:gd name="T16" fmla="*/ 2147483647 w 100"/>
              <a:gd name="T17" fmla="*/ 2147483647 h 38"/>
              <a:gd name="T18" fmla="*/ 2147483647 w 100"/>
              <a:gd name="T19" fmla="*/ 2147483647 h 38"/>
              <a:gd name="T20" fmla="*/ 2147483647 w 100"/>
              <a:gd name="T21" fmla="*/ 2147483647 h 38"/>
              <a:gd name="T22" fmla="*/ 2147483647 w 100"/>
              <a:gd name="T23" fmla="*/ 2147483647 h 38"/>
              <a:gd name="T24" fmla="*/ 2147483647 w 100"/>
              <a:gd name="T25" fmla="*/ 2147483647 h 38"/>
              <a:gd name="T26" fmla="*/ 2147483647 w 100"/>
              <a:gd name="T27" fmla="*/ 2147483647 h 38"/>
              <a:gd name="T28" fmla="*/ 2147483647 w 100"/>
              <a:gd name="T29" fmla="*/ 2147483647 h 38"/>
              <a:gd name="T30" fmla="*/ 2147483647 w 100"/>
              <a:gd name="T31" fmla="*/ 2147483647 h 38"/>
              <a:gd name="T32" fmla="*/ 0 w 100"/>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38"/>
              <a:gd name="T53" fmla="*/ 100 w 100"/>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38">
                <a:moveTo>
                  <a:pt x="100" y="38"/>
                </a:moveTo>
                <a:lnTo>
                  <a:pt x="95" y="34"/>
                </a:lnTo>
                <a:lnTo>
                  <a:pt x="89" y="31"/>
                </a:lnTo>
                <a:lnTo>
                  <a:pt x="83" y="28"/>
                </a:lnTo>
                <a:lnTo>
                  <a:pt x="76" y="27"/>
                </a:lnTo>
                <a:lnTo>
                  <a:pt x="70" y="23"/>
                </a:lnTo>
                <a:lnTo>
                  <a:pt x="64" y="20"/>
                </a:lnTo>
                <a:lnTo>
                  <a:pt x="58" y="19"/>
                </a:lnTo>
                <a:lnTo>
                  <a:pt x="51" y="16"/>
                </a:lnTo>
                <a:lnTo>
                  <a:pt x="45" y="14"/>
                </a:lnTo>
                <a:lnTo>
                  <a:pt x="39" y="12"/>
                </a:lnTo>
                <a:lnTo>
                  <a:pt x="31" y="9"/>
                </a:lnTo>
                <a:lnTo>
                  <a:pt x="25" y="8"/>
                </a:lnTo>
                <a:lnTo>
                  <a:pt x="18" y="6"/>
                </a:lnTo>
                <a:lnTo>
                  <a:pt x="12" y="5"/>
                </a:lnTo>
                <a:lnTo>
                  <a:pt x="6"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3" name="Freeform 160"/>
          <p:cNvSpPr>
            <a:spLocks/>
          </p:cNvSpPr>
          <p:nvPr/>
        </p:nvSpPr>
        <p:spPr bwMode="auto">
          <a:xfrm>
            <a:off x="9644063" y="1477964"/>
            <a:ext cx="38100" cy="14287"/>
          </a:xfrm>
          <a:custGeom>
            <a:avLst/>
            <a:gdLst>
              <a:gd name="T0" fmla="*/ 2147483647 w 24"/>
              <a:gd name="T1" fmla="*/ 2147483647 h 9"/>
              <a:gd name="T2" fmla="*/ 2147483647 w 24"/>
              <a:gd name="T3" fmla="*/ 2147483647 h 9"/>
              <a:gd name="T4" fmla="*/ 2147483647 w 24"/>
              <a:gd name="T5" fmla="*/ 2147483647 h 9"/>
              <a:gd name="T6" fmla="*/ 2147483647 w 24"/>
              <a:gd name="T7" fmla="*/ 2147483647 h 9"/>
              <a:gd name="T8" fmla="*/ 2147483647 w 24"/>
              <a:gd name="T9" fmla="*/ 2147483647 h 9"/>
              <a:gd name="T10" fmla="*/ 2147483647 w 24"/>
              <a:gd name="T11" fmla="*/ 2147483647 h 9"/>
              <a:gd name="T12" fmla="*/ 2147483647 w 24"/>
              <a:gd name="T13" fmla="*/ 2147483647 h 9"/>
              <a:gd name="T14" fmla="*/ 2147483647 w 24"/>
              <a:gd name="T15" fmla="*/ 2147483647 h 9"/>
              <a:gd name="T16" fmla="*/ 2147483647 w 24"/>
              <a:gd name="T17" fmla="*/ 2147483647 h 9"/>
              <a:gd name="T18" fmla="*/ 2147483647 w 24"/>
              <a:gd name="T19" fmla="*/ 2147483647 h 9"/>
              <a:gd name="T20" fmla="*/ 2147483647 w 24"/>
              <a:gd name="T21" fmla="*/ 2147483647 h 9"/>
              <a:gd name="T22" fmla="*/ 2147483647 w 24"/>
              <a:gd name="T23" fmla="*/ 2147483647 h 9"/>
              <a:gd name="T24" fmla="*/ 2147483647 w 24"/>
              <a:gd name="T25" fmla="*/ 2147483647 h 9"/>
              <a:gd name="T26" fmla="*/ 2147483647 w 24"/>
              <a:gd name="T27" fmla="*/ 2147483647 h 9"/>
              <a:gd name="T28" fmla="*/ 2147483647 w 24"/>
              <a:gd name="T29" fmla="*/ 2147483647 h 9"/>
              <a:gd name="T30" fmla="*/ 2147483647 w 24"/>
              <a:gd name="T31" fmla="*/ 2147483647 h 9"/>
              <a:gd name="T32" fmla="*/ 0 w 24"/>
              <a:gd name="T33" fmla="*/ 0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9"/>
              <a:gd name="T53" fmla="*/ 24 w 24"/>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9">
                <a:moveTo>
                  <a:pt x="24" y="9"/>
                </a:moveTo>
                <a:lnTo>
                  <a:pt x="22" y="9"/>
                </a:lnTo>
                <a:lnTo>
                  <a:pt x="20" y="7"/>
                </a:lnTo>
                <a:lnTo>
                  <a:pt x="19" y="7"/>
                </a:lnTo>
                <a:lnTo>
                  <a:pt x="17" y="7"/>
                </a:lnTo>
                <a:lnTo>
                  <a:pt x="16" y="6"/>
                </a:lnTo>
                <a:lnTo>
                  <a:pt x="14" y="6"/>
                </a:lnTo>
                <a:lnTo>
                  <a:pt x="13" y="4"/>
                </a:lnTo>
                <a:lnTo>
                  <a:pt x="11" y="4"/>
                </a:lnTo>
                <a:lnTo>
                  <a:pt x="9" y="4"/>
                </a:lnTo>
                <a:lnTo>
                  <a:pt x="8" y="3"/>
                </a:lnTo>
                <a:lnTo>
                  <a:pt x="6" y="3"/>
                </a:lnTo>
                <a:lnTo>
                  <a:pt x="5" y="3"/>
                </a:lnTo>
                <a:lnTo>
                  <a:pt x="3" y="1"/>
                </a:lnTo>
                <a:lnTo>
                  <a:pt x="2" y="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4" name="Freeform 161"/>
          <p:cNvSpPr>
            <a:spLocks/>
          </p:cNvSpPr>
          <p:nvPr/>
        </p:nvSpPr>
        <p:spPr bwMode="auto">
          <a:xfrm>
            <a:off x="9613901" y="1220789"/>
            <a:ext cx="30163" cy="257175"/>
          </a:xfrm>
          <a:custGeom>
            <a:avLst/>
            <a:gdLst>
              <a:gd name="T0" fmla="*/ 2147483647 w 19"/>
              <a:gd name="T1" fmla="*/ 2147483647 h 162"/>
              <a:gd name="T2" fmla="*/ 2147483647 w 19"/>
              <a:gd name="T3" fmla="*/ 2147483647 h 162"/>
              <a:gd name="T4" fmla="*/ 2147483647 w 19"/>
              <a:gd name="T5" fmla="*/ 2147483647 h 162"/>
              <a:gd name="T6" fmla="*/ 2147483647 w 19"/>
              <a:gd name="T7" fmla="*/ 2147483647 h 162"/>
              <a:gd name="T8" fmla="*/ 2147483647 w 19"/>
              <a:gd name="T9" fmla="*/ 2147483647 h 162"/>
              <a:gd name="T10" fmla="*/ 2147483647 w 19"/>
              <a:gd name="T11" fmla="*/ 2147483647 h 162"/>
              <a:gd name="T12" fmla="*/ 2147483647 w 19"/>
              <a:gd name="T13" fmla="*/ 2147483647 h 162"/>
              <a:gd name="T14" fmla="*/ 2147483647 w 19"/>
              <a:gd name="T15" fmla="*/ 2147483647 h 162"/>
              <a:gd name="T16" fmla="*/ 2147483647 w 19"/>
              <a:gd name="T17" fmla="*/ 2147483647 h 162"/>
              <a:gd name="T18" fmla="*/ 2147483647 w 19"/>
              <a:gd name="T19" fmla="*/ 2147483647 h 162"/>
              <a:gd name="T20" fmla="*/ 2147483647 w 19"/>
              <a:gd name="T21" fmla="*/ 2147483647 h 162"/>
              <a:gd name="T22" fmla="*/ 0 w 19"/>
              <a:gd name="T23" fmla="*/ 2147483647 h 162"/>
              <a:gd name="T24" fmla="*/ 0 w 19"/>
              <a:gd name="T25" fmla="*/ 2147483647 h 162"/>
              <a:gd name="T26" fmla="*/ 0 w 19"/>
              <a:gd name="T27" fmla="*/ 2147483647 h 162"/>
              <a:gd name="T28" fmla="*/ 0 w 19"/>
              <a:gd name="T29" fmla="*/ 2147483647 h 162"/>
              <a:gd name="T30" fmla="*/ 0 w 19"/>
              <a:gd name="T31" fmla="*/ 2147483647 h 162"/>
              <a:gd name="T32" fmla="*/ 0 w 19"/>
              <a:gd name="T33" fmla="*/ 0 h 1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162"/>
              <a:gd name="T53" fmla="*/ 19 w 19"/>
              <a:gd name="T54" fmla="*/ 162 h 1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162">
                <a:moveTo>
                  <a:pt x="19" y="162"/>
                </a:moveTo>
                <a:lnTo>
                  <a:pt x="16" y="152"/>
                </a:lnTo>
                <a:lnTo>
                  <a:pt x="13" y="143"/>
                </a:lnTo>
                <a:lnTo>
                  <a:pt x="11" y="133"/>
                </a:lnTo>
                <a:lnTo>
                  <a:pt x="10" y="124"/>
                </a:lnTo>
                <a:lnTo>
                  <a:pt x="6" y="113"/>
                </a:lnTo>
                <a:lnTo>
                  <a:pt x="5" y="104"/>
                </a:lnTo>
                <a:lnTo>
                  <a:pt x="5" y="93"/>
                </a:lnTo>
                <a:lnTo>
                  <a:pt x="3" y="83"/>
                </a:lnTo>
                <a:lnTo>
                  <a:pt x="2" y="72"/>
                </a:lnTo>
                <a:lnTo>
                  <a:pt x="2" y="63"/>
                </a:lnTo>
                <a:lnTo>
                  <a:pt x="0" y="52"/>
                </a:lnTo>
                <a:lnTo>
                  <a:pt x="0" y="41"/>
                </a:lnTo>
                <a:lnTo>
                  <a:pt x="0" y="32"/>
                </a:lnTo>
                <a:lnTo>
                  <a:pt x="0" y="21"/>
                </a:lnTo>
                <a:lnTo>
                  <a:pt x="0" y="11"/>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85155" name="Line 162"/>
          <p:cNvSpPr>
            <a:spLocks noChangeShapeType="1"/>
          </p:cNvSpPr>
          <p:nvPr/>
        </p:nvSpPr>
        <p:spPr bwMode="auto">
          <a:xfrm flipV="1">
            <a:off x="9613901" y="1211264"/>
            <a:ext cx="4763" cy="95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5156" name="Freeform 163"/>
          <p:cNvSpPr>
            <a:spLocks/>
          </p:cNvSpPr>
          <p:nvPr/>
        </p:nvSpPr>
        <p:spPr bwMode="auto">
          <a:xfrm>
            <a:off x="9618663" y="1211263"/>
            <a:ext cx="63500" cy="49212"/>
          </a:xfrm>
          <a:custGeom>
            <a:avLst/>
            <a:gdLst>
              <a:gd name="T0" fmla="*/ 0 w 40"/>
              <a:gd name="T1" fmla="*/ 0 h 31"/>
              <a:gd name="T2" fmla="*/ 2147483647 w 40"/>
              <a:gd name="T3" fmla="*/ 2147483647 h 31"/>
              <a:gd name="T4" fmla="*/ 2147483647 w 40"/>
              <a:gd name="T5" fmla="*/ 2147483647 h 31"/>
              <a:gd name="T6" fmla="*/ 2147483647 w 40"/>
              <a:gd name="T7" fmla="*/ 2147483647 h 31"/>
              <a:gd name="T8" fmla="*/ 2147483647 w 40"/>
              <a:gd name="T9" fmla="*/ 2147483647 h 31"/>
              <a:gd name="T10" fmla="*/ 2147483647 w 40"/>
              <a:gd name="T11" fmla="*/ 2147483647 h 31"/>
              <a:gd name="T12" fmla="*/ 2147483647 w 40"/>
              <a:gd name="T13" fmla="*/ 2147483647 h 31"/>
              <a:gd name="T14" fmla="*/ 2147483647 w 40"/>
              <a:gd name="T15" fmla="*/ 2147483647 h 31"/>
              <a:gd name="T16" fmla="*/ 2147483647 w 40"/>
              <a:gd name="T17" fmla="*/ 2147483647 h 31"/>
              <a:gd name="T18" fmla="*/ 2147483647 w 40"/>
              <a:gd name="T19" fmla="*/ 2147483647 h 31"/>
              <a:gd name="T20" fmla="*/ 2147483647 w 40"/>
              <a:gd name="T21" fmla="*/ 2147483647 h 31"/>
              <a:gd name="T22" fmla="*/ 2147483647 w 40"/>
              <a:gd name="T23" fmla="*/ 2147483647 h 31"/>
              <a:gd name="T24" fmla="*/ 2147483647 w 40"/>
              <a:gd name="T25" fmla="*/ 2147483647 h 31"/>
              <a:gd name="T26" fmla="*/ 2147483647 w 40"/>
              <a:gd name="T27" fmla="*/ 2147483647 h 31"/>
              <a:gd name="T28" fmla="*/ 2147483647 w 40"/>
              <a:gd name="T29" fmla="*/ 2147483647 h 31"/>
              <a:gd name="T30" fmla="*/ 2147483647 w 40"/>
              <a:gd name="T31" fmla="*/ 2147483647 h 31"/>
              <a:gd name="T32" fmla="*/ 2147483647 w 40"/>
              <a:gd name="T33" fmla="*/ 2147483647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1"/>
              <a:gd name="T53" fmla="*/ 40 w 40"/>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1">
                <a:moveTo>
                  <a:pt x="0" y="0"/>
                </a:moveTo>
                <a:lnTo>
                  <a:pt x="2" y="1"/>
                </a:lnTo>
                <a:lnTo>
                  <a:pt x="5" y="3"/>
                </a:lnTo>
                <a:lnTo>
                  <a:pt x="8" y="5"/>
                </a:lnTo>
                <a:lnTo>
                  <a:pt x="10" y="6"/>
                </a:lnTo>
                <a:lnTo>
                  <a:pt x="13" y="8"/>
                </a:lnTo>
                <a:lnTo>
                  <a:pt x="14" y="11"/>
                </a:lnTo>
                <a:lnTo>
                  <a:pt x="18" y="12"/>
                </a:lnTo>
                <a:lnTo>
                  <a:pt x="21" y="14"/>
                </a:lnTo>
                <a:lnTo>
                  <a:pt x="22" y="17"/>
                </a:lnTo>
                <a:lnTo>
                  <a:pt x="25" y="19"/>
                </a:lnTo>
                <a:lnTo>
                  <a:pt x="27" y="22"/>
                </a:lnTo>
                <a:lnTo>
                  <a:pt x="30" y="23"/>
                </a:lnTo>
                <a:lnTo>
                  <a:pt x="32" y="25"/>
                </a:lnTo>
                <a:lnTo>
                  <a:pt x="35" y="27"/>
                </a:lnTo>
                <a:lnTo>
                  <a:pt x="38" y="28"/>
                </a:lnTo>
                <a:lnTo>
                  <a:pt x="40" y="3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Tree>
    <p:extLst>
      <p:ext uri="{BB962C8B-B14F-4D97-AF65-F5344CB8AC3E}">
        <p14:creationId xmlns:p14="http://schemas.microsoft.com/office/powerpoint/2010/main" val="17351801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4466"/>
                                        </p:tgtEl>
                                        <p:attrNameLst>
                                          <p:attrName>style.visibility</p:attrName>
                                        </p:attrNameLst>
                                      </p:cBhvr>
                                      <p:to>
                                        <p:strVal val="visible"/>
                                      </p:to>
                                    </p:set>
                                    <p:anim calcmode="lin" valueType="num">
                                      <p:cBhvr additive="base">
                                        <p:cTn id="7" dur="500" fill="hold"/>
                                        <p:tgtEl>
                                          <p:spTgt spid="574466"/>
                                        </p:tgtEl>
                                        <p:attrNameLst>
                                          <p:attrName>ppt_x</p:attrName>
                                        </p:attrNameLst>
                                      </p:cBhvr>
                                      <p:tavLst>
                                        <p:tav tm="0">
                                          <p:val>
                                            <p:strVal val="0-#ppt_w/2"/>
                                          </p:val>
                                        </p:tav>
                                        <p:tav tm="100000">
                                          <p:val>
                                            <p:strVal val="#ppt_x"/>
                                          </p:val>
                                        </p:tav>
                                      </p:tavLst>
                                    </p:anim>
                                    <p:anim calcmode="lin" valueType="num">
                                      <p:cBhvr additive="base">
                                        <p:cTn id="8" dur="500" fill="hold"/>
                                        <p:tgtEl>
                                          <p:spTgt spid="5744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4467">
                                            <p:txEl>
                                              <p:pRg st="0" end="0"/>
                                            </p:txEl>
                                          </p:spTgt>
                                        </p:tgtEl>
                                        <p:attrNameLst>
                                          <p:attrName>style.visibility</p:attrName>
                                        </p:attrNameLst>
                                      </p:cBhvr>
                                      <p:to>
                                        <p:strVal val="visible"/>
                                      </p:to>
                                    </p:set>
                                    <p:anim calcmode="lin" valueType="num">
                                      <p:cBhvr additive="base">
                                        <p:cTn id="13" dur="500" fill="hold"/>
                                        <p:tgtEl>
                                          <p:spTgt spid="5744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4467">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74467">
                                            <p:txEl>
                                              <p:pRg st="1" end="1"/>
                                            </p:txEl>
                                          </p:spTgt>
                                        </p:tgtEl>
                                        <p:attrNameLst>
                                          <p:attrName>style.visibility</p:attrName>
                                        </p:attrNameLst>
                                      </p:cBhvr>
                                      <p:to>
                                        <p:strVal val="visible"/>
                                      </p:to>
                                    </p:set>
                                    <p:anim calcmode="lin" valueType="num">
                                      <p:cBhvr additive="base">
                                        <p:cTn id="17" dur="500" fill="hold"/>
                                        <p:tgtEl>
                                          <p:spTgt spid="57446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74467">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74467">
                                            <p:txEl>
                                              <p:pRg st="2" end="2"/>
                                            </p:txEl>
                                          </p:spTgt>
                                        </p:tgtEl>
                                        <p:attrNameLst>
                                          <p:attrName>style.visibility</p:attrName>
                                        </p:attrNameLst>
                                      </p:cBhvr>
                                      <p:to>
                                        <p:strVal val="visible"/>
                                      </p:to>
                                    </p:set>
                                    <p:anim calcmode="lin" valueType="num">
                                      <p:cBhvr additive="base">
                                        <p:cTn id="21" dur="500" fill="hold"/>
                                        <p:tgtEl>
                                          <p:spTgt spid="574467">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74467">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74467">
                                            <p:txEl>
                                              <p:pRg st="3" end="3"/>
                                            </p:txEl>
                                          </p:spTgt>
                                        </p:tgtEl>
                                        <p:attrNameLst>
                                          <p:attrName>style.visibility</p:attrName>
                                        </p:attrNameLst>
                                      </p:cBhvr>
                                      <p:to>
                                        <p:strVal val="visible"/>
                                      </p:to>
                                    </p:set>
                                    <p:anim calcmode="lin" valueType="num">
                                      <p:cBhvr additive="base">
                                        <p:cTn id="25" dur="500" fill="hold"/>
                                        <p:tgtEl>
                                          <p:spTgt spid="574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446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74467">
                                            <p:txEl>
                                              <p:pRg st="4" end="4"/>
                                            </p:txEl>
                                          </p:spTgt>
                                        </p:tgtEl>
                                        <p:attrNameLst>
                                          <p:attrName>style.visibility</p:attrName>
                                        </p:attrNameLst>
                                      </p:cBhvr>
                                      <p:to>
                                        <p:strVal val="visible"/>
                                      </p:to>
                                    </p:set>
                                    <p:anim calcmode="lin" valueType="num">
                                      <p:cBhvr additive="base">
                                        <p:cTn id="29" dur="500" fill="hold"/>
                                        <p:tgtEl>
                                          <p:spTgt spid="57446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74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74467">
                                            <p:txEl>
                                              <p:pRg st="5" end="5"/>
                                            </p:txEl>
                                          </p:spTgt>
                                        </p:tgtEl>
                                        <p:attrNameLst>
                                          <p:attrName>style.visibility</p:attrName>
                                        </p:attrNameLst>
                                      </p:cBhvr>
                                      <p:to>
                                        <p:strVal val="visible"/>
                                      </p:to>
                                    </p:set>
                                    <p:anim calcmode="lin" valueType="num">
                                      <p:cBhvr additive="base">
                                        <p:cTn id="35" dur="500" fill="hold"/>
                                        <p:tgtEl>
                                          <p:spTgt spid="574467">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744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6" grpId="0" autoUpdateAnimBg="0"/>
      <p:bldP spid="5744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EA09F34-93A9-4959-891D-D25A76CFCBCC}" type="slidenum">
              <a:rPr lang="tr-TR" altLang="tr-TR" sz="1100">
                <a:solidFill>
                  <a:schemeClr val="bg1"/>
                </a:solidFill>
                <a:latin typeface="Comic Sans MS" panose="030F0702030302020204" pitchFamily="66" charset="0"/>
              </a:rPr>
              <a:pPr eaLnBrk="1" hangingPunct="1"/>
              <a:t>18</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5490" name="Rectangle 2"/>
          <p:cNvSpPr>
            <a:spLocks noGrp="1"/>
          </p:cNvSpPr>
          <p:nvPr>
            <p:ph type="title" idx="4294967295"/>
          </p:nvPr>
        </p:nvSpPr>
        <p:spPr bwMode="auto">
          <a:xfrm>
            <a:off x="2557463" y="407989"/>
            <a:ext cx="5765800"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tr-TR" altLang="tr-TR" b="0" cap="none" smtClean="0">
                <a:ln>
                  <a:noFill/>
                </a:ln>
                <a:solidFill>
                  <a:schemeClr val="tx1"/>
                </a:solidFill>
                <a:latin typeface="Comic Sans MS" panose="030F0702030302020204" pitchFamily="66" charset="0"/>
              </a:rPr>
              <a:t>Altı ayakkabılı uygulama</a:t>
            </a:r>
          </a:p>
        </p:txBody>
      </p:sp>
      <p:sp>
        <p:nvSpPr>
          <p:cNvPr id="575491" name="Rectangle 3"/>
          <p:cNvSpPr>
            <a:spLocks noGrp="1"/>
          </p:cNvSpPr>
          <p:nvPr>
            <p:ph type="body" idx="4294967295"/>
          </p:nvPr>
        </p:nvSpPr>
        <p:spPr>
          <a:xfrm>
            <a:off x="2279650" y="1412875"/>
            <a:ext cx="8550910" cy="4724400"/>
          </a:xfrm>
        </p:spPr>
        <p:txBody>
          <a:bodyPr/>
          <a:lstStyle/>
          <a:p>
            <a:r>
              <a:rPr lang="tr-TR" altLang="tr-TR" b="0" smtClean="0">
                <a:latin typeface="Comic Sans MS" panose="030F0702030302020204" pitchFamily="66" charset="0"/>
              </a:rPr>
              <a:t>Bir defada sadece bir şapka takılabilir, ancak aynı anda iki tek ayakkabı giyilebilir</a:t>
            </a:r>
          </a:p>
          <a:p>
            <a:r>
              <a:rPr lang="tr-TR" altLang="tr-TR" b="0" dirty="0" smtClean="0">
                <a:latin typeface="Comic Sans MS" panose="030F0702030302020204" pitchFamily="66" charset="0"/>
              </a:rPr>
              <a:t>Bu tıpkı  el feneriyle karanlıkta dolaşmak gibidir; ışık her seferinde sadece tek bir yöne çevrilebilir</a:t>
            </a:r>
          </a:p>
          <a:p>
            <a:r>
              <a:rPr lang="tr-TR" altLang="tr-TR" b="0" dirty="0" smtClean="0">
                <a:latin typeface="Comic Sans MS" panose="030F0702030302020204" pitchFamily="66" charset="0"/>
              </a:rPr>
              <a:t>Durumlar çok nadiren saf haldedirler ve çoğu zaman bir durumda aynı anda iki tür uygulama ayakkabısının kullanılması gerekebilir</a:t>
            </a:r>
          </a:p>
        </p:txBody>
      </p:sp>
    </p:spTree>
    <p:extLst>
      <p:ext uri="{BB962C8B-B14F-4D97-AF65-F5344CB8AC3E}">
        <p14:creationId xmlns:p14="http://schemas.microsoft.com/office/powerpoint/2010/main" val="8390899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5491">
                                            <p:txEl>
                                              <p:pRg st="0" end="0"/>
                                            </p:txEl>
                                          </p:spTgt>
                                        </p:tgtEl>
                                        <p:attrNameLst>
                                          <p:attrName>style.visibility</p:attrName>
                                        </p:attrNameLst>
                                      </p:cBhvr>
                                      <p:to>
                                        <p:strVal val="visible"/>
                                      </p:to>
                                    </p:set>
                                    <p:anim calcmode="lin" valueType="num">
                                      <p:cBhvr additive="base">
                                        <p:cTn id="7" dur="500" fill="hold"/>
                                        <p:tgtEl>
                                          <p:spTgt spid="5754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54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5491">
                                            <p:txEl>
                                              <p:pRg st="1" end="1"/>
                                            </p:txEl>
                                          </p:spTgt>
                                        </p:tgtEl>
                                        <p:attrNameLst>
                                          <p:attrName>style.visibility</p:attrName>
                                        </p:attrNameLst>
                                      </p:cBhvr>
                                      <p:to>
                                        <p:strVal val="visible"/>
                                      </p:to>
                                    </p:set>
                                    <p:anim calcmode="lin" valueType="num">
                                      <p:cBhvr additive="base">
                                        <p:cTn id="13" dur="500" fill="hold"/>
                                        <p:tgtEl>
                                          <p:spTgt spid="5754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54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NIS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5491">
                                            <p:txEl>
                                              <p:pRg st="2" end="2"/>
                                            </p:txEl>
                                          </p:spTgt>
                                        </p:tgtEl>
                                        <p:attrNameLst>
                                          <p:attrName>style.visibility</p:attrName>
                                        </p:attrNameLst>
                                      </p:cBhvr>
                                      <p:to>
                                        <p:strVal val="visible"/>
                                      </p:to>
                                    </p:set>
                                    <p:anim calcmode="lin" valueType="num">
                                      <p:cBhvr additive="base">
                                        <p:cTn id="19" dur="500" fill="hold"/>
                                        <p:tgtEl>
                                          <p:spTgt spid="5754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54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5490">
                                            <p:txEl>
                                              <p:pRg st="0" end="0"/>
                                            </p:txEl>
                                          </p:spTgt>
                                        </p:tgtEl>
                                        <p:attrNameLst>
                                          <p:attrName>style.visibility</p:attrName>
                                        </p:attrNameLst>
                                      </p:cBhvr>
                                      <p:to>
                                        <p:strVal val="visible"/>
                                      </p:to>
                                    </p:set>
                                    <p:anim calcmode="lin" valueType="num">
                                      <p:cBhvr additive="base">
                                        <p:cTn id="25" dur="500" fill="hold"/>
                                        <p:tgtEl>
                                          <p:spTgt spid="575490">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549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build="p" autoUpdateAnimBg="0"/>
      <p:bldP spid="57549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sz="half" idx="4294967295"/>
          </p:nvPr>
        </p:nvSpPr>
        <p:spPr>
          <a:xfrm>
            <a:off x="800530" y="1100480"/>
            <a:ext cx="6433389" cy="5055840"/>
          </a:xfrm>
        </p:spPr>
        <p:txBody>
          <a:bodyPr>
            <a:noAutofit/>
          </a:bodyPr>
          <a:lstStyle/>
          <a:p>
            <a:pPr eaLnBrk="1" hangingPunct="1">
              <a:buFont typeface="Wingdings 2" pitchFamily="18" charset="2"/>
              <a:buNone/>
            </a:pPr>
            <a:r>
              <a:rPr lang="tr-TR" b="0" dirty="0">
                <a:latin typeface="Comic Sans MS" pitchFamily="66" charset="0"/>
              </a:rPr>
              <a:t>  Altı şapkalı düşünme tekniğinin farklı bir uygulama biçimi olarak tanımlayabileceğimiz bu teknik kişilere farklı durumlarda nasıl davranılması gerektiğini öğretir.</a:t>
            </a:r>
          </a:p>
          <a:p>
            <a:pPr eaLnBrk="1" hangingPunct="1">
              <a:buFont typeface="Wingdings 2" pitchFamily="18" charset="2"/>
              <a:buNone/>
            </a:pPr>
            <a:r>
              <a:rPr lang="tr-TR" b="0" dirty="0">
                <a:latin typeface="Comic Sans MS" pitchFamily="66" charset="0"/>
              </a:rPr>
              <a:t>Altı ayakkabılı uygulama tekniği bir kişinin farklı türden durumlara uyum göstermesi ve bundan yola çıkarak benzer durumlarda uygun şekilde davranması amacıyla kullanılır.</a:t>
            </a:r>
          </a:p>
        </p:txBody>
      </p:sp>
      <p:pic>
        <p:nvPicPr>
          <p:cNvPr id="58371" name="Picture 8" descr="zBK980842IX744_250"/>
          <p:cNvPicPr>
            <a:picLocks noChangeAspect="1" noChangeArrowheads="1"/>
          </p:cNvPicPr>
          <p:nvPr/>
        </p:nvPicPr>
        <p:blipFill>
          <a:blip r:embed="rId2"/>
          <a:srcRect/>
          <a:stretch>
            <a:fillRect/>
          </a:stretch>
        </p:blipFill>
        <p:spPr bwMode="auto">
          <a:xfrm>
            <a:off x="6807201" y="508001"/>
            <a:ext cx="5384800" cy="5587359"/>
          </a:xfrm>
          <a:prstGeom prst="rect">
            <a:avLst/>
          </a:prstGeom>
          <a:noFill/>
          <a:ln w="9525">
            <a:noFill/>
            <a:miter lim="800000"/>
            <a:headEnd/>
            <a:tailEnd/>
          </a:ln>
        </p:spPr>
      </p:pic>
    </p:spTree>
    <p:extLst>
      <p:ext uri="{BB962C8B-B14F-4D97-AF65-F5344CB8AC3E}">
        <p14:creationId xmlns:p14="http://schemas.microsoft.com/office/powerpoint/2010/main" val="251077772"/>
      </p:ext>
    </p:extLst>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3B4F8314-6320-42FC-BDAF-2A5168E72F8C}" type="slidenum">
              <a:rPr lang="tr-TR" altLang="tr-TR" sz="1100" smtClean="0">
                <a:solidFill>
                  <a:schemeClr val="bg1"/>
                </a:solidFill>
                <a:latin typeface="Comic Sans MS" panose="030F0702030302020204" pitchFamily="66" charset="0"/>
              </a:rPr>
              <a:pPr eaLnBrk="1" hangingPunct="1"/>
              <a:t>2</a:t>
            </a:fld>
            <a:endParaRPr lang="tr-TR" altLang="tr-TR" sz="1100" dirty="0">
              <a:solidFill>
                <a:srgbClr val="FF8FFF"/>
              </a:solidFill>
              <a:latin typeface="Comic Sans MS" panose="030F0702030302020204" pitchFamily="66" charset="0"/>
            </a:endParaRPr>
          </a:p>
        </p:txBody>
      </p:sp>
      <p:sp>
        <p:nvSpPr>
          <p:cNvPr id="53250" name="Rectangle 2"/>
          <p:cNvSpPr>
            <a:spLocks noGrp="1"/>
          </p:cNvSpPr>
          <p:nvPr>
            <p:ph type="title" idx="4294967295"/>
          </p:nvPr>
        </p:nvSpPr>
        <p:spPr bwMode="auto">
          <a:xfrm>
            <a:off x="295834" y="365125"/>
            <a:ext cx="11057966"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dirty="0" smtClean="0">
                <a:ln>
                  <a:noFill/>
                </a:ln>
                <a:solidFill>
                  <a:srgbClr val="FF0000"/>
                </a:solidFill>
                <a:latin typeface="Comic Sans MS" panose="030F0702030302020204" pitchFamily="66" charset="0"/>
              </a:rPr>
              <a:t>Yöntem seçimine </a:t>
            </a:r>
            <a:r>
              <a:rPr lang="tr-TR" altLang="tr-TR" b="0" cap="none" smtClean="0">
                <a:ln>
                  <a:noFill/>
                </a:ln>
                <a:solidFill>
                  <a:srgbClr val="FF0000"/>
                </a:solidFill>
                <a:latin typeface="Comic Sans MS" panose="030F0702030302020204" pitchFamily="66" charset="0"/>
              </a:rPr>
              <a:t>etki eden etmenler</a:t>
            </a:r>
            <a:endParaRPr lang="tr-TR" altLang="tr-TR" b="0" cap="none" dirty="0" smtClean="0">
              <a:ln>
                <a:noFill/>
              </a:ln>
              <a:solidFill>
                <a:srgbClr val="FF0000"/>
              </a:solidFill>
              <a:latin typeface="Comic Sans MS" panose="030F0702030302020204" pitchFamily="66" charset="0"/>
            </a:endParaRPr>
          </a:p>
        </p:txBody>
      </p:sp>
      <p:sp>
        <p:nvSpPr>
          <p:cNvPr id="53251" name="Rectangle 3"/>
          <p:cNvSpPr>
            <a:spLocks noGrp="1"/>
          </p:cNvSpPr>
          <p:nvPr>
            <p:ph type="body" idx="4294967295"/>
          </p:nvPr>
        </p:nvSpPr>
        <p:spPr>
          <a:xfrm>
            <a:off x="295834" y="1509713"/>
            <a:ext cx="11057966" cy="4846637"/>
          </a:xfrm>
        </p:spPr>
        <p:txBody>
          <a:bodyPr>
            <a:noAutofit/>
          </a:bodyPr>
          <a:lstStyle/>
          <a:p>
            <a:r>
              <a:rPr lang="tr-TR" altLang="tr-TR" sz="3200" b="0" dirty="0">
                <a:latin typeface="Comic Sans MS" panose="030F0702030302020204" pitchFamily="66" charset="0"/>
              </a:rPr>
              <a:t>Konu</a:t>
            </a:r>
          </a:p>
          <a:p>
            <a:r>
              <a:rPr lang="tr-TR" altLang="tr-TR" sz="3200" b="0" dirty="0">
                <a:latin typeface="Comic Sans MS" panose="030F0702030302020204" pitchFamily="66" charset="0"/>
              </a:rPr>
              <a:t>Öğrenen</a:t>
            </a:r>
          </a:p>
          <a:p>
            <a:r>
              <a:rPr lang="tr-TR" altLang="tr-TR" sz="3200" b="0" dirty="0">
                <a:latin typeface="Comic Sans MS" panose="030F0702030302020204" pitchFamily="66" charset="0"/>
              </a:rPr>
              <a:t>Öğreten</a:t>
            </a:r>
          </a:p>
          <a:p>
            <a:r>
              <a:rPr lang="tr-TR" altLang="tr-TR" sz="3200" b="0" dirty="0">
                <a:latin typeface="Comic Sans MS" panose="030F0702030302020204" pitchFamily="66" charset="0"/>
              </a:rPr>
              <a:t>Süre</a:t>
            </a:r>
          </a:p>
          <a:p>
            <a:r>
              <a:rPr lang="tr-TR" altLang="tr-TR" sz="3200" b="0" dirty="0">
                <a:latin typeface="Comic Sans MS" panose="030F0702030302020204" pitchFamily="66" charset="0"/>
              </a:rPr>
              <a:t>Ortam</a:t>
            </a:r>
          </a:p>
          <a:p>
            <a:r>
              <a:rPr lang="tr-TR" altLang="tr-TR" sz="3200" b="0" dirty="0">
                <a:latin typeface="Comic Sans MS" panose="030F0702030302020204" pitchFamily="66" charset="0"/>
              </a:rPr>
              <a:t>Maliyet</a:t>
            </a:r>
          </a:p>
          <a:p>
            <a:r>
              <a:rPr lang="tr-TR" altLang="tr-TR" sz="3200" b="0" dirty="0">
                <a:latin typeface="Comic Sans MS" panose="030F0702030302020204" pitchFamily="66" charset="0"/>
              </a:rPr>
              <a:t>Davranışlar</a:t>
            </a:r>
          </a:p>
          <a:p>
            <a:endParaRPr lang="tr-TR" altLang="tr-TR" sz="3200" b="0" dirty="0">
              <a:latin typeface="Comic Sans MS" panose="030F0702030302020204" pitchFamily="66" charset="0"/>
            </a:endParaRPr>
          </a:p>
        </p:txBody>
      </p:sp>
    </p:spTree>
    <p:extLst>
      <p:ext uri="{BB962C8B-B14F-4D97-AF65-F5344CB8AC3E}">
        <p14:creationId xmlns:p14="http://schemas.microsoft.com/office/powerpoint/2010/main" val="33816971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0-#ppt_w/2"/>
                                          </p:val>
                                        </p:tav>
                                        <p:tav tm="100000">
                                          <p:val>
                                            <p:strVal val="#ppt_x"/>
                                          </p:val>
                                        </p:tav>
                                      </p:tavLst>
                                    </p:anim>
                                    <p:anim calcmode="lin" valueType="num">
                                      <p:cBhvr additive="base">
                                        <p:cTn id="8" dur="500" fill="hold"/>
                                        <p:tgtEl>
                                          <p:spTgt spid="532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D78E5140-CC76-450F-9338-9270F4F81038}" type="slidenum">
              <a:rPr lang="tr-TR" altLang="tr-TR" sz="1100">
                <a:solidFill>
                  <a:schemeClr val="bg1"/>
                </a:solidFill>
                <a:latin typeface="Comic Sans MS" panose="030F0702030302020204" pitchFamily="66" charset="0"/>
              </a:rPr>
              <a:pPr eaLnBrk="1" hangingPunct="1"/>
              <a:t>20</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6514" name="Rectangle 2"/>
          <p:cNvSpPr>
            <a:spLocks noGrp="1"/>
          </p:cNvSpPr>
          <p:nvPr>
            <p:ph type="title" idx="4294967295"/>
          </p:nvPr>
        </p:nvSpPr>
        <p:spPr bwMode="auto">
          <a:xfrm>
            <a:off x="2060576" y="407989"/>
            <a:ext cx="6962775"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solidFill>
                  <a:srgbClr val="003399"/>
                </a:solidFill>
                <a:latin typeface="Comic Sans MS" panose="030F0702030302020204" pitchFamily="66" charset="0"/>
              </a:rPr>
              <a:t>Lacivert</a:t>
            </a:r>
            <a:r>
              <a:rPr lang="tr-TR" altLang="tr-TR" sz="4200" b="0">
                <a:solidFill>
                  <a:srgbClr val="003399"/>
                </a:solidFill>
                <a:latin typeface="Comic Sans MS" panose="030F0702030302020204" pitchFamily="66" charset="0"/>
              </a:rPr>
              <a:t> </a:t>
            </a:r>
            <a:r>
              <a:rPr lang="tr-TR" altLang="tr-TR" sz="4200" b="0">
                <a:latin typeface="Comic Sans MS" panose="030F0702030302020204" pitchFamily="66" charset="0"/>
              </a:rPr>
              <a:t>resmi ayakkabı</a:t>
            </a:r>
          </a:p>
        </p:txBody>
      </p:sp>
      <p:sp>
        <p:nvSpPr>
          <p:cNvPr id="576515" name="Rectangle 3"/>
          <p:cNvSpPr>
            <a:spLocks noGrp="1"/>
          </p:cNvSpPr>
          <p:nvPr>
            <p:ph type="body" idx="4294967295"/>
          </p:nvPr>
        </p:nvSpPr>
        <p:spPr>
          <a:xfrm>
            <a:off x="2566989" y="1219200"/>
            <a:ext cx="6842125" cy="4267200"/>
          </a:xfrm>
        </p:spPr>
        <p:txBody>
          <a:bodyPr/>
          <a:lstStyle/>
          <a:p>
            <a:pPr>
              <a:lnSpc>
                <a:spcPct val="90000"/>
              </a:lnSpc>
            </a:pPr>
            <a:r>
              <a:rPr lang="tr-TR" altLang="tr-TR" sz="3000" b="0">
                <a:latin typeface="Comic Sans MS" panose="030F0702030302020204" pitchFamily="66" charset="0"/>
              </a:rPr>
              <a:t>Rutin davranışlar</a:t>
            </a:r>
          </a:p>
          <a:p>
            <a:pPr lvl="1">
              <a:lnSpc>
                <a:spcPct val="90000"/>
              </a:lnSpc>
            </a:pPr>
            <a:r>
              <a:rPr lang="tr-TR" altLang="tr-TR" sz="2800" b="0">
                <a:latin typeface="Comic Sans MS" panose="030F0702030302020204" pitchFamily="66" charset="0"/>
              </a:rPr>
              <a:t>lacivert bir çok üniformada kullanılan bir renktir</a:t>
            </a:r>
          </a:p>
          <a:p>
            <a:pPr lvl="1">
              <a:lnSpc>
                <a:spcPct val="90000"/>
              </a:lnSpc>
            </a:pPr>
            <a:r>
              <a:rPr lang="tr-TR" altLang="tr-TR" sz="2800" b="0">
                <a:latin typeface="Comic Sans MS" panose="030F0702030302020204" pitchFamily="66" charset="0"/>
              </a:rPr>
              <a:t>lacivert donanmayı , donanma da rutin ve resmiyeti akla getirir</a:t>
            </a:r>
          </a:p>
          <a:p>
            <a:pPr lvl="1">
              <a:lnSpc>
                <a:spcPct val="90000"/>
              </a:lnSpc>
            </a:pPr>
            <a:r>
              <a:rPr lang="tr-TR" altLang="tr-TR" sz="2100" b="0">
                <a:solidFill>
                  <a:srgbClr val="FF9900"/>
                </a:solidFill>
                <a:latin typeface="Comic Sans MS" panose="030F0702030302020204" pitchFamily="66" charset="0"/>
              </a:rPr>
              <a:t>Onun mali bir suçlu olduğuna eminiz, ancak mevzuatta yapılan bir hata yüzünden bu işten yakasını sıyırdı. Rutin yönergeler otomatik olarak işleme konulsaydı, bu hata ortaya çıkmazdı ! Bu durumda lacivert ayakkabı kullanılması gerekirdi</a:t>
            </a:r>
            <a:endParaRPr lang="tr-TR" altLang="tr-TR" sz="2800" b="0">
              <a:latin typeface="Comic Sans MS" panose="030F0702030302020204" pitchFamily="66" charset="0"/>
            </a:endParaRPr>
          </a:p>
        </p:txBody>
      </p:sp>
    </p:spTree>
    <p:extLst>
      <p:ext uri="{BB962C8B-B14F-4D97-AF65-F5344CB8AC3E}">
        <p14:creationId xmlns:p14="http://schemas.microsoft.com/office/powerpoint/2010/main" val="25739316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6515">
                                            <p:txEl>
                                              <p:pRg st="0" end="0"/>
                                            </p:txEl>
                                          </p:spTgt>
                                        </p:tgtEl>
                                        <p:attrNameLst>
                                          <p:attrName>style.visibility</p:attrName>
                                        </p:attrNameLst>
                                      </p:cBhvr>
                                      <p:to>
                                        <p:strVal val="visible"/>
                                      </p:to>
                                    </p:set>
                                    <p:anim calcmode="lin" valueType="num">
                                      <p:cBhvr additive="base">
                                        <p:cTn id="7" dur="500" fill="hold"/>
                                        <p:tgtEl>
                                          <p:spTgt spid="576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651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576515">
                                            <p:txEl>
                                              <p:pRg st="1" end="1"/>
                                            </p:txEl>
                                          </p:spTgt>
                                        </p:tgtEl>
                                        <p:attrNameLst>
                                          <p:attrName>style.visibility</p:attrName>
                                        </p:attrNameLst>
                                      </p:cBhvr>
                                      <p:to>
                                        <p:strVal val="visible"/>
                                      </p:to>
                                    </p:set>
                                    <p:anim calcmode="lin" valueType="num">
                                      <p:cBhvr additive="base">
                                        <p:cTn id="11" dur="500" fill="hold"/>
                                        <p:tgtEl>
                                          <p:spTgt spid="5765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65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ANISES.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576515">
                                            <p:txEl>
                                              <p:pRg st="2" end="2"/>
                                            </p:txEl>
                                          </p:spTgt>
                                        </p:tgtEl>
                                        <p:attrNameLst>
                                          <p:attrName>style.visibility</p:attrName>
                                        </p:attrNameLst>
                                      </p:cBhvr>
                                      <p:to>
                                        <p:strVal val="visible"/>
                                      </p:to>
                                    </p:set>
                                    <p:anim calcmode="lin" valueType="num">
                                      <p:cBhvr additive="base">
                                        <p:cTn id="15" dur="500" fill="hold"/>
                                        <p:tgtEl>
                                          <p:spTgt spid="5765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765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ANISES.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576515">
                                            <p:txEl>
                                              <p:pRg st="3" end="3"/>
                                            </p:txEl>
                                          </p:spTgt>
                                        </p:tgtEl>
                                        <p:attrNameLst>
                                          <p:attrName>style.visibility</p:attrName>
                                        </p:attrNameLst>
                                      </p:cBhvr>
                                      <p:to>
                                        <p:strVal val="visible"/>
                                      </p:to>
                                    </p:set>
                                    <p:anim calcmode="lin" valueType="num">
                                      <p:cBhvr additive="base">
                                        <p:cTn id="19" dur="500" fill="hold"/>
                                        <p:tgtEl>
                                          <p:spTgt spid="5765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65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6514">
                                            <p:txEl>
                                              <p:pRg st="0" end="0"/>
                                            </p:txEl>
                                          </p:spTgt>
                                        </p:tgtEl>
                                        <p:attrNameLst>
                                          <p:attrName>style.visibility</p:attrName>
                                        </p:attrNameLst>
                                      </p:cBhvr>
                                      <p:to>
                                        <p:strVal val="visible"/>
                                      </p:to>
                                    </p:set>
                                    <p:anim calcmode="lin" valueType="num">
                                      <p:cBhvr additive="base">
                                        <p:cTn id="25" dur="500" fill="hold"/>
                                        <p:tgtEl>
                                          <p:spTgt spid="57651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651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4" grpId="0" build="p" autoUpdateAnimBg="0"/>
      <p:bldP spid="57651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67CD740-F732-4D30-9A23-598D97FC9CE7}" type="slidenum">
              <a:rPr lang="tr-TR" altLang="tr-TR" sz="1100">
                <a:solidFill>
                  <a:schemeClr val="bg1"/>
                </a:solidFill>
                <a:latin typeface="Comic Sans MS" panose="030F0702030302020204" pitchFamily="66" charset="0"/>
              </a:rPr>
              <a:pPr eaLnBrk="1" hangingPunct="1"/>
              <a:t>21</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77538" name="Rectangle 2"/>
          <p:cNvSpPr>
            <a:spLocks noGrp="1"/>
          </p:cNvSpPr>
          <p:nvPr>
            <p:ph type="title" idx="4294967295"/>
          </p:nvPr>
        </p:nvSpPr>
        <p:spPr bwMode="auto">
          <a:xfrm>
            <a:off x="2557463" y="407989"/>
            <a:ext cx="5765800"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700" b="0">
                <a:solidFill>
                  <a:srgbClr val="B2B2B2"/>
                </a:solidFill>
                <a:latin typeface="Comic Sans MS" panose="030F0702030302020204" pitchFamily="66" charset="0"/>
              </a:rPr>
              <a:t>Gri </a:t>
            </a:r>
            <a:r>
              <a:rPr lang="tr-TR" altLang="tr-TR" sz="4200" b="0">
                <a:latin typeface="Comic Sans MS" panose="030F0702030302020204" pitchFamily="66" charset="0"/>
              </a:rPr>
              <a:t>spor ayakkabı</a:t>
            </a:r>
          </a:p>
        </p:txBody>
      </p:sp>
      <p:sp>
        <p:nvSpPr>
          <p:cNvPr id="577539" name="Rectangle 3"/>
          <p:cNvSpPr>
            <a:spLocks noGrp="1"/>
          </p:cNvSpPr>
          <p:nvPr>
            <p:ph type="body" idx="4294967295"/>
          </p:nvPr>
        </p:nvSpPr>
        <p:spPr>
          <a:xfrm>
            <a:off x="2566988" y="1066800"/>
            <a:ext cx="6985000" cy="4267200"/>
          </a:xfrm>
        </p:spPr>
        <p:txBody>
          <a:bodyPr>
            <a:normAutofit lnSpcReduction="10000"/>
          </a:bodyPr>
          <a:lstStyle/>
          <a:p>
            <a:pPr>
              <a:lnSpc>
                <a:spcPct val="90000"/>
              </a:lnSpc>
            </a:pPr>
            <a:r>
              <a:rPr lang="tr-TR" altLang="tr-TR" sz="3000" b="0">
                <a:latin typeface="Comic Sans MS" panose="030F0702030302020204" pitchFamily="66" charset="0"/>
              </a:rPr>
              <a:t>Bilgi toplama</a:t>
            </a:r>
          </a:p>
          <a:p>
            <a:pPr lvl="1">
              <a:lnSpc>
                <a:spcPct val="80000"/>
              </a:lnSpc>
            </a:pPr>
            <a:r>
              <a:rPr lang="tr-TR" altLang="tr-TR" sz="2800" b="0">
                <a:latin typeface="Comic Sans MS" panose="030F0702030302020204" pitchFamily="66" charset="0"/>
              </a:rPr>
              <a:t>Gri renk beynimizin ana maddesi olan gri hücreleri ve boz maddeyi çağrıştırır </a:t>
            </a:r>
          </a:p>
          <a:p>
            <a:pPr lvl="1">
              <a:lnSpc>
                <a:spcPct val="80000"/>
              </a:lnSpc>
            </a:pPr>
            <a:r>
              <a:rPr lang="tr-TR" altLang="tr-TR" sz="2800" b="0">
                <a:latin typeface="Comic Sans MS" panose="030F0702030302020204" pitchFamily="66" charset="0"/>
              </a:rPr>
              <a:t>Aynı zamanda sisi, dumanı ve net görememeyi de çağrıştırır</a:t>
            </a:r>
          </a:p>
          <a:p>
            <a:pPr lvl="1">
              <a:lnSpc>
                <a:spcPct val="80000"/>
              </a:lnSpc>
            </a:pPr>
            <a:r>
              <a:rPr lang="tr-TR" altLang="tr-TR" sz="2500" b="0">
                <a:latin typeface="Comic Sans MS" panose="030F0702030302020204" pitchFamily="66" charset="0"/>
              </a:rPr>
              <a:t>Amacı bilgi almak olan araştırma, inceleme ve kanıt toplamayla ilgilidir</a:t>
            </a:r>
          </a:p>
          <a:p>
            <a:pPr lvl="1">
              <a:lnSpc>
                <a:spcPct val="90000"/>
              </a:lnSpc>
            </a:pPr>
            <a:r>
              <a:rPr lang="tr-TR" altLang="tr-TR" sz="1800" b="0">
                <a:solidFill>
                  <a:srgbClr val="FF9900"/>
                </a:solidFill>
                <a:latin typeface="Comic Sans MS" panose="030F0702030302020204" pitchFamily="66" charset="0"/>
              </a:rPr>
              <a:t>Bir vergi denetmeni olarak elinden geldiği kadar bilgi toplamaya çalış, yeter. Gri spor ayakkabı tarzı dışına çıkma. Olabildiğince göze batmamaya çalış. Sadece gri tarzda hareket edeceğini unutma. Kahramanlık yapmak yok</a:t>
            </a:r>
            <a:endParaRPr lang="tr-TR" altLang="tr-TR" sz="1800" b="0">
              <a:latin typeface="Comic Sans MS" panose="030F0702030302020204" pitchFamily="66" charset="0"/>
            </a:endParaRPr>
          </a:p>
        </p:txBody>
      </p:sp>
    </p:spTree>
    <p:extLst>
      <p:ext uri="{BB962C8B-B14F-4D97-AF65-F5344CB8AC3E}">
        <p14:creationId xmlns:p14="http://schemas.microsoft.com/office/powerpoint/2010/main" val="14789363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577539">
                                            <p:txEl>
                                              <p:pRg st="1" end="1"/>
                                            </p:txEl>
                                          </p:spTgt>
                                        </p:tgtEl>
                                        <p:attrNameLst>
                                          <p:attrName>style.visibility</p:attrName>
                                        </p:attrNameLst>
                                      </p:cBhvr>
                                      <p:to>
                                        <p:strVal val="visible"/>
                                      </p:to>
                                    </p:set>
                                    <p:anim calcmode="lin" valueType="num">
                                      <p:cBhvr additive="base">
                                        <p:cTn id="11" dur="500" fill="hold"/>
                                        <p:tgtEl>
                                          <p:spTgt spid="5775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77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ANISES.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577539">
                                            <p:txEl>
                                              <p:pRg st="2" end="2"/>
                                            </p:txEl>
                                          </p:spTgt>
                                        </p:tgtEl>
                                        <p:attrNameLst>
                                          <p:attrName>style.visibility</p:attrName>
                                        </p:attrNameLst>
                                      </p:cBhvr>
                                      <p:to>
                                        <p:strVal val="visible"/>
                                      </p:to>
                                    </p:set>
                                    <p:anim calcmode="lin" valueType="num">
                                      <p:cBhvr additive="base">
                                        <p:cTn id="15" dur="500" fill="hold"/>
                                        <p:tgtEl>
                                          <p:spTgt spid="5775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775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ANISES.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577539">
                                            <p:txEl>
                                              <p:pRg st="3" end="3"/>
                                            </p:txEl>
                                          </p:spTgt>
                                        </p:tgtEl>
                                        <p:attrNameLst>
                                          <p:attrName>style.visibility</p:attrName>
                                        </p:attrNameLst>
                                      </p:cBhvr>
                                      <p:to>
                                        <p:strVal val="visible"/>
                                      </p:to>
                                    </p:set>
                                    <p:anim calcmode="lin" valueType="num">
                                      <p:cBhvr additive="base">
                                        <p:cTn id="19" dur="500" fill="hold"/>
                                        <p:tgtEl>
                                          <p:spTgt spid="5775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75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577539">
                                            <p:txEl>
                                              <p:pRg st="4" end="4"/>
                                            </p:txEl>
                                          </p:spTgt>
                                        </p:tgtEl>
                                        <p:attrNameLst>
                                          <p:attrName>style.visibility</p:attrName>
                                        </p:attrNameLst>
                                      </p:cBhvr>
                                      <p:to>
                                        <p:strVal val="visible"/>
                                      </p:to>
                                    </p:set>
                                    <p:anim calcmode="lin" valueType="num">
                                      <p:cBhvr additive="base">
                                        <p:cTn id="23" dur="500" fill="hold"/>
                                        <p:tgtEl>
                                          <p:spTgt spid="5775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775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ANISES.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77538">
                                            <p:txEl>
                                              <p:pRg st="0" end="0"/>
                                            </p:txEl>
                                          </p:spTgt>
                                        </p:tgtEl>
                                        <p:attrNameLst>
                                          <p:attrName>style.visibility</p:attrName>
                                        </p:attrNameLst>
                                      </p:cBhvr>
                                      <p:to>
                                        <p:strVal val="visible"/>
                                      </p:to>
                                    </p:set>
                                    <p:anim calcmode="lin" valueType="num">
                                      <p:cBhvr additive="base">
                                        <p:cTn id="29" dur="500" fill="hold"/>
                                        <p:tgtEl>
                                          <p:spTgt spid="577538">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775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8" grpId="0" build="p" autoUpdateAnimBg="0"/>
      <p:bldP spid="5775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70D8F97C-6DCD-4629-998E-3B3836C68245}" type="slidenum">
              <a:rPr lang="tr-TR" altLang="tr-TR" sz="1100">
                <a:solidFill>
                  <a:schemeClr val="bg1"/>
                </a:solidFill>
                <a:latin typeface="Comic Sans MS" panose="030F0702030302020204" pitchFamily="66" charset="0"/>
              </a:rPr>
              <a:pPr eaLnBrk="1" hangingPunct="1"/>
              <a:t>22</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89091" name="Rectangle 2"/>
          <p:cNvSpPr>
            <a:spLocks noGrp="1"/>
          </p:cNvSpPr>
          <p:nvPr>
            <p:ph type="title" idx="4294967295"/>
          </p:nvPr>
        </p:nvSpPr>
        <p:spPr bwMode="auto">
          <a:xfrm>
            <a:off x="1919288" y="304800"/>
            <a:ext cx="8748712"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600" b="0">
                <a:solidFill>
                  <a:srgbClr val="CC6600"/>
                </a:solidFill>
                <a:latin typeface="Comic Sans MS" panose="030F0702030302020204" pitchFamily="66" charset="0"/>
              </a:rPr>
              <a:t>Kahverengi</a:t>
            </a:r>
            <a:r>
              <a:rPr lang="tr-TR" altLang="tr-TR" sz="4200" b="0">
                <a:latin typeface="Comic Sans MS" panose="030F0702030302020204" pitchFamily="66" charset="0"/>
              </a:rPr>
              <a:t> </a:t>
            </a:r>
            <a:r>
              <a:rPr lang="tr-TR" altLang="tr-TR" sz="3400" b="0">
                <a:latin typeface="Comic Sans MS" panose="030F0702030302020204" pitchFamily="66" charset="0"/>
              </a:rPr>
              <a:t>yürüyüş ayakkabısı</a:t>
            </a:r>
            <a:endParaRPr lang="tr-TR" altLang="tr-TR" sz="4200" b="0">
              <a:latin typeface="Comic Sans MS" panose="030F0702030302020204" pitchFamily="66" charset="0"/>
            </a:endParaRPr>
          </a:p>
        </p:txBody>
      </p:sp>
      <p:sp>
        <p:nvSpPr>
          <p:cNvPr id="89092" name="Rectangle 3"/>
          <p:cNvSpPr>
            <a:spLocks noGrp="1"/>
          </p:cNvSpPr>
          <p:nvPr>
            <p:ph type="body" idx="4294967295"/>
          </p:nvPr>
        </p:nvSpPr>
        <p:spPr>
          <a:xfrm>
            <a:off x="2566988" y="1219200"/>
            <a:ext cx="6913562" cy="4267200"/>
          </a:xfrm>
        </p:spPr>
        <p:txBody>
          <a:bodyPr/>
          <a:lstStyle/>
          <a:p>
            <a:pPr>
              <a:lnSpc>
                <a:spcPct val="90000"/>
              </a:lnSpc>
            </a:pPr>
            <a:r>
              <a:rPr lang="tr-TR" altLang="tr-TR" sz="3000" b="0">
                <a:latin typeface="Comic Sans MS" panose="030F0702030302020204" pitchFamily="66" charset="0"/>
              </a:rPr>
              <a:t>Yararcı uygulama</a:t>
            </a:r>
          </a:p>
          <a:p>
            <a:pPr lvl="1">
              <a:lnSpc>
                <a:spcPct val="70000"/>
              </a:lnSpc>
            </a:pPr>
            <a:r>
              <a:rPr lang="tr-TR" altLang="tr-TR" sz="2800" b="0">
                <a:latin typeface="Comic Sans MS" panose="030F0702030302020204" pitchFamily="66" charset="0"/>
              </a:rPr>
              <a:t>Pratik bir renktir, toprağı, zemini ve ayağın yere sağlam basmasını çağrıştırır</a:t>
            </a:r>
          </a:p>
          <a:p>
            <a:pPr lvl="1">
              <a:lnSpc>
                <a:spcPct val="70000"/>
              </a:lnSpc>
            </a:pPr>
            <a:r>
              <a:rPr lang="tr-TR" altLang="tr-TR" sz="2800" b="0">
                <a:latin typeface="Comic Sans MS" panose="030F0702030302020204" pitchFamily="66" charset="0"/>
              </a:rPr>
              <a:t>Aynı zamanda çamuru ve net olarak tanımlanmamış durumları da çağrıştırır</a:t>
            </a:r>
          </a:p>
          <a:p>
            <a:pPr lvl="1">
              <a:lnSpc>
                <a:spcPct val="90000"/>
              </a:lnSpc>
            </a:pPr>
            <a:r>
              <a:rPr lang="tr-TR" altLang="tr-TR" sz="2100" b="0">
                <a:solidFill>
                  <a:srgbClr val="FF9900"/>
                </a:solidFill>
                <a:latin typeface="Comic Sans MS" panose="030F0702030302020204" pitchFamily="66" charset="0"/>
              </a:rPr>
              <a:t>Bir vergi dairesi yöneticisi olarak her adımı durumun gelişmesine göre beliriliyorum. Genel olarak gideceğim yön oldukça net fakat uygulamanın biçimiyle ilgili olarak herhangi bir anda yaptığı seçim tümüyle pratik koşullara göre beliriliyorum</a:t>
            </a:r>
            <a:endParaRPr lang="tr-TR" altLang="tr-TR" sz="2100" b="0">
              <a:latin typeface="Comic Sans MS" panose="030F0702030302020204" pitchFamily="66" charset="0"/>
            </a:endParaRPr>
          </a:p>
          <a:p>
            <a:pPr>
              <a:lnSpc>
                <a:spcPct val="90000"/>
              </a:lnSpc>
            </a:pPr>
            <a:endParaRPr lang="tr-TR" altLang="tr-TR" sz="3000" b="0">
              <a:latin typeface="Comic Sans MS" panose="030F0702030302020204" pitchFamily="66" charset="0"/>
            </a:endParaRPr>
          </a:p>
        </p:txBody>
      </p:sp>
    </p:spTree>
    <p:extLst>
      <p:ext uri="{BB962C8B-B14F-4D97-AF65-F5344CB8AC3E}">
        <p14:creationId xmlns:p14="http://schemas.microsoft.com/office/powerpoint/2010/main" val="189441098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12B96EDC-0D9D-444F-841C-D320E9C4E857}" type="slidenum">
              <a:rPr lang="tr-TR" altLang="tr-TR" sz="1100">
                <a:solidFill>
                  <a:schemeClr val="bg1"/>
                </a:solidFill>
                <a:latin typeface="Comic Sans MS" panose="030F0702030302020204" pitchFamily="66" charset="0"/>
              </a:rPr>
              <a:pPr eaLnBrk="1" hangingPunct="1"/>
              <a:t>23</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90115" name="Rectangle 2"/>
          <p:cNvSpPr>
            <a:spLocks noGrp="1"/>
          </p:cNvSpPr>
          <p:nvPr>
            <p:ph type="title" idx="4294967295"/>
          </p:nvPr>
        </p:nvSpPr>
        <p:spPr bwMode="auto">
          <a:xfrm>
            <a:off x="2566989" y="260351"/>
            <a:ext cx="6599237"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solidFill>
                  <a:srgbClr val="FF9966"/>
                </a:solidFill>
                <a:latin typeface="Comic Sans MS" panose="030F0702030302020204" pitchFamily="66" charset="0"/>
              </a:rPr>
              <a:t>Turuncu</a:t>
            </a:r>
            <a:r>
              <a:rPr lang="tr-TR" altLang="tr-TR" sz="5100" b="0">
                <a:latin typeface="Comic Sans MS" panose="030F0702030302020204" pitchFamily="66" charset="0"/>
              </a:rPr>
              <a:t> </a:t>
            </a:r>
            <a:r>
              <a:rPr lang="tr-TR" altLang="tr-TR" sz="4200" b="0">
                <a:latin typeface="Comic Sans MS" panose="030F0702030302020204" pitchFamily="66" charset="0"/>
              </a:rPr>
              <a:t>lastik çizme</a:t>
            </a:r>
          </a:p>
        </p:txBody>
      </p:sp>
      <p:sp>
        <p:nvSpPr>
          <p:cNvPr id="90116" name="Rectangle 3"/>
          <p:cNvSpPr>
            <a:spLocks noGrp="1"/>
          </p:cNvSpPr>
          <p:nvPr>
            <p:ph type="body" idx="4294967295"/>
          </p:nvPr>
        </p:nvSpPr>
        <p:spPr>
          <a:xfrm>
            <a:off x="2566988" y="1219200"/>
            <a:ext cx="6913562" cy="4267200"/>
          </a:xfrm>
        </p:spPr>
        <p:txBody>
          <a:bodyPr/>
          <a:lstStyle/>
          <a:p>
            <a:pPr>
              <a:lnSpc>
                <a:spcPct val="90000"/>
              </a:lnSpc>
            </a:pPr>
            <a:r>
              <a:rPr lang="tr-TR" altLang="tr-TR" sz="3000" b="0">
                <a:latin typeface="Comic Sans MS" panose="030F0702030302020204" pitchFamily="66" charset="0"/>
              </a:rPr>
              <a:t>Acil durumlar</a:t>
            </a:r>
          </a:p>
          <a:p>
            <a:pPr lvl="1">
              <a:lnSpc>
                <a:spcPct val="90000"/>
              </a:lnSpc>
            </a:pPr>
            <a:r>
              <a:rPr lang="tr-TR" altLang="tr-TR" sz="2800" b="0">
                <a:latin typeface="Comic Sans MS" panose="030F0702030302020204" pitchFamily="66" charset="0"/>
              </a:rPr>
              <a:t>Tehlikeyi, patlamayı, dikkat çekmeyi ve uyarıyı çağrıştırır</a:t>
            </a:r>
          </a:p>
          <a:p>
            <a:pPr lvl="1">
              <a:lnSpc>
                <a:spcPct val="90000"/>
              </a:lnSpc>
            </a:pPr>
            <a:r>
              <a:rPr lang="tr-TR" altLang="tr-TR" sz="2100" b="0">
                <a:solidFill>
                  <a:srgbClr val="FF9900"/>
                </a:solidFill>
                <a:latin typeface="Comic Sans MS" panose="030F0702030302020204" pitchFamily="66" charset="0"/>
              </a:rPr>
              <a:t>İyi bir bunu erken farketmişiz Eğer bu olup bir  skandala dönüşebilirdi. Şimdi bunu bir skandal olarak görüp her an patlayıp bizi mahvedebileceğini düşünmeliyiz . Bunun için turuncu çizmelerimizi giyip çok hızlı hareket etmeliyiz</a:t>
            </a:r>
            <a:endParaRPr lang="tr-TR" altLang="tr-TR" sz="2800" b="0">
              <a:latin typeface="Comic Sans MS" panose="030F0702030302020204" pitchFamily="66" charset="0"/>
            </a:endParaRPr>
          </a:p>
        </p:txBody>
      </p:sp>
    </p:spTree>
    <p:extLst>
      <p:ext uri="{BB962C8B-B14F-4D97-AF65-F5344CB8AC3E}">
        <p14:creationId xmlns:p14="http://schemas.microsoft.com/office/powerpoint/2010/main" val="59406986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83B4F0FB-4956-42B7-88A5-5EBBFDEDB29D}" type="slidenum">
              <a:rPr lang="tr-TR" altLang="tr-TR" sz="1100">
                <a:solidFill>
                  <a:schemeClr val="bg1"/>
                </a:solidFill>
                <a:latin typeface="Comic Sans MS" panose="030F0702030302020204" pitchFamily="66" charset="0"/>
              </a:rPr>
              <a:pPr eaLnBrk="1" hangingPunct="1"/>
              <a:t>24</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91139" name="Rectangle 2"/>
          <p:cNvSpPr>
            <a:spLocks noGrp="1"/>
          </p:cNvSpPr>
          <p:nvPr>
            <p:ph type="title" idx="4294967295"/>
          </p:nvPr>
        </p:nvSpPr>
        <p:spPr bwMode="auto">
          <a:xfrm>
            <a:off x="2566988" y="1"/>
            <a:ext cx="6407150"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solidFill>
                  <a:srgbClr val="FF33CC"/>
                </a:solidFill>
                <a:latin typeface="Comic Sans MS" panose="030F0702030302020204" pitchFamily="66" charset="0"/>
              </a:rPr>
              <a:t>Pembe</a:t>
            </a:r>
            <a:r>
              <a:rPr lang="tr-TR" altLang="tr-TR" sz="4200" b="0">
                <a:solidFill>
                  <a:srgbClr val="FF33CC"/>
                </a:solidFill>
                <a:latin typeface="Comic Sans MS" panose="030F0702030302020204" pitchFamily="66" charset="0"/>
              </a:rPr>
              <a:t> </a:t>
            </a:r>
            <a:r>
              <a:rPr lang="tr-TR" altLang="tr-TR" sz="4200" b="0">
                <a:latin typeface="Comic Sans MS" panose="030F0702030302020204" pitchFamily="66" charset="0"/>
              </a:rPr>
              <a:t>terlik</a:t>
            </a:r>
          </a:p>
        </p:txBody>
      </p:sp>
      <p:sp>
        <p:nvSpPr>
          <p:cNvPr id="91140" name="Rectangle 3"/>
          <p:cNvSpPr>
            <a:spLocks noGrp="1"/>
          </p:cNvSpPr>
          <p:nvPr>
            <p:ph type="body" idx="4294967295"/>
          </p:nvPr>
        </p:nvSpPr>
        <p:spPr>
          <a:xfrm>
            <a:off x="2566989" y="1143000"/>
            <a:ext cx="7172325" cy="4267200"/>
          </a:xfrm>
        </p:spPr>
        <p:txBody>
          <a:bodyPr/>
          <a:lstStyle/>
          <a:p>
            <a:pPr>
              <a:lnSpc>
                <a:spcPct val="90000"/>
              </a:lnSpc>
            </a:pPr>
            <a:r>
              <a:rPr lang="tr-TR" altLang="tr-TR" sz="3000" b="0">
                <a:latin typeface="Comic Sans MS" panose="030F0702030302020204" pitchFamily="66" charset="0"/>
              </a:rPr>
              <a:t>Sempati, şefkat, yardım</a:t>
            </a:r>
          </a:p>
          <a:p>
            <a:pPr lvl="1">
              <a:lnSpc>
                <a:spcPct val="80000"/>
              </a:lnSpc>
            </a:pPr>
            <a:r>
              <a:rPr lang="tr-TR" altLang="tr-TR" sz="2800" b="0">
                <a:latin typeface="Comic Sans MS" panose="030F0702030302020204" pitchFamily="66" charset="0"/>
              </a:rPr>
              <a:t>Sıcaklığı ve duyarlığı ifade eder</a:t>
            </a:r>
          </a:p>
          <a:p>
            <a:pPr lvl="1">
              <a:lnSpc>
                <a:spcPct val="80000"/>
              </a:lnSpc>
            </a:pPr>
            <a:r>
              <a:rPr lang="tr-TR" altLang="tr-TR" sz="2800" b="0">
                <a:latin typeface="Comic Sans MS" panose="030F0702030302020204" pitchFamily="66" charset="0"/>
              </a:rPr>
              <a:t>Genellikle kadınsı bir renk olup evi aileyi ve rahatlığı çağrıştırır</a:t>
            </a:r>
          </a:p>
          <a:p>
            <a:pPr lvl="1">
              <a:lnSpc>
                <a:spcPct val="80000"/>
              </a:lnSpc>
            </a:pPr>
            <a:r>
              <a:rPr lang="tr-TR" altLang="tr-TR" sz="2800" b="0">
                <a:latin typeface="Comic Sans MS" panose="030F0702030302020204" pitchFamily="66" charset="0"/>
              </a:rPr>
              <a:t>Korumayı, acımayı, insanların duygularına karşı duyarlı olmayı gerektirir</a:t>
            </a:r>
          </a:p>
          <a:p>
            <a:pPr lvl="1">
              <a:lnSpc>
                <a:spcPct val="80000"/>
              </a:lnSpc>
            </a:pPr>
            <a:r>
              <a:rPr lang="tr-TR" altLang="tr-TR" sz="2100" b="0">
                <a:solidFill>
                  <a:srgbClr val="FF9900"/>
                </a:solidFill>
                <a:latin typeface="Comic Sans MS" panose="030F0702030302020204" pitchFamily="66" charset="0"/>
              </a:rPr>
              <a:t>Vergi barışı konusunda dikkatli olmazsak, dürüst kişilerin canını sıkacağız. En iyisi pembe terlikleri giyerek çok dikkatli davranalım. Eğer dikkatsizce hareket edersek bütün proje ölür</a:t>
            </a:r>
            <a:endParaRPr lang="tr-TR" altLang="tr-TR" sz="2100" b="0">
              <a:latin typeface="Comic Sans MS" panose="030F0702030302020204" pitchFamily="66" charset="0"/>
            </a:endParaRPr>
          </a:p>
        </p:txBody>
      </p:sp>
    </p:spTree>
    <p:extLst>
      <p:ext uri="{BB962C8B-B14F-4D97-AF65-F5344CB8AC3E}">
        <p14:creationId xmlns:p14="http://schemas.microsoft.com/office/powerpoint/2010/main" val="381991591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F22D5B4-7BFB-4943-9926-9EEE1A368B1B}" type="slidenum">
              <a:rPr lang="tr-TR" altLang="tr-TR" sz="1100">
                <a:solidFill>
                  <a:schemeClr val="bg1"/>
                </a:solidFill>
                <a:latin typeface="Comic Sans MS" panose="030F0702030302020204" pitchFamily="66" charset="0"/>
              </a:rPr>
              <a:pPr eaLnBrk="1" hangingPunct="1"/>
              <a:t>25</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92163" name="Rectangle 2"/>
          <p:cNvSpPr>
            <a:spLocks noGrp="1"/>
          </p:cNvSpPr>
          <p:nvPr>
            <p:ph type="title" idx="4294967295"/>
          </p:nvPr>
        </p:nvSpPr>
        <p:spPr bwMode="auto">
          <a:xfrm>
            <a:off x="2566988" y="188914"/>
            <a:ext cx="5765800" cy="96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solidFill>
                  <a:srgbClr val="9933FF"/>
                </a:solidFill>
                <a:latin typeface="Comic Sans MS" panose="030F0702030302020204" pitchFamily="66" charset="0"/>
              </a:rPr>
              <a:t>Mor</a:t>
            </a:r>
            <a:r>
              <a:rPr lang="tr-TR" altLang="tr-TR" sz="5100" b="0">
                <a:latin typeface="Comic Sans MS" panose="030F0702030302020204" pitchFamily="66" charset="0"/>
              </a:rPr>
              <a:t> </a:t>
            </a:r>
            <a:r>
              <a:rPr lang="tr-TR" altLang="tr-TR" sz="4200" b="0">
                <a:latin typeface="Comic Sans MS" panose="030F0702030302020204" pitchFamily="66" charset="0"/>
              </a:rPr>
              <a:t>binici çizmesi</a:t>
            </a:r>
          </a:p>
        </p:txBody>
      </p:sp>
      <p:sp>
        <p:nvSpPr>
          <p:cNvPr id="92164" name="Rectangle 3"/>
          <p:cNvSpPr>
            <a:spLocks noGrp="1"/>
          </p:cNvSpPr>
          <p:nvPr>
            <p:ph type="body" idx="4294967295"/>
          </p:nvPr>
        </p:nvSpPr>
        <p:spPr>
          <a:xfrm>
            <a:off x="2566988" y="1219200"/>
            <a:ext cx="6913562" cy="4267200"/>
          </a:xfrm>
        </p:spPr>
        <p:txBody>
          <a:bodyPr/>
          <a:lstStyle/>
          <a:p>
            <a:pPr>
              <a:lnSpc>
                <a:spcPct val="90000"/>
              </a:lnSpc>
            </a:pPr>
            <a:r>
              <a:rPr lang="tr-TR" altLang="tr-TR" sz="3000" b="0">
                <a:latin typeface="Comic Sans MS" panose="030F0702030302020204" pitchFamily="66" charset="0"/>
              </a:rPr>
              <a:t>Otorite</a:t>
            </a:r>
          </a:p>
          <a:p>
            <a:pPr lvl="1">
              <a:lnSpc>
                <a:spcPct val="90000"/>
              </a:lnSpc>
            </a:pPr>
            <a:r>
              <a:rPr lang="tr-TR" altLang="tr-TR" sz="2800" b="0">
                <a:latin typeface="Comic Sans MS" panose="030F0702030302020204" pitchFamily="66" charset="0"/>
              </a:rPr>
              <a:t>Bir konumun ya da yetkinin sağladığı üstünlük kullanılarak oynanan bir roldür</a:t>
            </a:r>
          </a:p>
          <a:p>
            <a:pPr lvl="1">
              <a:lnSpc>
                <a:spcPct val="90000"/>
              </a:lnSpc>
            </a:pPr>
            <a:r>
              <a:rPr lang="tr-TR" altLang="tr-TR" sz="2100" b="0">
                <a:solidFill>
                  <a:srgbClr val="FF9900"/>
                </a:solidFill>
                <a:latin typeface="Comic Sans MS" panose="030F0702030302020204" pitchFamily="66" charset="0"/>
              </a:rPr>
              <a:t>Ara sıra en yumuşak başlı insanlar bile kendilerine resmi bir rol verildiğinde belli bir otoriteyle bir lider gibi davranmaya başlayabilirler. Hatta bazan aşırıya bile kaçabilirler, kendilerin yasa dışı işleri yapma konusunda yetkili görürler</a:t>
            </a:r>
            <a:endParaRPr lang="tr-TR" altLang="tr-TR" sz="2800" b="0">
              <a:latin typeface="Comic Sans MS" panose="030F0702030302020204" pitchFamily="66" charset="0"/>
            </a:endParaRPr>
          </a:p>
        </p:txBody>
      </p:sp>
    </p:spTree>
    <p:extLst>
      <p:ext uri="{BB962C8B-B14F-4D97-AF65-F5344CB8AC3E}">
        <p14:creationId xmlns:p14="http://schemas.microsoft.com/office/powerpoint/2010/main" val="311187942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sz="half" idx="4294967295"/>
          </p:nvPr>
        </p:nvSpPr>
        <p:spPr>
          <a:xfrm>
            <a:off x="335280" y="1241504"/>
            <a:ext cx="6167120" cy="4389437"/>
          </a:xfrm>
        </p:spPr>
        <p:txBody>
          <a:bodyPr>
            <a:noAutofit/>
          </a:bodyPr>
          <a:lstStyle/>
          <a:p>
            <a:pPr eaLnBrk="1" hangingPunct="1">
              <a:buFont typeface="Wingdings 2" pitchFamily="18" charset="2"/>
              <a:buNone/>
            </a:pPr>
            <a:r>
              <a:rPr lang="tr-TR" sz="3200" b="0" dirty="0" smtClean="0">
                <a:latin typeface="Comic Sans MS" pitchFamily="66" charset="0"/>
              </a:rPr>
              <a:t>  Öğrenmeyi </a:t>
            </a:r>
            <a:r>
              <a:rPr lang="tr-TR" sz="3200" b="0" dirty="0">
                <a:latin typeface="Comic Sans MS" pitchFamily="66" charset="0"/>
              </a:rPr>
              <a:t>daha anlamlı hale getirmek için kavram haritaları ve zihin haritalarını kullanma tekniğidir</a:t>
            </a:r>
            <a:r>
              <a:rPr lang="tr-TR" sz="3200" b="0" dirty="0" smtClean="0">
                <a:latin typeface="Comic Sans MS" pitchFamily="66" charset="0"/>
              </a:rPr>
              <a:t>.</a:t>
            </a:r>
          </a:p>
          <a:p>
            <a:pPr eaLnBrk="1" hangingPunct="1">
              <a:buFont typeface="Wingdings 2" pitchFamily="18" charset="2"/>
              <a:buNone/>
            </a:pPr>
            <a:r>
              <a:rPr lang="tr-TR" sz="3200" b="0" dirty="0" smtClean="0">
                <a:latin typeface="Comic Sans MS" pitchFamily="66" charset="0"/>
              </a:rPr>
              <a:t>  Değerler </a:t>
            </a:r>
            <a:r>
              <a:rPr lang="tr-TR" sz="3200" b="0" dirty="0">
                <a:latin typeface="Comic Sans MS" pitchFamily="66" charset="0"/>
              </a:rPr>
              <a:t>somut kavramlardır onları daha anlaşılır hale getirmeye çalışır.</a:t>
            </a:r>
          </a:p>
          <a:p>
            <a:pPr eaLnBrk="1" hangingPunct="1">
              <a:buFont typeface="Wingdings 2" pitchFamily="18" charset="2"/>
              <a:buNone/>
            </a:pPr>
            <a:r>
              <a:rPr lang="tr-TR" sz="3200" b="0" dirty="0">
                <a:latin typeface="Comic Sans MS" pitchFamily="66" charset="0"/>
              </a:rPr>
              <a:t>                </a:t>
            </a:r>
          </a:p>
        </p:txBody>
      </p:sp>
      <p:pic>
        <p:nvPicPr>
          <p:cNvPr id="69635" name="Picture 6" descr="283247_2"/>
          <p:cNvPicPr>
            <a:picLocks noChangeAspect="1" noChangeArrowheads="1"/>
          </p:cNvPicPr>
          <p:nvPr/>
        </p:nvPicPr>
        <p:blipFill>
          <a:blip r:embed="rId2"/>
          <a:srcRect/>
          <a:stretch>
            <a:fillRect/>
          </a:stretch>
        </p:blipFill>
        <p:spPr bwMode="auto">
          <a:xfrm>
            <a:off x="7274560" y="329407"/>
            <a:ext cx="4382135" cy="6213633"/>
          </a:xfrm>
          <a:prstGeom prst="rect">
            <a:avLst/>
          </a:prstGeom>
          <a:noFill/>
          <a:ln w="9525">
            <a:noFill/>
            <a:miter lim="800000"/>
            <a:headEnd/>
            <a:tailEnd/>
          </a:ln>
        </p:spPr>
      </p:pic>
    </p:spTree>
    <p:extLst>
      <p:ext uri="{BB962C8B-B14F-4D97-AF65-F5344CB8AC3E}">
        <p14:creationId xmlns:p14="http://schemas.microsoft.com/office/powerpoint/2010/main" val="561900746"/>
      </p:ext>
    </p:extLst>
  </p:cSld>
  <p:clrMapOvr>
    <a:masterClrMapping/>
  </p:clrMapOvr>
  <p:transition>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C26AD320-2388-42CB-9CBD-1E93642EF9C7}" type="slidenum">
              <a:rPr lang="tr-TR" altLang="tr-TR" sz="1100">
                <a:solidFill>
                  <a:schemeClr val="bg1"/>
                </a:solidFill>
                <a:latin typeface="Comic Sans MS" panose="030F0702030302020204" pitchFamily="66" charset="0"/>
              </a:rPr>
              <a:pPr eaLnBrk="1" hangingPunct="1"/>
              <a:t>27</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1747"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Altı Değer Madalyası</a:t>
            </a:r>
          </a:p>
        </p:txBody>
      </p:sp>
      <p:sp>
        <p:nvSpPr>
          <p:cNvPr id="31748" name="Rectangle 3"/>
          <p:cNvSpPr>
            <a:spLocks noGrp="1"/>
          </p:cNvSpPr>
          <p:nvPr>
            <p:ph type="body" idx="4294967295"/>
          </p:nvPr>
        </p:nvSpPr>
        <p:spPr>
          <a:xfrm>
            <a:off x="1992313" y="1196975"/>
            <a:ext cx="7720012" cy="4267200"/>
          </a:xfrm>
        </p:spPr>
        <p:txBody>
          <a:bodyPr>
            <a:normAutofit fontScale="92500" lnSpcReduction="10000"/>
          </a:bodyPr>
          <a:lstStyle/>
          <a:p>
            <a:pPr>
              <a:lnSpc>
                <a:spcPct val="90000"/>
              </a:lnSpc>
            </a:pPr>
            <a:r>
              <a:rPr lang="tr-TR" altLang="tr-TR" b="0">
                <a:latin typeface="Comic Sans MS" panose="030F0702030302020204" pitchFamily="66" charset="0"/>
              </a:rPr>
              <a:t>Paralel düşünme çerçevesinde 'şapkalar' nasıl algısal bir simge sağlıyorsa, değer taramasında da 'madalyalar' algısal bir simge sağlar.</a:t>
            </a:r>
          </a:p>
          <a:p>
            <a:pPr>
              <a:lnSpc>
                <a:spcPct val="90000"/>
              </a:lnSpc>
            </a:pPr>
            <a:r>
              <a:rPr lang="tr-TR" altLang="tr-TR" b="0">
                <a:latin typeface="Comic Sans MS" panose="030F0702030302020204" pitchFamily="66" charset="0"/>
              </a:rPr>
              <a:t>Aynı anda tüm yönlere bakamazsınız. Pusula yönleri de bu nedenle kullanılır.</a:t>
            </a:r>
          </a:p>
          <a:p>
            <a:pPr>
              <a:lnSpc>
                <a:spcPct val="90000"/>
              </a:lnSpc>
            </a:pPr>
            <a:r>
              <a:rPr lang="tr-TR" altLang="tr-TR" b="0">
                <a:latin typeface="Comic Sans MS" panose="030F0702030302020204" pitchFamily="66" charset="0"/>
              </a:rPr>
              <a:t>Birinden ‘tüm değerleri’ bulmasını isterseniz, bunu yapması gerçekten zor olur. </a:t>
            </a:r>
          </a:p>
          <a:p>
            <a:pPr>
              <a:lnSpc>
                <a:spcPct val="90000"/>
              </a:lnSpc>
            </a:pPr>
            <a:r>
              <a:rPr lang="tr-TR" altLang="tr-TR" b="0">
                <a:latin typeface="Comic Sans MS" panose="030F0702030302020204" pitchFamily="66" charset="0"/>
              </a:rPr>
              <a:t>Bunu olanaklı hale getirebilmek için değerleri farklı türlere ayırırız. </a:t>
            </a:r>
          </a:p>
          <a:p>
            <a:pPr>
              <a:lnSpc>
                <a:spcPct val="90000"/>
              </a:lnSpc>
            </a:pPr>
            <a:r>
              <a:rPr lang="tr-TR" altLang="tr-TR" b="0">
                <a:latin typeface="Comic Sans MS" panose="030F0702030302020204" pitchFamily="66" charset="0"/>
              </a:rPr>
              <a:t>Her seferinde tek bir yöne bakılabilir </a:t>
            </a:r>
          </a:p>
          <a:p>
            <a:pPr>
              <a:lnSpc>
                <a:spcPct val="90000"/>
              </a:lnSpc>
            </a:pPr>
            <a:r>
              <a:rPr lang="tr-TR" altLang="tr-TR" b="0">
                <a:latin typeface="Comic Sans MS" panose="030F0702030302020204" pitchFamily="66" charset="0"/>
              </a:rPr>
              <a:t>Bu odaklanma için çok önemlidir.</a:t>
            </a:r>
          </a:p>
          <a:p>
            <a:pPr>
              <a:lnSpc>
                <a:spcPct val="90000"/>
              </a:lnSpc>
            </a:pPr>
            <a:endParaRPr lang="tr-TR" altLang="tr-TR" b="0">
              <a:latin typeface="Comic Sans MS" panose="030F0702030302020204" pitchFamily="66" charset="0"/>
            </a:endParaRPr>
          </a:p>
        </p:txBody>
      </p:sp>
    </p:spTree>
    <p:extLst>
      <p:ext uri="{BB962C8B-B14F-4D97-AF65-F5344CB8AC3E}">
        <p14:creationId xmlns:p14="http://schemas.microsoft.com/office/powerpoint/2010/main" val="214036220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08872244-8391-4E22-AB7C-8052D9AC2603}" type="slidenum">
              <a:rPr lang="tr-TR" altLang="tr-TR" sz="1100">
                <a:solidFill>
                  <a:schemeClr val="bg1"/>
                </a:solidFill>
                <a:latin typeface="Comic Sans MS" panose="030F0702030302020204" pitchFamily="66" charset="0"/>
              </a:rPr>
              <a:pPr eaLnBrk="1" hangingPunct="1"/>
              <a:t>28</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2771"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Altın Madalya</a:t>
            </a:r>
          </a:p>
        </p:txBody>
      </p:sp>
      <p:sp>
        <p:nvSpPr>
          <p:cNvPr id="32772"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hepimizi etkileyen insani değerleri simgeler. </a:t>
            </a:r>
          </a:p>
          <a:p>
            <a:pPr>
              <a:lnSpc>
                <a:spcPct val="90000"/>
              </a:lnSpc>
            </a:pPr>
            <a:r>
              <a:rPr lang="tr-TR" altLang="tr-TR" b="0">
                <a:latin typeface="Comic Sans MS" panose="030F0702030302020204" pitchFamily="66" charset="0"/>
              </a:rPr>
              <a:t>Altın çok değerli bir maddedir. </a:t>
            </a:r>
          </a:p>
          <a:p>
            <a:pPr>
              <a:lnSpc>
                <a:spcPct val="90000"/>
              </a:lnSpc>
            </a:pPr>
            <a:r>
              <a:rPr lang="tr-TR" altLang="tr-TR" b="0">
                <a:latin typeface="Comic Sans MS" panose="030F0702030302020204" pitchFamily="66" charset="0"/>
              </a:rPr>
              <a:t>İnsani değerler de tüm değerler arasında en önemlileridir. </a:t>
            </a:r>
          </a:p>
        </p:txBody>
      </p:sp>
    </p:spTree>
    <p:extLst>
      <p:ext uri="{BB962C8B-B14F-4D97-AF65-F5344CB8AC3E}">
        <p14:creationId xmlns:p14="http://schemas.microsoft.com/office/powerpoint/2010/main" val="311165857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55E1D658-1C68-4988-85AB-61C15B5B8EA9}" type="slidenum">
              <a:rPr lang="tr-TR" altLang="tr-TR" sz="1100">
                <a:solidFill>
                  <a:schemeClr val="bg1"/>
                </a:solidFill>
                <a:latin typeface="Comic Sans MS" panose="030F0702030302020204" pitchFamily="66" charset="0"/>
              </a:rPr>
              <a:pPr eaLnBrk="1" hangingPunct="1"/>
              <a:t>29</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3795"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Gümüş Madalya</a:t>
            </a:r>
          </a:p>
        </p:txBody>
      </p:sp>
      <p:sp>
        <p:nvSpPr>
          <p:cNvPr id="33796"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doğrudan kurumsal değerleri simgeler. </a:t>
            </a:r>
          </a:p>
          <a:p>
            <a:pPr>
              <a:lnSpc>
                <a:spcPct val="90000"/>
              </a:lnSpc>
            </a:pPr>
            <a:r>
              <a:rPr lang="tr-TR" altLang="tr-TR" b="0">
                <a:latin typeface="Comic Sans MS" panose="030F0702030302020204" pitchFamily="66" charset="0"/>
              </a:rPr>
              <a:t>Kurumun amaçlarıyla ilişkili değerleri anlatır. </a:t>
            </a:r>
          </a:p>
          <a:p>
            <a:pPr>
              <a:lnSpc>
                <a:spcPct val="90000"/>
              </a:lnSpc>
            </a:pPr>
            <a:r>
              <a:rPr lang="tr-TR" altLang="tr-TR" b="0">
                <a:latin typeface="Comic Sans MS" panose="030F0702030302020204" pitchFamily="66" charset="0"/>
              </a:rPr>
              <a:t>Gümüş parayla ilişkilidir. </a:t>
            </a:r>
          </a:p>
          <a:p>
            <a:pPr>
              <a:lnSpc>
                <a:spcPct val="90000"/>
              </a:lnSpc>
            </a:pPr>
            <a:r>
              <a:rPr lang="tr-TR" altLang="tr-TR" b="0">
                <a:latin typeface="Comic Sans MS" panose="030F0702030302020204" pitchFamily="66" charset="0"/>
              </a:rPr>
              <a:t>Bir kurumun işleyişiyle ilgili değerler de vardır.</a:t>
            </a:r>
          </a:p>
        </p:txBody>
      </p:sp>
    </p:spTree>
    <p:extLst>
      <p:ext uri="{BB962C8B-B14F-4D97-AF65-F5344CB8AC3E}">
        <p14:creationId xmlns:p14="http://schemas.microsoft.com/office/powerpoint/2010/main" val="1765690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837E36B-6363-431B-ACFC-AFEE22EA0F29}" type="slidenum">
              <a:rPr lang="tr-TR" altLang="tr-TR" sz="1100">
                <a:solidFill>
                  <a:schemeClr val="bg1"/>
                </a:solidFill>
                <a:latin typeface="Comic Sans MS" panose="030F0702030302020204" pitchFamily="66" charset="0"/>
              </a:rPr>
              <a:pPr eaLnBrk="1" hangingPunct="1"/>
              <a:t>3</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04834"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Temel Kavramlar</a:t>
            </a:r>
          </a:p>
        </p:txBody>
      </p:sp>
      <p:sp>
        <p:nvSpPr>
          <p:cNvPr id="11268" name="Rectangle 3"/>
          <p:cNvSpPr>
            <a:spLocks noGrp="1"/>
          </p:cNvSpPr>
          <p:nvPr>
            <p:ph type="body" sz="half" idx="4294967295"/>
          </p:nvPr>
        </p:nvSpPr>
        <p:spPr>
          <a:xfrm>
            <a:off x="5672138" y="1609725"/>
            <a:ext cx="3548062" cy="4846638"/>
          </a:xfrm>
        </p:spPr>
        <p:txBody>
          <a:bodyPr/>
          <a:lstStyle/>
          <a:p>
            <a:r>
              <a:rPr lang="tr-TR" altLang="tr-TR" sz="2100" b="0">
                <a:latin typeface="Comic Sans MS" panose="030F0702030302020204" pitchFamily="66" charset="0"/>
              </a:rPr>
              <a:t>Bir sorunu çözmek, bir deneyi sonuçlandırmak, bir konuyu öğretmek ya da öğrenmek gibi amaçlara ulaşmak için bilinçli olarak seçilen ve izlenilen mantıklı bir düşünme yolu</a:t>
            </a:r>
          </a:p>
          <a:p>
            <a:r>
              <a:rPr lang="tr-TR" altLang="tr-TR" sz="2100" b="0">
                <a:latin typeface="Comic Sans MS" panose="030F0702030302020204" pitchFamily="66" charset="0"/>
              </a:rPr>
              <a:t>Bir hedefe ulaşmak için izlenilen yol</a:t>
            </a:r>
          </a:p>
        </p:txBody>
      </p:sp>
      <p:sp>
        <p:nvSpPr>
          <p:cNvPr id="504836" name="WordArt 4"/>
          <p:cNvSpPr>
            <a:spLocks noChangeArrowheads="1" noChangeShapeType="1" noTextEdit="1"/>
          </p:cNvSpPr>
          <p:nvPr/>
        </p:nvSpPr>
        <p:spPr bwMode="auto">
          <a:xfrm>
            <a:off x="2495550" y="1844675"/>
            <a:ext cx="3048000" cy="1270000"/>
          </a:xfrm>
          <a:prstGeom prst="rect">
            <a:avLst/>
          </a:prstGeom>
        </p:spPr>
        <p:txBody>
          <a:bodyPr wrap="none" fromWordArt="1">
            <a:prstTxWarp prst="textDeflate">
              <a:avLst>
                <a:gd name="adj" fmla="val 26227"/>
              </a:avLst>
            </a:prstTxWarp>
          </a:bodyPr>
          <a:lstStyle/>
          <a:p>
            <a:pPr algn="ctr"/>
            <a:r>
              <a:rPr lang="tr-TR" sz="3600" i="1" kern="10">
                <a:ln w="9525">
                  <a:solidFill>
                    <a:srgbClr val="000000"/>
                  </a:solidFill>
                  <a:round/>
                  <a:headEnd/>
                  <a:tailEnd/>
                </a:ln>
                <a:solidFill>
                  <a:srgbClr val="000000"/>
                </a:solidFill>
                <a:latin typeface="Impact" panose="020B0806030902050204" pitchFamily="34" charset="0"/>
              </a:rPr>
              <a:t>YÖNTEM</a:t>
            </a:r>
          </a:p>
        </p:txBody>
      </p:sp>
    </p:spTree>
    <p:extLst>
      <p:ext uri="{BB962C8B-B14F-4D97-AF65-F5344CB8AC3E}">
        <p14:creationId xmlns:p14="http://schemas.microsoft.com/office/powerpoint/2010/main" val="614594882"/>
      </p:ext>
    </p:extLst>
  </p:cSld>
  <p:clrMapOvr>
    <a:masterClrMapping/>
  </p:clrMapOvr>
  <p:transition>
    <p:sndAc>
      <p:stSnd>
        <p:snd r:embed="rId2" name="ANIS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04834">
                                            <p:txEl>
                                              <p:pRg st="0" end="0"/>
                                            </p:txEl>
                                          </p:spTgt>
                                        </p:tgtEl>
                                        <p:attrNameLst>
                                          <p:attrName>style.visibility</p:attrName>
                                        </p:attrNameLst>
                                      </p:cBhvr>
                                      <p:to>
                                        <p:strVal val="visible"/>
                                      </p:to>
                                    </p:set>
                                    <p:animEffect transition="in" filter="box(out)">
                                      <p:cBhvr>
                                        <p:cTn id="7" dur="500"/>
                                        <p:tgtEl>
                                          <p:spTgt spid="50483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04836"/>
                                        </p:tgtEl>
                                        <p:attrNameLst>
                                          <p:attrName>style.visibility</p:attrName>
                                        </p:attrNameLst>
                                      </p:cBhvr>
                                      <p:to>
                                        <p:strVal val="visible"/>
                                      </p:to>
                                    </p:set>
                                    <p:animEffect transition="in" filter="box(out)">
                                      <p:cBhvr>
                                        <p:cTn id="12" dur="500"/>
                                        <p:tgtEl>
                                          <p:spTgt spid="504836"/>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665D97EA-16A6-469F-844F-829E51296F21}" type="slidenum">
              <a:rPr lang="tr-TR" altLang="tr-TR" sz="1100">
                <a:solidFill>
                  <a:schemeClr val="bg1"/>
                </a:solidFill>
                <a:latin typeface="Comic Sans MS" panose="030F0702030302020204" pitchFamily="66" charset="0"/>
              </a:rPr>
              <a:pPr eaLnBrk="1" hangingPunct="1"/>
              <a:t>30</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4819"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Çelik Madalya</a:t>
            </a:r>
          </a:p>
        </p:txBody>
      </p:sp>
      <p:sp>
        <p:nvSpPr>
          <p:cNvPr id="34820"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kalite değerlerini simgeler. </a:t>
            </a:r>
          </a:p>
          <a:p>
            <a:pPr>
              <a:lnSpc>
                <a:spcPct val="90000"/>
              </a:lnSpc>
            </a:pPr>
            <a:r>
              <a:rPr lang="tr-TR" altLang="tr-TR" b="0">
                <a:latin typeface="Comic Sans MS" panose="030F0702030302020204" pitchFamily="66" charset="0"/>
              </a:rPr>
              <a:t>Çelik dayanıklıdır. </a:t>
            </a:r>
          </a:p>
          <a:p>
            <a:pPr>
              <a:lnSpc>
                <a:spcPct val="90000"/>
              </a:lnSpc>
            </a:pPr>
            <a:r>
              <a:rPr lang="tr-TR" altLang="tr-TR" b="0">
                <a:latin typeface="Comic Sans MS" panose="030F0702030302020204" pitchFamily="66" charset="0"/>
              </a:rPr>
              <a:t>Değerler amaçlar doğrultusundadır. </a:t>
            </a:r>
          </a:p>
        </p:txBody>
      </p:sp>
    </p:spTree>
    <p:extLst>
      <p:ext uri="{BB962C8B-B14F-4D97-AF65-F5344CB8AC3E}">
        <p14:creationId xmlns:p14="http://schemas.microsoft.com/office/powerpoint/2010/main" val="13553158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558B0C68-0184-4465-B4A6-C8FD5F245750}" type="slidenum">
              <a:rPr lang="tr-TR" altLang="tr-TR" sz="1100">
                <a:solidFill>
                  <a:schemeClr val="bg1"/>
                </a:solidFill>
                <a:latin typeface="Comic Sans MS" panose="030F0702030302020204" pitchFamily="66" charset="0"/>
              </a:rPr>
              <a:pPr eaLnBrk="1" hangingPunct="1"/>
              <a:t>31</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5843"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Cam Madalya</a:t>
            </a:r>
          </a:p>
        </p:txBody>
      </p:sp>
      <p:sp>
        <p:nvSpPr>
          <p:cNvPr id="35844"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birbiriyle ilişkili yenilik, sadelik ve yaratıcılık değerlerini simgeler.</a:t>
            </a:r>
          </a:p>
          <a:p>
            <a:pPr>
              <a:lnSpc>
                <a:spcPct val="90000"/>
              </a:lnSpc>
            </a:pPr>
            <a:r>
              <a:rPr lang="tr-TR" altLang="tr-TR" b="0">
                <a:latin typeface="Comic Sans MS" panose="030F0702030302020204" pitchFamily="66" charset="0"/>
              </a:rPr>
              <a:t>Cam kumdan elde edilen çok basit bir maddedir. </a:t>
            </a:r>
          </a:p>
          <a:p>
            <a:pPr>
              <a:lnSpc>
                <a:spcPct val="90000"/>
              </a:lnSpc>
            </a:pPr>
            <a:r>
              <a:rPr lang="tr-TR" altLang="tr-TR" b="0">
                <a:latin typeface="Comic Sans MS" panose="030F0702030302020204" pitchFamily="66" charset="0"/>
              </a:rPr>
              <a:t>Ama yaratıcılığınızı kullanarak camla harikalar yaratabilirsiniz. </a:t>
            </a:r>
          </a:p>
        </p:txBody>
      </p:sp>
    </p:spTree>
    <p:extLst>
      <p:ext uri="{BB962C8B-B14F-4D97-AF65-F5344CB8AC3E}">
        <p14:creationId xmlns:p14="http://schemas.microsoft.com/office/powerpoint/2010/main" val="391525623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411B8D36-6858-4641-B348-9E512C031B88}" type="slidenum">
              <a:rPr lang="tr-TR" altLang="tr-TR" sz="1100">
                <a:solidFill>
                  <a:schemeClr val="bg1"/>
                </a:solidFill>
                <a:latin typeface="Comic Sans MS" panose="030F0702030302020204" pitchFamily="66" charset="0"/>
              </a:rPr>
              <a:pPr eaLnBrk="1" hangingPunct="1"/>
              <a:t>32</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6867"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Tahta Madalya</a:t>
            </a:r>
          </a:p>
        </p:txBody>
      </p:sp>
      <p:sp>
        <p:nvSpPr>
          <p:cNvPr id="36868"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en geniş anlamda çevresel değerleri simgeler. </a:t>
            </a:r>
          </a:p>
          <a:p>
            <a:pPr>
              <a:lnSpc>
                <a:spcPct val="90000"/>
              </a:lnSpc>
            </a:pPr>
            <a:r>
              <a:rPr lang="tr-TR" altLang="tr-TR" b="0">
                <a:latin typeface="Comic Sans MS" panose="030F0702030302020204" pitchFamily="66" charset="0"/>
              </a:rPr>
              <a:t>Bunlar olaylar ve kişilerle ilgili değerlerle doğrudan ilişkili değildir. </a:t>
            </a:r>
          </a:p>
        </p:txBody>
      </p:sp>
    </p:spTree>
    <p:extLst>
      <p:ext uri="{BB962C8B-B14F-4D97-AF65-F5344CB8AC3E}">
        <p14:creationId xmlns:p14="http://schemas.microsoft.com/office/powerpoint/2010/main" val="150338103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DD939CA3-8FE5-4A78-8DAA-7B9D1B1CF448}" type="slidenum">
              <a:rPr lang="tr-TR" altLang="tr-TR" sz="1100">
                <a:solidFill>
                  <a:schemeClr val="bg1"/>
                </a:solidFill>
                <a:latin typeface="Comic Sans MS" panose="030F0702030302020204" pitchFamily="66" charset="0"/>
              </a:rPr>
              <a:pPr eaLnBrk="1" hangingPunct="1"/>
              <a:t>33</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29</a:t>
            </a:r>
          </a:p>
        </p:txBody>
      </p:sp>
      <p:sp>
        <p:nvSpPr>
          <p:cNvPr id="37891" name="Rectangle 2"/>
          <p:cNvSpPr>
            <a:spLocks noGrp="1"/>
          </p:cNvSpPr>
          <p:nvPr>
            <p:ph type="title" idx="4294967295"/>
          </p:nvPr>
        </p:nvSpPr>
        <p:spPr bwMode="auto">
          <a:xfrm>
            <a:off x="1992314" y="304800"/>
            <a:ext cx="7304087"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Pirinç Madalya</a:t>
            </a:r>
          </a:p>
        </p:txBody>
      </p:sp>
      <p:sp>
        <p:nvSpPr>
          <p:cNvPr id="37892" name="Rectangle 3"/>
          <p:cNvSpPr>
            <a:spLocks noGrp="1"/>
          </p:cNvSpPr>
          <p:nvPr>
            <p:ph type="body" idx="4294967295"/>
          </p:nvPr>
        </p:nvSpPr>
        <p:spPr>
          <a:xfrm>
            <a:off x="1992313" y="1196975"/>
            <a:ext cx="7720012" cy="4267200"/>
          </a:xfrm>
        </p:spPr>
        <p:txBody>
          <a:bodyPr/>
          <a:lstStyle/>
          <a:p>
            <a:pPr>
              <a:lnSpc>
                <a:spcPct val="90000"/>
              </a:lnSpc>
            </a:pPr>
            <a:r>
              <a:rPr lang="tr-TR" altLang="tr-TR" b="0">
                <a:latin typeface="Comic Sans MS" panose="030F0702030302020204" pitchFamily="66" charset="0"/>
              </a:rPr>
              <a:t>Bu madalya algısal değerleri simgeler. </a:t>
            </a:r>
          </a:p>
          <a:p>
            <a:pPr>
              <a:lnSpc>
                <a:spcPct val="90000"/>
              </a:lnSpc>
            </a:pPr>
            <a:r>
              <a:rPr lang="tr-TR" altLang="tr-TR" b="0">
                <a:latin typeface="Comic Sans MS" panose="030F0702030302020204" pitchFamily="66" charset="0"/>
              </a:rPr>
              <a:t>Bu nasıl oldu? Nasıl görünecek? </a:t>
            </a:r>
          </a:p>
          <a:p>
            <a:pPr>
              <a:lnSpc>
                <a:spcPct val="90000"/>
              </a:lnSpc>
            </a:pPr>
            <a:r>
              <a:rPr lang="tr-TR" altLang="tr-TR" b="0">
                <a:latin typeface="Comic Sans MS" panose="030F0702030302020204" pitchFamily="66" charset="0"/>
              </a:rPr>
              <a:t>Algılanan şey gerçek olmadığında bile algı gerçektir. </a:t>
            </a:r>
          </a:p>
        </p:txBody>
      </p:sp>
    </p:spTree>
    <p:extLst>
      <p:ext uri="{BB962C8B-B14F-4D97-AF65-F5344CB8AC3E}">
        <p14:creationId xmlns:p14="http://schemas.microsoft.com/office/powerpoint/2010/main" val="402216805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2CB8258-3639-4DAF-ACFD-5B7506DA7EB3}" type="slidenum">
              <a:rPr lang="tr-TR" altLang="tr-TR" sz="1100">
                <a:solidFill>
                  <a:schemeClr val="bg1"/>
                </a:solidFill>
                <a:latin typeface="Comic Sans MS" panose="030F0702030302020204" pitchFamily="66" charset="0"/>
              </a:rPr>
              <a:pPr eaLnBrk="1" hangingPunct="1"/>
              <a:t>34</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8265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latin typeface="Comic Sans MS" panose="030F0702030302020204" pitchFamily="66" charset="0"/>
              </a:rPr>
              <a:t>Görüş geliştirme</a:t>
            </a:r>
          </a:p>
        </p:txBody>
      </p:sp>
      <p:sp>
        <p:nvSpPr>
          <p:cNvPr id="582659" name="Rectangle 3"/>
          <p:cNvSpPr>
            <a:spLocks noGrp="1"/>
          </p:cNvSpPr>
          <p:nvPr>
            <p:ph type="body" idx="4294967295"/>
          </p:nvPr>
        </p:nvSpPr>
        <p:spPr/>
        <p:txBody>
          <a:bodyPr/>
          <a:lstStyle/>
          <a:p>
            <a:r>
              <a:rPr lang="tr-TR" altLang="tr-TR" sz="3300" b="0">
                <a:latin typeface="Comic Sans MS" panose="030F0702030302020204" pitchFamily="66" charset="0"/>
              </a:rPr>
              <a:t>Belirgin çelişkiler ve kutuplaşmış tutumlar içeren konuların öğretiminde, öğrenende tutumlar ve değerler geliştirmek amacıyla uygulanabilir. </a:t>
            </a:r>
          </a:p>
        </p:txBody>
      </p:sp>
    </p:spTree>
    <p:extLst>
      <p:ext uri="{BB962C8B-B14F-4D97-AF65-F5344CB8AC3E}">
        <p14:creationId xmlns:p14="http://schemas.microsoft.com/office/powerpoint/2010/main" val="10305419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2658"/>
                                        </p:tgtEl>
                                        <p:attrNameLst>
                                          <p:attrName>style.visibility</p:attrName>
                                        </p:attrNameLst>
                                      </p:cBhvr>
                                      <p:to>
                                        <p:strVal val="visible"/>
                                      </p:to>
                                    </p:set>
                                    <p:anim calcmode="lin" valueType="num">
                                      <p:cBhvr additive="base">
                                        <p:cTn id="7" dur="500" fill="hold"/>
                                        <p:tgtEl>
                                          <p:spTgt spid="582658"/>
                                        </p:tgtEl>
                                        <p:attrNameLst>
                                          <p:attrName>ppt_x</p:attrName>
                                        </p:attrNameLst>
                                      </p:cBhvr>
                                      <p:tavLst>
                                        <p:tav tm="0">
                                          <p:val>
                                            <p:strVal val="0-#ppt_w/2"/>
                                          </p:val>
                                        </p:tav>
                                        <p:tav tm="100000">
                                          <p:val>
                                            <p:strVal val="#ppt_x"/>
                                          </p:val>
                                        </p:tav>
                                      </p:tavLst>
                                    </p:anim>
                                    <p:anim calcmode="lin" valueType="num">
                                      <p:cBhvr additive="base">
                                        <p:cTn id="8" dur="500" fill="hold"/>
                                        <p:tgtEl>
                                          <p:spTgt spid="582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2659">
                                            <p:txEl>
                                              <p:pRg st="0" end="0"/>
                                            </p:txEl>
                                          </p:spTgt>
                                        </p:tgtEl>
                                        <p:attrNameLst>
                                          <p:attrName>style.visibility</p:attrName>
                                        </p:attrNameLst>
                                      </p:cBhvr>
                                      <p:to>
                                        <p:strVal val="visible"/>
                                      </p:to>
                                    </p:set>
                                    <p:anim calcmode="lin" valueType="num">
                                      <p:cBhvr additive="base">
                                        <p:cTn id="13" dur="500" fill="hold"/>
                                        <p:tgtEl>
                                          <p:spTgt spid="5826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26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58" grpId="0" autoUpdateAnimBg="0"/>
      <p:bldP spid="58265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CBAA702E-B8A0-49FC-A3CE-5CD66E6D9407}" type="slidenum">
              <a:rPr lang="tr-TR" altLang="tr-TR" sz="1100">
                <a:solidFill>
                  <a:schemeClr val="bg1"/>
                </a:solidFill>
                <a:latin typeface="Comic Sans MS" panose="030F0702030302020204" pitchFamily="66" charset="0"/>
              </a:rPr>
              <a:pPr eaLnBrk="1" hangingPunct="1"/>
              <a:t>35</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8368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5100" b="0">
                <a:latin typeface="Comic Sans MS" panose="030F0702030302020204" pitchFamily="66" charset="0"/>
              </a:rPr>
              <a:t>Görüş geliştirme</a:t>
            </a:r>
          </a:p>
        </p:txBody>
      </p:sp>
      <p:sp>
        <p:nvSpPr>
          <p:cNvPr id="583683" name="Rectangle 3"/>
          <p:cNvSpPr>
            <a:spLocks noGrp="1"/>
          </p:cNvSpPr>
          <p:nvPr>
            <p:ph type="body" idx="4294967295"/>
          </p:nvPr>
        </p:nvSpPr>
        <p:spPr>
          <a:xfrm>
            <a:off x="2667000" y="1447800"/>
            <a:ext cx="6884988" cy="4800600"/>
          </a:xfrm>
        </p:spPr>
        <p:txBody>
          <a:bodyPr/>
          <a:lstStyle/>
          <a:p>
            <a:pPr>
              <a:lnSpc>
                <a:spcPct val="90000"/>
              </a:lnSpc>
            </a:pPr>
            <a:r>
              <a:rPr lang="tr-TR" altLang="tr-TR" b="0" smtClean="0">
                <a:latin typeface="Comic Sans MS" panose="030F0702030302020204" pitchFamily="66" charset="0"/>
              </a:rPr>
              <a:t>Bu yöntem uygulamaya karar verildiğinde beş ayrı kağıda ince harflerle </a:t>
            </a:r>
          </a:p>
          <a:p>
            <a:pPr lvl="1">
              <a:lnSpc>
                <a:spcPct val="90000"/>
              </a:lnSpc>
            </a:pPr>
            <a:r>
              <a:rPr lang="tr-TR" altLang="tr-TR" b="0" smtClean="0">
                <a:latin typeface="Comic Sans MS" panose="030F0702030302020204" pitchFamily="66" charset="0"/>
              </a:rPr>
              <a:t>“Kesinlikle Aynı Fikirdeyim”</a:t>
            </a:r>
          </a:p>
          <a:p>
            <a:pPr lvl="1">
              <a:lnSpc>
                <a:spcPct val="90000"/>
              </a:lnSpc>
            </a:pPr>
            <a:r>
              <a:rPr lang="tr-TR" altLang="tr-TR" b="0" smtClean="0">
                <a:latin typeface="Comic Sans MS" panose="030F0702030302020204" pitchFamily="66" charset="0"/>
              </a:rPr>
              <a:t>“Aynı Fikirdeyim” </a:t>
            </a:r>
          </a:p>
          <a:p>
            <a:pPr lvl="1">
              <a:lnSpc>
                <a:spcPct val="90000"/>
              </a:lnSpc>
            </a:pPr>
            <a:r>
              <a:rPr lang="tr-TR" altLang="tr-TR" b="0" smtClean="0">
                <a:latin typeface="Comic Sans MS" panose="030F0702030302020204" pitchFamily="66" charset="0"/>
              </a:rPr>
              <a:t>“Kararsızım” </a:t>
            </a:r>
          </a:p>
          <a:p>
            <a:pPr lvl="1">
              <a:lnSpc>
                <a:spcPct val="90000"/>
              </a:lnSpc>
            </a:pPr>
            <a:r>
              <a:rPr lang="tr-TR" altLang="tr-TR" b="0" smtClean="0">
                <a:latin typeface="Comic Sans MS" panose="030F0702030302020204" pitchFamily="66" charset="0"/>
              </a:rPr>
              <a:t>“Karşıyım” </a:t>
            </a:r>
          </a:p>
          <a:p>
            <a:pPr lvl="1">
              <a:lnSpc>
                <a:spcPct val="90000"/>
              </a:lnSpc>
            </a:pPr>
            <a:r>
              <a:rPr lang="tr-TR" altLang="tr-TR" b="0" smtClean="0">
                <a:latin typeface="Comic Sans MS" panose="030F0702030302020204" pitchFamily="66" charset="0"/>
              </a:rPr>
              <a:t>“Kesinlikle Karşıyım” </a:t>
            </a:r>
          </a:p>
          <a:p>
            <a:pPr>
              <a:lnSpc>
                <a:spcPct val="90000"/>
              </a:lnSpc>
              <a:buFont typeface="Wingdings 2" panose="05020102010507070707" pitchFamily="18" charset="2"/>
              <a:buNone/>
            </a:pPr>
            <a:r>
              <a:rPr lang="tr-TR" altLang="tr-TR" b="0" smtClean="0">
                <a:latin typeface="Comic Sans MS" panose="030F0702030302020204" pitchFamily="66" charset="0"/>
              </a:rPr>
              <a:t>yazılarak bu kağıtlar aralıklı olarak duvarlara asılır. </a:t>
            </a:r>
          </a:p>
        </p:txBody>
      </p:sp>
    </p:spTree>
    <p:extLst>
      <p:ext uri="{BB962C8B-B14F-4D97-AF65-F5344CB8AC3E}">
        <p14:creationId xmlns:p14="http://schemas.microsoft.com/office/powerpoint/2010/main" val="4404370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682"/>
                                        </p:tgtEl>
                                        <p:attrNameLst>
                                          <p:attrName>style.visibility</p:attrName>
                                        </p:attrNameLst>
                                      </p:cBhvr>
                                      <p:to>
                                        <p:strVal val="visible"/>
                                      </p:to>
                                    </p:set>
                                    <p:anim calcmode="lin" valueType="num">
                                      <p:cBhvr additive="base">
                                        <p:cTn id="7" dur="500" fill="hold"/>
                                        <p:tgtEl>
                                          <p:spTgt spid="583682"/>
                                        </p:tgtEl>
                                        <p:attrNameLst>
                                          <p:attrName>ppt_x</p:attrName>
                                        </p:attrNameLst>
                                      </p:cBhvr>
                                      <p:tavLst>
                                        <p:tav tm="0">
                                          <p:val>
                                            <p:strVal val="0-#ppt_w/2"/>
                                          </p:val>
                                        </p:tav>
                                        <p:tav tm="100000">
                                          <p:val>
                                            <p:strVal val="#ppt_x"/>
                                          </p:val>
                                        </p:tav>
                                      </p:tavLst>
                                    </p:anim>
                                    <p:anim calcmode="lin" valueType="num">
                                      <p:cBhvr additive="base">
                                        <p:cTn id="8" dur="500" fill="hold"/>
                                        <p:tgtEl>
                                          <p:spTgt spid="5836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683">
                                            <p:txEl>
                                              <p:pRg st="0" end="0"/>
                                            </p:txEl>
                                          </p:spTgt>
                                        </p:tgtEl>
                                        <p:attrNameLst>
                                          <p:attrName>style.visibility</p:attrName>
                                        </p:attrNameLst>
                                      </p:cBhvr>
                                      <p:to>
                                        <p:strVal val="visible"/>
                                      </p:to>
                                    </p:set>
                                    <p:anim calcmode="lin" valueType="num">
                                      <p:cBhvr additive="base">
                                        <p:cTn id="13" dur="500" fill="hold"/>
                                        <p:tgtEl>
                                          <p:spTgt spid="5836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68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83683">
                                            <p:txEl>
                                              <p:pRg st="1" end="1"/>
                                            </p:txEl>
                                          </p:spTgt>
                                        </p:tgtEl>
                                        <p:attrNameLst>
                                          <p:attrName>style.visibility</p:attrName>
                                        </p:attrNameLst>
                                      </p:cBhvr>
                                      <p:to>
                                        <p:strVal val="visible"/>
                                      </p:to>
                                    </p:set>
                                    <p:anim calcmode="lin" valueType="num">
                                      <p:cBhvr additive="base">
                                        <p:cTn id="17" dur="500" fill="hold"/>
                                        <p:tgtEl>
                                          <p:spTgt spid="58368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8368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83683">
                                            <p:txEl>
                                              <p:pRg st="2" end="2"/>
                                            </p:txEl>
                                          </p:spTgt>
                                        </p:tgtEl>
                                        <p:attrNameLst>
                                          <p:attrName>style.visibility</p:attrName>
                                        </p:attrNameLst>
                                      </p:cBhvr>
                                      <p:to>
                                        <p:strVal val="visible"/>
                                      </p:to>
                                    </p:set>
                                    <p:anim calcmode="lin" valueType="num">
                                      <p:cBhvr additive="base">
                                        <p:cTn id="21" dur="500" fill="hold"/>
                                        <p:tgtEl>
                                          <p:spTgt spid="58368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8368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83683">
                                            <p:txEl>
                                              <p:pRg st="3" end="3"/>
                                            </p:txEl>
                                          </p:spTgt>
                                        </p:tgtEl>
                                        <p:attrNameLst>
                                          <p:attrName>style.visibility</p:attrName>
                                        </p:attrNameLst>
                                      </p:cBhvr>
                                      <p:to>
                                        <p:strVal val="visible"/>
                                      </p:to>
                                    </p:set>
                                    <p:anim calcmode="lin" valueType="num">
                                      <p:cBhvr additive="base">
                                        <p:cTn id="25" dur="500" fill="hold"/>
                                        <p:tgtEl>
                                          <p:spTgt spid="5836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368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83683">
                                            <p:txEl>
                                              <p:pRg st="4" end="4"/>
                                            </p:txEl>
                                          </p:spTgt>
                                        </p:tgtEl>
                                        <p:attrNameLst>
                                          <p:attrName>style.visibility</p:attrName>
                                        </p:attrNameLst>
                                      </p:cBhvr>
                                      <p:to>
                                        <p:strVal val="visible"/>
                                      </p:to>
                                    </p:set>
                                    <p:anim calcmode="lin" valueType="num">
                                      <p:cBhvr additive="base">
                                        <p:cTn id="29" dur="500" fill="hold"/>
                                        <p:tgtEl>
                                          <p:spTgt spid="58368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8368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83683">
                                            <p:txEl>
                                              <p:pRg st="5" end="5"/>
                                            </p:txEl>
                                          </p:spTgt>
                                        </p:tgtEl>
                                        <p:attrNameLst>
                                          <p:attrName>style.visibility</p:attrName>
                                        </p:attrNameLst>
                                      </p:cBhvr>
                                      <p:to>
                                        <p:strVal val="visible"/>
                                      </p:to>
                                    </p:set>
                                    <p:anim calcmode="lin" valueType="num">
                                      <p:cBhvr additive="base">
                                        <p:cTn id="33" dur="500" fill="hold"/>
                                        <p:tgtEl>
                                          <p:spTgt spid="58368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836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583683">
                                            <p:txEl>
                                              <p:pRg st="6" end="6"/>
                                            </p:txEl>
                                          </p:spTgt>
                                        </p:tgtEl>
                                        <p:attrNameLst>
                                          <p:attrName>style.visibility</p:attrName>
                                        </p:attrNameLst>
                                      </p:cBhvr>
                                      <p:to>
                                        <p:strVal val="visible"/>
                                      </p:to>
                                    </p:set>
                                    <p:anim calcmode="lin" valueType="num">
                                      <p:cBhvr additive="base">
                                        <p:cTn id="39" dur="500" fill="hold"/>
                                        <p:tgtEl>
                                          <p:spTgt spid="58368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8368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2" grpId="0" autoUpdateAnimBg="0"/>
      <p:bldP spid="58368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E52F210B-4E93-4588-8FC8-B4696F85B065}"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8AD7DDF3-91E5-4DA6-B43B-19A2998C3130}" type="slidenum">
              <a:rPr lang="tr-TR" altLang="tr-TR" b="0" i="0" baseline="0">
                <a:solidFill>
                  <a:schemeClr val="tx1"/>
                </a:solidFill>
                <a:latin typeface="Times New Roman" panose="02020603050405020304" pitchFamily="18" charset="0"/>
              </a:rPr>
              <a:pPr/>
              <a:t>36</a:t>
            </a:fld>
            <a:endParaRPr lang="tr-TR" altLang="tr-TR" b="0" i="0" baseline="0">
              <a:solidFill>
                <a:schemeClr val="tx1"/>
              </a:solidFill>
              <a:latin typeface="Times New Roman" panose="02020603050405020304" pitchFamily="18" charset="0"/>
            </a:endParaRPr>
          </a:p>
        </p:txBody>
      </p:sp>
      <p:sp>
        <p:nvSpPr>
          <p:cNvPr id="205826" name="Rectangle 2"/>
          <p:cNvSpPr>
            <a:spLocks noGrp="1" noChangeArrowheads="1"/>
          </p:cNvSpPr>
          <p:nvPr>
            <p:ph type="title"/>
          </p:nvPr>
        </p:nvSpPr>
        <p:spPr/>
        <p:txBody>
          <a:bodyPr/>
          <a:lstStyle/>
          <a:p>
            <a:pPr>
              <a:defRPr/>
            </a:pPr>
            <a:r>
              <a:rPr lang="tr-TR" sz="3600" b="0" i="1">
                <a:solidFill>
                  <a:srgbClr val="FF6600"/>
                </a:solidFill>
                <a:effectLst>
                  <a:outerShdw blurRad="38100" dist="38100" dir="2700000" algn="tl">
                    <a:srgbClr val="000000"/>
                  </a:outerShdw>
                </a:effectLst>
                <a:latin typeface="Comic Sans MS" pitchFamily="66" charset="0"/>
              </a:rPr>
              <a:t>Örnek  1</a:t>
            </a:r>
            <a:br>
              <a:rPr lang="tr-TR" sz="3600" b="0" i="1">
                <a:solidFill>
                  <a:srgbClr val="FF6600"/>
                </a:solidFill>
                <a:effectLst>
                  <a:outerShdw blurRad="38100" dist="38100" dir="2700000" algn="tl">
                    <a:srgbClr val="000000"/>
                  </a:outerShdw>
                </a:effectLst>
                <a:latin typeface="Comic Sans MS" pitchFamily="66" charset="0"/>
              </a:rPr>
            </a:br>
            <a:r>
              <a:rPr lang="tr-TR" sz="3600" b="0" i="1">
                <a:effectLst>
                  <a:outerShdw blurRad="38100" dist="38100" dir="2700000" algn="tl">
                    <a:srgbClr val="000000"/>
                  </a:outerShdw>
                </a:effectLst>
                <a:latin typeface="Comic Sans MS" pitchFamily="66" charset="0"/>
              </a:rPr>
              <a:t>Gerçekten Kaynaşma</a:t>
            </a:r>
          </a:p>
        </p:txBody>
      </p:sp>
      <p:sp>
        <p:nvSpPr>
          <p:cNvPr id="205827" name="Rectangle 3"/>
          <p:cNvSpPr>
            <a:spLocks noGrp="1" noChangeArrowheads="1"/>
          </p:cNvSpPr>
          <p:nvPr>
            <p:ph type="body" idx="1"/>
          </p:nvPr>
        </p:nvSpPr>
        <p:spPr/>
        <p:txBody>
          <a:bodyPr/>
          <a:lstStyle/>
          <a:p>
            <a:pPr>
              <a:buFont typeface="Wingdings" pitchFamily="2" charset="2"/>
              <a:buNone/>
              <a:defRPr/>
            </a:pPr>
            <a:r>
              <a:rPr lang="tr-TR" sz="1200" b="0" i="1">
                <a:effectLst>
                  <a:outerShdw blurRad="38100" dist="38100" dir="2700000" algn="tl">
                    <a:srgbClr val="000000"/>
                  </a:outerShdw>
                </a:effectLst>
                <a:latin typeface="Comic Sans MS" panose="030F0702030302020204" pitchFamily="66" charset="0"/>
              </a:rPr>
              <a:t>		</a:t>
            </a:r>
          </a:p>
          <a:p>
            <a:pPr>
              <a:buClr>
                <a:srgbClr val="FF6699"/>
              </a:buClr>
              <a:buFont typeface="Wingdings" pitchFamily="2" charset="2"/>
              <a:buChar char="ü"/>
              <a:defRPr/>
            </a:pPr>
            <a:r>
              <a:rPr lang="tr-TR" sz="2400" b="0" i="1">
                <a:effectLst>
                  <a:outerShdw blurRad="38100" dist="38100" dir="2700000" algn="tl">
                    <a:srgbClr val="000000"/>
                  </a:outerShdw>
                </a:effectLst>
                <a:latin typeface="Comic Sans MS" pitchFamily="66" charset="0"/>
              </a:rPr>
              <a:t>Öğrenciler, belli ölçütlere göre çiftlere ayrılır. </a:t>
            </a:r>
          </a:p>
          <a:p>
            <a:pPr>
              <a:buClr>
                <a:srgbClr val="FF6699"/>
              </a:buClr>
              <a:buFont typeface="Wingdings" pitchFamily="2" charset="2"/>
              <a:buChar char="ü"/>
              <a:defRPr/>
            </a:pPr>
            <a:r>
              <a:rPr lang="tr-TR" sz="2400" b="0" i="1">
                <a:effectLst>
                  <a:outerShdw blurRad="38100" dist="38100" dir="2700000" algn="tl">
                    <a:srgbClr val="000000"/>
                  </a:outerShdw>
                </a:effectLst>
                <a:latin typeface="Comic Sans MS" pitchFamily="66" charset="0"/>
              </a:rPr>
              <a:t>Oluşturulan öğrenci çiftlerine birbirlerini daha iyi tanımaları amacıyla 30-60 dakikalık bir süre verilir. Bu süre içinde yürüyüşe çıkmaları, bir yerde oturup bir şeyler içmeleri önerilebilir. </a:t>
            </a:r>
          </a:p>
          <a:p>
            <a:pPr>
              <a:buClr>
                <a:srgbClr val="FF6699"/>
              </a:buClr>
              <a:buFont typeface="Wingdings" pitchFamily="2" charset="2"/>
              <a:buChar char="ü"/>
              <a:defRPr/>
            </a:pPr>
            <a:r>
              <a:rPr lang="tr-TR" sz="2400" b="0" i="1">
                <a:effectLst>
                  <a:outerShdw blurRad="38100" dist="38100" dir="2700000" algn="tl">
                    <a:srgbClr val="000000"/>
                  </a:outerShdw>
                </a:effectLst>
                <a:latin typeface="Comic Sans MS" pitchFamily="66" charset="0"/>
              </a:rPr>
              <a:t>Birlikte geçirecekleri süre içersinde birbirlerini tanımak için soracakları sorular daha önceden öğrencilere verilebilir.</a:t>
            </a:r>
          </a:p>
          <a:p>
            <a:pPr>
              <a:buClr>
                <a:srgbClr val="FF6699"/>
              </a:buClr>
              <a:buFont typeface="Wingdings" pitchFamily="2" charset="2"/>
              <a:buChar char="ü"/>
              <a:defRPr/>
            </a:pPr>
            <a:r>
              <a:rPr lang="tr-TR" sz="2400" b="0" i="1">
                <a:effectLst>
                  <a:outerShdw blurRad="38100" dist="38100" dir="2700000" algn="tl">
                    <a:srgbClr val="000000"/>
                  </a:outerShdw>
                </a:effectLst>
                <a:latin typeface="Comic Sans MS" pitchFamily="66" charset="0"/>
              </a:rPr>
              <a:t>Sınıfta öğretilen konuyla ilgili olarak verilen bir görevi de birlikte yapmaları sağlanır.</a:t>
            </a:r>
            <a:r>
              <a:rPr lang="tr-TR" sz="2000" b="0" i="1">
                <a:effectLst>
                  <a:outerShdw blurRad="38100" dist="38100" dir="2700000" algn="tl">
                    <a:srgbClr val="000000"/>
                  </a:outerShdw>
                </a:effectLst>
                <a:latin typeface="Comic Sans MS" panose="030F0702030302020204" pitchFamily="66" charset="0"/>
              </a:rPr>
              <a:t>	</a:t>
            </a:r>
          </a:p>
        </p:txBody>
      </p:sp>
      <p:pic>
        <p:nvPicPr>
          <p:cNvPr id="8807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997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randombar(horizontal)">
                                      <p:cBhvr>
                                        <p:cTn id="7" dur="500"/>
                                        <p:tgtEl>
                                          <p:spTgt spid="205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randombar(horizontal)">
                                      <p:cBhvr>
                                        <p:cTn id="12" dur="500"/>
                                        <p:tgtEl>
                                          <p:spTgt spid="2058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randombar(horizontal)">
                                      <p:cBhvr>
                                        <p:cTn id="17" dur="500"/>
                                        <p:tgtEl>
                                          <p:spTgt spid="2058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randombar(horizontal)">
                                      <p:cBhvr>
                                        <p:cTn id="22" dur="500"/>
                                        <p:tgtEl>
                                          <p:spTgt spid="2058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05827">
                                            <p:txEl>
                                              <p:pRg st="4" end="4"/>
                                            </p:txEl>
                                          </p:spTgt>
                                        </p:tgtEl>
                                        <p:attrNameLst>
                                          <p:attrName>style.visibility</p:attrName>
                                        </p:attrNameLst>
                                      </p:cBhvr>
                                      <p:to>
                                        <p:strVal val="visible"/>
                                      </p:to>
                                    </p:set>
                                    <p:animEffect transition="in" filter="randombar(horizontal)">
                                      <p:cBhvr>
                                        <p:cTn id="27" dur="500"/>
                                        <p:tgtEl>
                                          <p:spTgt spid="205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3482FC19-ED2E-4C1A-BE1F-786FE3F309D9}"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80053343-4399-441D-9587-5771E371648C}" type="slidenum">
              <a:rPr lang="tr-TR" altLang="tr-TR" b="0" i="0" baseline="0">
                <a:solidFill>
                  <a:schemeClr val="tx1"/>
                </a:solidFill>
                <a:latin typeface="Times New Roman" panose="02020603050405020304" pitchFamily="18" charset="0"/>
              </a:rPr>
              <a:pPr/>
              <a:t>37</a:t>
            </a:fld>
            <a:endParaRPr lang="tr-TR" altLang="tr-TR" b="0" i="0" baseline="0">
              <a:solidFill>
                <a:schemeClr val="tx1"/>
              </a:solidFill>
              <a:latin typeface="Times New Roman" panose="02020603050405020304" pitchFamily="18" charset="0"/>
            </a:endParaRPr>
          </a:p>
        </p:txBody>
      </p:sp>
      <p:sp>
        <p:nvSpPr>
          <p:cNvPr id="206850" name="Rectangle 2"/>
          <p:cNvSpPr>
            <a:spLocks noGrp="1" noChangeArrowheads="1"/>
          </p:cNvSpPr>
          <p:nvPr>
            <p:ph type="title"/>
          </p:nvPr>
        </p:nvSpPr>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2</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Yeniden Bağlama</a:t>
            </a:r>
          </a:p>
        </p:txBody>
      </p:sp>
      <p:sp>
        <p:nvSpPr>
          <p:cNvPr id="206851" name="Rectangle 3"/>
          <p:cNvSpPr>
            <a:spLocks noGrp="1" noChangeArrowheads="1"/>
          </p:cNvSpPr>
          <p:nvPr>
            <p:ph type="body" idx="1"/>
          </p:nvPr>
        </p:nvSpPr>
        <p:spPr/>
        <p:txBody>
          <a:bodyPr/>
          <a:lstStyle/>
          <a:p>
            <a:pPr marL="609600" indent="-609600" algn="ctr">
              <a:buClr>
                <a:srgbClr val="FCFAA2"/>
              </a:buClr>
              <a:buFont typeface="Wingdings" pitchFamily="2" charset="2"/>
              <a:buChar char="Ø"/>
              <a:defRPr/>
            </a:pPr>
            <a:r>
              <a:rPr lang="tr-TR" sz="2000" b="0" i="1" dirty="0">
                <a:effectLst>
                  <a:outerShdw blurRad="38100" dist="38100" dir="2700000" algn="tl">
                    <a:srgbClr val="000000"/>
                  </a:outerShdw>
                </a:effectLst>
                <a:latin typeface="Comic Sans MS" pitchFamily="66" charset="0"/>
              </a:rPr>
              <a:t>Öğrencilere onları derse ve birbirlerine hazırlamak amacı ile aşağıdakilere benzeyen sorular yöneltilir. </a:t>
            </a:r>
          </a:p>
          <a:p>
            <a:pPr marL="609600" indent="-609600">
              <a:buClr>
                <a:srgbClr val="FF6699"/>
              </a:buClr>
              <a:buFont typeface="Wingdings" pitchFamily="2" charset="2"/>
              <a:buChar char="§"/>
              <a:defRPr/>
            </a:pPr>
            <a:r>
              <a:rPr lang="tr-TR" sz="2000" b="0" i="1" dirty="0">
                <a:effectLst>
                  <a:outerShdw blurRad="38100" dist="38100" dir="2700000" algn="tl">
                    <a:srgbClr val="000000"/>
                  </a:outerShdw>
                </a:effectLst>
                <a:latin typeface="Comic Sans MS" pitchFamily="66" charset="0"/>
              </a:rPr>
              <a:t>Geçen ders hakkında neler hatırlıyorsunuz?</a:t>
            </a:r>
          </a:p>
          <a:p>
            <a:pPr marL="609600" indent="-609600">
              <a:buClr>
                <a:srgbClr val="FF6699"/>
              </a:buClr>
              <a:buFont typeface="Wingdings" pitchFamily="2" charset="2"/>
              <a:buChar char="§"/>
              <a:defRPr/>
            </a:pPr>
            <a:r>
              <a:rPr lang="tr-TR" sz="2000" b="0" i="1" dirty="0">
                <a:effectLst>
                  <a:outerShdw blurRad="38100" dist="38100" dir="2700000" algn="tl">
                    <a:srgbClr val="000000"/>
                  </a:outerShdw>
                </a:effectLst>
                <a:latin typeface="Comic Sans MS" pitchFamily="66" charset="0"/>
              </a:rPr>
              <a:t>Geçen  ders ile ilgili olarak herhangi bir şey okudunuz mu? Düşündünüz mü? Ya da bir şeyler yaptınız mı?</a:t>
            </a:r>
          </a:p>
          <a:p>
            <a:pPr marL="609600" indent="-609600">
              <a:buClr>
                <a:srgbClr val="FF6699"/>
              </a:buClr>
              <a:buFont typeface="Wingdings" pitchFamily="2" charset="2"/>
              <a:buChar char="§"/>
              <a:defRPr/>
            </a:pPr>
            <a:r>
              <a:rPr lang="tr-TR" sz="2000" b="0" i="1" dirty="0">
                <a:effectLst>
                  <a:outerShdw blurRad="38100" dist="38100" dir="2700000" algn="tl">
                    <a:srgbClr val="000000"/>
                  </a:outerShdw>
                </a:effectLst>
                <a:latin typeface="Comic Sans MS" pitchFamily="66" charset="0"/>
              </a:rPr>
              <a:t>Geçen ders ile bağlantılı ilginç bir tecrübe yaşadınız mı?</a:t>
            </a:r>
          </a:p>
          <a:p>
            <a:pPr marL="609600" indent="-609600">
              <a:buClr>
                <a:srgbClr val="FF6699"/>
              </a:buClr>
              <a:buFont typeface="Wingdings" pitchFamily="2" charset="2"/>
              <a:buChar char="§"/>
              <a:defRPr/>
            </a:pPr>
            <a:r>
              <a:rPr lang="tr-TR" sz="2000" b="0" i="1" dirty="0">
                <a:effectLst>
                  <a:outerShdw blurRad="38100" dist="38100" dir="2700000" algn="tl">
                    <a:srgbClr val="000000"/>
                  </a:outerShdw>
                </a:effectLst>
                <a:latin typeface="Comic Sans MS" pitchFamily="66" charset="0"/>
              </a:rPr>
              <a:t> Bugünkü ders ile ilgili  herhangi bir kaygınız, korkunuz ya da endişeniz var mı?</a:t>
            </a:r>
          </a:p>
          <a:p>
            <a:pPr marL="609600" indent="-609600">
              <a:buClr>
                <a:srgbClr val="FF6699"/>
              </a:buClr>
              <a:buFont typeface="Wingdings" pitchFamily="2" charset="2"/>
              <a:buChar char="§"/>
              <a:defRPr/>
            </a:pPr>
            <a:r>
              <a:rPr lang="tr-TR" sz="2000" b="0" i="1" dirty="0">
                <a:effectLst>
                  <a:outerShdw blurRad="38100" dist="38100" dir="2700000" algn="tl">
                    <a:srgbClr val="000000"/>
                  </a:outerShdw>
                </a:effectLst>
                <a:latin typeface="Comic Sans MS" pitchFamily="66" charset="0"/>
              </a:rPr>
              <a:t>Bu gün kendinizi nasıl hissediyorsunuz?</a:t>
            </a:r>
          </a:p>
          <a:p>
            <a:pPr marL="609600" indent="-609600">
              <a:buClr>
                <a:srgbClr val="FCFAA2"/>
              </a:buClr>
              <a:buFont typeface="Wingdings" pitchFamily="2" charset="2"/>
              <a:buChar char="Ø"/>
              <a:defRPr/>
            </a:pPr>
            <a:r>
              <a:rPr lang="tr-TR" sz="2000" b="0" i="1" dirty="0">
                <a:effectLst>
                  <a:outerShdw blurRad="38100" dist="38100" dir="2700000" algn="tl">
                    <a:srgbClr val="000000"/>
                  </a:outerShdw>
                </a:effectLst>
                <a:latin typeface="Comic Sans MS" pitchFamily="66" charset="0"/>
              </a:rPr>
              <a:t>Öğrencilerin tepkileri, küçük gruplar halinde ya da ikili grup çalışması ile öğrenilir.</a:t>
            </a:r>
          </a:p>
        </p:txBody>
      </p:sp>
      <p:pic>
        <p:nvPicPr>
          <p:cNvPr id="8909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217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checkerboard(across)">
                                      <p:cBhvr>
                                        <p:cTn id="7" dur="500"/>
                                        <p:tgtEl>
                                          <p:spTgt spid="206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639A6069-465F-45FB-8C4B-863D0E7609D3}"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654CC7D1-1D9E-40A1-8683-66A1F8243F62}" type="slidenum">
              <a:rPr lang="tr-TR" altLang="tr-TR" b="0" i="0" baseline="0">
                <a:solidFill>
                  <a:schemeClr val="tx1"/>
                </a:solidFill>
                <a:latin typeface="Times New Roman" panose="02020603050405020304" pitchFamily="18" charset="0"/>
              </a:rPr>
              <a:pPr/>
              <a:t>38</a:t>
            </a:fld>
            <a:endParaRPr lang="tr-TR" altLang="tr-TR" b="0" i="0" baseline="0">
              <a:solidFill>
                <a:schemeClr val="tx1"/>
              </a:solidFill>
              <a:latin typeface="Times New Roman" panose="02020603050405020304" pitchFamily="18" charset="0"/>
            </a:endParaRPr>
          </a:p>
        </p:txBody>
      </p:sp>
      <p:sp>
        <p:nvSpPr>
          <p:cNvPr id="210946" name="Rectangle 2"/>
          <p:cNvSpPr>
            <a:spLocks noGrp="1" noChangeArrowheads="1"/>
          </p:cNvSpPr>
          <p:nvPr>
            <p:ph type="title"/>
          </p:nvPr>
        </p:nvSpPr>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7</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Anlık Durum Saptama</a:t>
            </a:r>
          </a:p>
        </p:txBody>
      </p:sp>
      <p:sp>
        <p:nvSpPr>
          <p:cNvPr id="210947" name="Rectangle 3"/>
          <p:cNvSpPr>
            <a:spLocks noGrp="1" noChangeArrowheads="1"/>
          </p:cNvSpPr>
          <p:nvPr>
            <p:ph type="body" idx="1"/>
          </p:nvPr>
        </p:nvSpPr>
        <p:spPr/>
        <p:txBody>
          <a:bodyPr/>
          <a:lstStyle/>
          <a:p>
            <a:pPr>
              <a:lnSpc>
                <a:spcPct val="90000"/>
              </a:lnSpc>
              <a:buClr>
                <a:schemeClr val="tx2"/>
              </a:buClr>
              <a:buFont typeface="Wingdings" pitchFamily="2" charset="2"/>
              <a:buBlip>
                <a:blip r:embed="rId2"/>
              </a:buBlip>
              <a:defRPr/>
            </a:pPr>
            <a:r>
              <a:rPr lang="tr-TR" b="0" i="1">
                <a:effectLst>
                  <a:outerShdw blurRad="38100" dist="38100" dir="2700000" algn="tl">
                    <a:srgbClr val="000000"/>
                  </a:outerShdw>
                </a:effectLst>
                <a:latin typeface="Comic Sans MS" pitchFamily="66" charset="0"/>
              </a:rPr>
              <a:t>Önceden sorular hazırlanır. Sorular çoktan seçmeli, doğru ve yanlış veya ölçek seklinde olabilir.</a:t>
            </a:r>
          </a:p>
          <a:p>
            <a:pPr>
              <a:lnSpc>
                <a:spcPct val="90000"/>
              </a:lnSpc>
              <a:buClr>
                <a:schemeClr val="tx2"/>
              </a:buClr>
              <a:buFont typeface="Wingdings" pitchFamily="2" charset="2"/>
              <a:buBlip>
                <a:blip r:embed="rId2"/>
              </a:buBlip>
              <a:defRPr/>
            </a:pPr>
            <a:r>
              <a:rPr lang="tr-TR" b="0" i="1">
                <a:effectLst>
                  <a:outerShdw blurRad="38100" dist="38100" dir="2700000" algn="tl">
                    <a:srgbClr val="000000"/>
                  </a:outerShdw>
                </a:effectLst>
                <a:latin typeface="Comic Sans MS" pitchFamily="66" charset="0"/>
              </a:rPr>
              <a:t>Öğrencilerin soruları yazılı olarak vermeleri istenir. </a:t>
            </a:r>
          </a:p>
          <a:p>
            <a:pPr>
              <a:lnSpc>
                <a:spcPct val="90000"/>
              </a:lnSpc>
              <a:buClr>
                <a:schemeClr val="tx2"/>
              </a:buClr>
              <a:buFont typeface="Wingdings" pitchFamily="2" charset="2"/>
              <a:buBlip>
                <a:blip r:embed="rId2"/>
              </a:buBlip>
              <a:defRPr/>
            </a:pPr>
            <a:r>
              <a:rPr lang="tr-TR" b="0" i="1">
                <a:effectLst>
                  <a:outerShdw blurRad="38100" dist="38100" dir="2700000" algn="tl">
                    <a:srgbClr val="000000"/>
                  </a:outerShdw>
                </a:effectLst>
                <a:latin typeface="Comic Sans MS" pitchFamily="66" charset="0"/>
              </a:rPr>
              <a:t>Gönüllü öğrencilerin neden bu yanıtı verdiklerini sınıfa anlatmaları sağlanır.</a:t>
            </a:r>
          </a:p>
          <a:p>
            <a:pPr>
              <a:lnSpc>
                <a:spcPct val="90000"/>
              </a:lnSpc>
              <a:buFontTx/>
              <a:buNone/>
              <a:defRPr/>
            </a:pPr>
            <a:r>
              <a:rPr lang="tr-TR" b="0" i="1">
                <a:effectLst>
                  <a:outerShdw blurRad="38100" dist="38100" dir="2700000" algn="tl">
                    <a:srgbClr val="000000"/>
                  </a:outerShdw>
                </a:effectLst>
                <a:latin typeface="Comic Sans MS" pitchFamily="66" charset="0"/>
              </a:rPr>
              <a:t>             </a:t>
            </a:r>
          </a:p>
        </p:txBody>
      </p:sp>
      <p:pic>
        <p:nvPicPr>
          <p:cNvPr id="9216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812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iterate type="lt">
                                    <p:tmPct val="100000"/>
                                  </p:iterate>
                                  <p:childTnLst>
                                    <p:set>
                                      <p:cBhvr>
                                        <p:cTn id="6" dur="1" fill="hold">
                                          <p:stCondLst>
                                            <p:cond delay="0"/>
                                          </p:stCondLst>
                                        </p:cTn>
                                        <p:tgtEl>
                                          <p:spTgt spid="210947"/>
                                        </p:tgtEl>
                                        <p:attrNameLst>
                                          <p:attrName>style.visibility</p:attrName>
                                        </p:attrNameLst>
                                      </p:cBhvr>
                                      <p:to>
                                        <p:strVal val="visible"/>
                                      </p:to>
                                    </p:set>
                                    <p:animEffect transition="in" filter="checkerboard(across)">
                                      <p:cBhvr>
                                        <p:cTn id="7" dur="75"/>
                                        <p:tgtEl>
                                          <p:spTgt spid="210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5875725D-F1AD-4A03-B401-B3DDC75DB068}"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A16418EB-EEB2-4314-A6E5-DB9763AB7D3E}" type="slidenum">
              <a:rPr lang="tr-TR" altLang="tr-TR" b="0" i="0" baseline="0">
                <a:solidFill>
                  <a:schemeClr val="tx1"/>
                </a:solidFill>
                <a:latin typeface="Times New Roman" panose="02020603050405020304" pitchFamily="18" charset="0"/>
              </a:rPr>
              <a:pPr/>
              <a:t>39</a:t>
            </a:fld>
            <a:endParaRPr lang="tr-TR" altLang="tr-TR" b="0" i="0" baseline="0">
              <a:solidFill>
                <a:schemeClr val="tx1"/>
              </a:solidFill>
              <a:latin typeface="Times New Roman" panose="02020603050405020304" pitchFamily="18" charset="0"/>
            </a:endParaRPr>
          </a:p>
        </p:txBody>
      </p:sp>
      <p:sp>
        <p:nvSpPr>
          <p:cNvPr id="212994" name="Rectangle 2"/>
          <p:cNvSpPr>
            <a:spLocks noGrp="1" noChangeArrowheads="1"/>
          </p:cNvSpPr>
          <p:nvPr>
            <p:ph type="title"/>
          </p:nvPr>
        </p:nvSpPr>
        <p:spPr>
          <a:xfrm>
            <a:off x="1524000" y="609600"/>
            <a:ext cx="8458200" cy="1143000"/>
          </a:xfrm>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8</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Öğrenme İkliminde Şimşekler Çaktırma</a:t>
            </a:r>
          </a:p>
        </p:txBody>
      </p:sp>
      <p:sp>
        <p:nvSpPr>
          <p:cNvPr id="212995" name="Rectangle 3"/>
          <p:cNvSpPr>
            <a:spLocks noGrp="1" noChangeArrowheads="1"/>
          </p:cNvSpPr>
          <p:nvPr>
            <p:ph type="body" idx="1"/>
          </p:nvPr>
        </p:nvSpPr>
        <p:spPr/>
        <p:txBody>
          <a:bodyPr/>
          <a:lstStyle/>
          <a:p>
            <a:pPr>
              <a:buFont typeface="Wingdings" pitchFamily="2" charset="2"/>
              <a:buChar char="ü"/>
              <a:defRPr/>
            </a:pPr>
            <a:r>
              <a:rPr lang="tr-TR" b="0" i="1">
                <a:effectLst>
                  <a:outerShdw blurRad="38100" dist="38100" dir="2700000" algn="tl">
                    <a:srgbClr val="000000"/>
                  </a:outerShdw>
                </a:effectLst>
                <a:latin typeface="Comic Sans MS" pitchFamily="66" charset="0"/>
              </a:rPr>
              <a:t>Küçük gruplar oluşturulur. </a:t>
            </a:r>
          </a:p>
          <a:p>
            <a:pPr>
              <a:buFont typeface="Wingdings" pitchFamily="2" charset="2"/>
              <a:buChar char="ü"/>
              <a:defRPr/>
            </a:pPr>
            <a:r>
              <a:rPr lang="tr-TR" b="0" i="1">
                <a:effectLst>
                  <a:outerShdw blurRad="38100" dist="38100" dir="2700000" algn="tl">
                    <a:srgbClr val="000000"/>
                  </a:outerShdw>
                </a:effectLst>
                <a:latin typeface="Comic Sans MS" pitchFamily="66" charset="0"/>
              </a:rPr>
              <a:t>Her gruba öğretilmekte olan konu ile ilgili olarak kavram, kişi veya bölüm seçilerek verilir.</a:t>
            </a:r>
          </a:p>
          <a:p>
            <a:pPr>
              <a:buFont typeface="Wingdings" pitchFamily="2" charset="2"/>
              <a:buChar char="ü"/>
              <a:defRPr/>
            </a:pPr>
            <a:r>
              <a:rPr lang="tr-TR" b="0" i="1">
                <a:effectLst>
                  <a:outerShdw blurRad="38100" dist="38100" dir="2700000" algn="tl">
                    <a:srgbClr val="000000"/>
                  </a:outerShdw>
                </a:effectLst>
                <a:latin typeface="Comic Sans MS" pitchFamily="66" charset="0"/>
              </a:rPr>
              <a:t>Öğrencilerden konu ile ilgili komiklik ya da aşırılıklar düşünmesi istenir.</a:t>
            </a:r>
          </a:p>
          <a:p>
            <a:pPr>
              <a:buFont typeface="Wingdings" pitchFamily="2" charset="2"/>
              <a:buChar char="ü"/>
              <a:defRPr/>
            </a:pPr>
            <a:r>
              <a:rPr lang="tr-TR" b="0" i="1">
                <a:effectLst>
                  <a:outerShdw blurRad="38100" dist="38100" dir="2700000" algn="tl">
                    <a:srgbClr val="000000"/>
                  </a:outerShdw>
                </a:effectLst>
                <a:latin typeface="Comic Sans MS" pitchFamily="66" charset="0"/>
              </a:rPr>
              <a:t>Her grup kendi yarattıkları komiklikleri sunarak, öğrendiklerini sergiler.</a:t>
            </a:r>
          </a:p>
        </p:txBody>
      </p:sp>
      <p:pic>
        <p:nvPicPr>
          <p:cNvPr id="9319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722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p:cTn id="7" dur="500" fill="hold"/>
                                        <p:tgtEl>
                                          <p:spTgt spid="2129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129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129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129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12995">
                                            <p:txEl>
                                              <p:pRg st="1" end="1"/>
                                            </p:txEl>
                                          </p:spTgt>
                                        </p:tgtEl>
                                        <p:attrNameLst>
                                          <p:attrName>style.visibility</p:attrName>
                                        </p:attrNameLst>
                                      </p:cBhvr>
                                      <p:to>
                                        <p:strVal val="visible"/>
                                      </p:to>
                                    </p:set>
                                    <p:anim calcmode="lin" valueType="num">
                                      <p:cBhvr>
                                        <p:cTn id="15" dur="500" fill="hold"/>
                                        <p:tgtEl>
                                          <p:spTgt spid="2129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129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129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129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212995">
                                            <p:txEl>
                                              <p:pRg st="2" end="2"/>
                                            </p:txEl>
                                          </p:spTgt>
                                        </p:tgtEl>
                                        <p:attrNameLst>
                                          <p:attrName>style.visibility</p:attrName>
                                        </p:attrNameLst>
                                      </p:cBhvr>
                                      <p:to>
                                        <p:strVal val="visible"/>
                                      </p:to>
                                    </p:set>
                                    <p:anim calcmode="lin" valueType="num">
                                      <p:cBhvr>
                                        <p:cTn id="23" dur="500" fill="hold"/>
                                        <p:tgtEl>
                                          <p:spTgt spid="2129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129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129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129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212995">
                                            <p:txEl>
                                              <p:pRg st="3" end="3"/>
                                            </p:txEl>
                                          </p:spTgt>
                                        </p:tgtEl>
                                        <p:attrNameLst>
                                          <p:attrName>style.visibility</p:attrName>
                                        </p:attrNameLst>
                                      </p:cBhvr>
                                      <p:to>
                                        <p:strVal val="visible"/>
                                      </p:to>
                                    </p:set>
                                    <p:anim calcmode="lin" valueType="num">
                                      <p:cBhvr>
                                        <p:cTn id="31" dur="500" fill="hold"/>
                                        <p:tgtEl>
                                          <p:spTgt spid="2129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129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129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1299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55B6E5B5-C218-4795-BB24-4C838034DD09}" type="slidenum">
              <a:rPr lang="tr-TR" altLang="tr-TR" sz="1100">
                <a:solidFill>
                  <a:schemeClr val="bg1"/>
                </a:solidFill>
                <a:latin typeface="Comic Sans MS" panose="030F0702030302020204" pitchFamily="66" charset="0"/>
              </a:rPr>
              <a:pPr eaLnBrk="1" hangingPunct="1"/>
              <a:t>4</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05858"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Temel Kavramlar</a:t>
            </a:r>
          </a:p>
        </p:txBody>
      </p:sp>
      <p:sp>
        <p:nvSpPr>
          <p:cNvPr id="12292" name="Rectangle 3"/>
          <p:cNvSpPr>
            <a:spLocks noGrp="1"/>
          </p:cNvSpPr>
          <p:nvPr>
            <p:ph type="body" sz="half" idx="4294967295"/>
          </p:nvPr>
        </p:nvSpPr>
        <p:spPr>
          <a:xfrm>
            <a:off x="5672138" y="1609725"/>
            <a:ext cx="3548062" cy="4846638"/>
          </a:xfrm>
        </p:spPr>
        <p:txBody>
          <a:bodyPr/>
          <a:lstStyle/>
          <a:p>
            <a:r>
              <a:rPr lang="tr-TR" altLang="tr-TR" b="0" smtClean="0">
                <a:latin typeface="Comic Sans MS" panose="030F0702030302020204" pitchFamily="66" charset="0"/>
              </a:rPr>
              <a:t>Bir yöntemin uygulama biçimi</a:t>
            </a:r>
          </a:p>
          <a:p>
            <a:r>
              <a:rPr lang="tr-TR" altLang="tr-TR" b="0" smtClean="0">
                <a:latin typeface="Comic Sans MS" panose="030F0702030302020204" pitchFamily="66" charset="0"/>
              </a:rPr>
              <a:t>(Bir yöntemin başka bir yönteme üstünlüğü, onun uygulama biçimiyle ilgilidir</a:t>
            </a:r>
            <a:r>
              <a:rPr lang="tr-TR" altLang="tr-TR" sz="2200" b="0">
                <a:latin typeface="Comic Sans MS" panose="030F0702030302020204" pitchFamily="66" charset="0"/>
              </a:rPr>
              <a:t>)</a:t>
            </a:r>
          </a:p>
        </p:txBody>
      </p:sp>
      <p:sp>
        <p:nvSpPr>
          <p:cNvPr id="505860" name="WordArt 4"/>
          <p:cNvSpPr>
            <a:spLocks noChangeArrowheads="1" noChangeShapeType="1" noTextEdit="1"/>
          </p:cNvSpPr>
          <p:nvPr/>
        </p:nvSpPr>
        <p:spPr bwMode="auto">
          <a:xfrm>
            <a:off x="2438400" y="1752600"/>
            <a:ext cx="3276600" cy="1041400"/>
          </a:xfrm>
          <a:prstGeom prst="rect">
            <a:avLst/>
          </a:prstGeom>
        </p:spPr>
        <p:txBody>
          <a:bodyPr wrap="none" fromWordArt="1">
            <a:prstTxWarp prst="textDeflate">
              <a:avLst>
                <a:gd name="adj" fmla="val 26227"/>
              </a:avLst>
            </a:prstTxWarp>
          </a:bodyPr>
          <a:lstStyle/>
          <a:p>
            <a:pPr algn="ctr"/>
            <a:r>
              <a:rPr lang="tr-TR" sz="3600" i="1" kern="10">
                <a:ln w="9525">
                  <a:solidFill>
                    <a:srgbClr val="000000"/>
                  </a:solidFill>
                  <a:round/>
                  <a:headEnd/>
                  <a:tailEnd/>
                </a:ln>
                <a:solidFill>
                  <a:srgbClr val="000000"/>
                </a:solidFill>
                <a:latin typeface="Impact" panose="020B0806030902050204" pitchFamily="34" charset="0"/>
              </a:rPr>
              <a:t>TEKNİK</a:t>
            </a:r>
          </a:p>
        </p:txBody>
      </p:sp>
    </p:spTree>
    <p:extLst>
      <p:ext uri="{BB962C8B-B14F-4D97-AF65-F5344CB8AC3E}">
        <p14:creationId xmlns:p14="http://schemas.microsoft.com/office/powerpoint/2010/main" val="2434648424"/>
      </p:ext>
    </p:extLst>
  </p:cSld>
  <p:clrMapOvr>
    <a:masterClrMapping/>
  </p:clrMapOvr>
  <p:transition>
    <p:sndAc>
      <p:stSnd>
        <p:snd r:embed="rId2" name="ANIS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05858">
                                            <p:txEl>
                                              <p:pRg st="0" end="0"/>
                                            </p:txEl>
                                          </p:spTgt>
                                        </p:tgtEl>
                                        <p:attrNameLst>
                                          <p:attrName>style.visibility</p:attrName>
                                        </p:attrNameLst>
                                      </p:cBhvr>
                                      <p:to>
                                        <p:strVal val="visible"/>
                                      </p:to>
                                    </p:set>
                                    <p:animEffect transition="in" filter="box(out)">
                                      <p:cBhvr>
                                        <p:cTn id="7" dur="500"/>
                                        <p:tgtEl>
                                          <p:spTgt spid="50585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05860"/>
                                        </p:tgtEl>
                                        <p:attrNameLst>
                                          <p:attrName>style.visibility</p:attrName>
                                        </p:attrNameLst>
                                      </p:cBhvr>
                                      <p:to>
                                        <p:strVal val="visible"/>
                                      </p:to>
                                    </p:set>
                                    <p:animEffect transition="in" filter="box(out)">
                                      <p:cBhvr>
                                        <p:cTn id="12" dur="500"/>
                                        <p:tgtEl>
                                          <p:spTgt spid="505860"/>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58"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248ED371-7DE7-4D5B-9098-1DCC1E3A86E6}"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357FD3A9-C7ED-453D-BB7A-8CED0E061867}" type="slidenum">
              <a:rPr lang="tr-TR" altLang="tr-TR" b="0" i="0" baseline="0">
                <a:solidFill>
                  <a:schemeClr val="tx1"/>
                </a:solidFill>
                <a:latin typeface="Times New Roman" panose="02020603050405020304" pitchFamily="18" charset="0"/>
              </a:rPr>
              <a:pPr/>
              <a:t>40</a:t>
            </a:fld>
            <a:endParaRPr lang="tr-TR" altLang="tr-TR" b="0" i="0" baseline="0">
              <a:solidFill>
                <a:schemeClr val="tx1"/>
              </a:solidFill>
              <a:latin typeface="Times New Roman" panose="02020603050405020304" pitchFamily="18" charset="0"/>
            </a:endParaRPr>
          </a:p>
        </p:txBody>
      </p:sp>
      <p:sp>
        <p:nvSpPr>
          <p:cNvPr id="217090" name="Rectangle 2"/>
          <p:cNvSpPr>
            <a:spLocks noGrp="1" noChangeArrowheads="1"/>
          </p:cNvSpPr>
          <p:nvPr>
            <p:ph type="title"/>
          </p:nvPr>
        </p:nvSpPr>
        <p:spPr/>
        <p:txBody>
          <a:bodyPr/>
          <a:lstStyle/>
          <a:p>
            <a:pPr>
              <a:defRPr/>
            </a:pPr>
            <a:r>
              <a:rPr lang="tr-TR" sz="3600" b="0" i="1">
                <a:solidFill>
                  <a:srgbClr val="FF6600"/>
                </a:solidFill>
                <a:effectLst>
                  <a:outerShdw blurRad="38100" dist="38100" dir="2700000" algn="tl">
                    <a:srgbClr val="000000"/>
                  </a:outerShdw>
                </a:effectLst>
                <a:latin typeface="Comic Sans MS" pitchFamily="66" charset="0"/>
              </a:rPr>
              <a:t>Örnek 10</a:t>
            </a:r>
            <a:br>
              <a:rPr lang="tr-TR" sz="3600" b="0" i="1">
                <a:solidFill>
                  <a:srgbClr val="FF6600"/>
                </a:solidFill>
                <a:effectLst>
                  <a:outerShdw blurRad="38100" dist="38100" dir="2700000" algn="tl">
                    <a:srgbClr val="000000"/>
                  </a:outerShdw>
                </a:effectLst>
                <a:latin typeface="Comic Sans MS" pitchFamily="66" charset="0"/>
              </a:rPr>
            </a:br>
            <a:r>
              <a:rPr lang="tr-TR" sz="3600" b="0" i="1">
                <a:effectLst>
                  <a:outerShdw blurRad="38100" dist="38100" dir="2700000" algn="tl">
                    <a:srgbClr val="000000"/>
                  </a:outerShdw>
                </a:effectLst>
                <a:latin typeface="Comic Sans MS" pitchFamily="66" charset="0"/>
              </a:rPr>
              <a:t>Dinleyici Takımları</a:t>
            </a:r>
          </a:p>
        </p:txBody>
      </p:sp>
      <p:sp>
        <p:nvSpPr>
          <p:cNvPr id="217091" name="Rectangle 3"/>
          <p:cNvSpPr>
            <a:spLocks noGrp="1" noChangeArrowheads="1"/>
          </p:cNvSpPr>
          <p:nvPr>
            <p:ph type="body" idx="1"/>
          </p:nvPr>
        </p:nvSpPr>
        <p:spPr>
          <a:xfrm>
            <a:off x="2133600" y="1600201"/>
            <a:ext cx="8229600" cy="4525963"/>
          </a:xfrm>
        </p:spPr>
        <p:txBody>
          <a:bodyPr/>
          <a:lstStyle/>
          <a:p>
            <a:pPr>
              <a:buClr>
                <a:srgbClr val="FF6699"/>
              </a:buClr>
              <a:buFont typeface="Wingdings" pitchFamily="2" charset="2"/>
              <a:buChar char="v"/>
              <a:defRPr/>
            </a:pPr>
            <a:r>
              <a:rPr lang="tr-TR" b="0" i="1">
                <a:effectLst>
                  <a:outerShdw blurRad="38100" dist="38100" dir="2700000" algn="tl">
                    <a:srgbClr val="000000"/>
                  </a:outerShdw>
                </a:effectLst>
                <a:latin typeface="Comic Sans MS" pitchFamily="66" charset="0"/>
              </a:rPr>
              <a:t>Öğrenciler 4 gruba ayrılır. Her grup numaralandırılarak, rol ve görevleri belirtilir.</a:t>
            </a:r>
          </a:p>
          <a:p>
            <a:pPr>
              <a:buClr>
                <a:srgbClr val="FF6699"/>
              </a:buClr>
              <a:buFont typeface="Wingdings" pitchFamily="2" charset="2"/>
              <a:buChar char="v"/>
              <a:defRPr/>
            </a:pPr>
            <a:r>
              <a:rPr lang="tr-TR" b="0" i="1">
                <a:effectLst>
                  <a:outerShdw blurRad="38100" dist="38100" dir="2700000" algn="tl">
                    <a:srgbClr val="000000"/>
                  </a:outerShdw>
                </a:effectLst>
                <a:latin typeface="Comic Sans MS" pitchFamily="66" charset="0"/>
              </a:rPr>
              <a:t>1. Grup: Soru hazırlayıcılar</a:t>
            </a:r>
          </a:p>
          <a:p>
            <a:pPr>
              <a:buFontTx/>
              <a:buNone/>
              <a:defRPr/>
            </a:pPr>
            <a:r>
              <a:rPr lang="tr-TR" b="0" i="1">
                <a:effectLst>
                  <a:outerShdw blurRad="38100" dist="38100" dir="2700000" algn="tl">
                    <a:srgbClr val="000000"/>
                  </a:outerShdw>
                </a:effectLst>
                <a:latin typeface="Comic Sans MS" pitchFamily="66" charset="0"/>
              </a:rPr>
              <a:t>	2. Grup: Katılanlar</a:t>
            </a:r>
          </a:p>
          <a:p>
            <a:pPr>
              <a:buFontTx/>
              <a:buNone/>
              <a:defRPr/>
            </a:pPr>
            <a:r>
              <a:rPr lang="tr-TR" b="0" i="1">
                <a:effectLst>
                  <a:outerShdw blurRad="38100" dist="38100" dir="2700000" algn="tl">
                    <a:srgbClr val="000000"/>
                  </a:outerShdw>
                </a:effectLst>
                <a:latin typeface="Comic Sans MS" pitchFamily="66" charset="0"/>
              </a:rPr>
              <a:t>	3. Grup: Katılmayanlar</a:t>
            </a:r>
          </a:p>
          <a:p>
            <a:pPr>
              <a:buFontTx/>
              <a:buNone/>
              <a:defRPr/>
            </a:pPr>
            <a:r>
              <a:rPr lang="tr-TR" b="0" i="1">
                <a:effectLst>
                  <a:outerShdw blurRad="38100" dist="38100" dir="2700000" algn="tl">
                    <a:srgbClr val="000000"/>
                  </a:outerShdw>
                </a:effectLst>
                <a:latin typeface="Comic Sans MS" pitchFamily="66" charset="0"/>
              </a:rPr>
              <a:t>	4. Grup: Örnek verenler</a:t>
            </a:r>
          </a:p>
          <a:p>
            <a:pPr>
              <a:buClr>
                <a:srgbClr val="FF6699"/>
              </a:buClr>
              <a:buFont typeface="Wingdings" pitchFamily="2" charset="2"/>
              <a:buChar char="v"/>
              <a:defRPr/>
            </a:pPr>
            <a:r>
              <a:rPr lang="tr-TR" b="0" i="1">
                <a:effectLst>
                  <a:outerShdw blurRad="38100" dist="38100" dir="2700000" algn="tl">
                    <a:srgbClr val="000000"/>
                  </a:outerShdw>
                </a:effectLst>
                <a:latin typeface="Comic Sans MS" pitchFamily="66" charset="0"/>
              </a:rPr>
              <a:t>Konu anlatımından sonra gruplara zaman verilerek görevlerini yapmaları istenir.</a:t>
            </a:r>
          </a:p>
          <a:p>
            <a:pPr>
              <a:defRPr/>
            </a:pPr>
            <a:endParaRPr lang="tr-TR" b="0" i="1">
              <a:effectLst>
                <a:outerShdw blurRad="38100" dist="38100" dir="2700000" algn="tl">
                  <a:srgbClr val="000000"/>
                </a:outerShdw>
              </a:effectLst>
              <a:latin typeface="Comic Sans MS" pitchFamily="66" charset="0"/>
            </a:endParaRPr>
          </a:p>
        </p:txBody>
      </p:sp>
      <p:pic>
        <p:nvPicPr>
          <p:cNvPr id="9523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95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 calcmode="lin" valueType="num">
                                      <p:cBhvr additive="base">
                                        <p:cTn id="7" dur="5000" fill="hold"/>
                                        <p:tgtEl>
                                          <p:spTgt spid="21709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17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17091">
                                            <p:txEl>
                                              <p:pRg st="1" end="1"/>
                                            </p:txEl>
                                          </p:spTgt>
                                        </p:tgtEl>
                                        <p:attrNameLst>
                                          <p:attrName>style.visibility</p:attrName>
                                        </p:attrNameLst>
                                      </p:cBhvr>
                                      <p:to>
                                        <p:strVal val="visible"/>
                                      </p:to>
                                    </p:set>
                                    <p:anim calcmode="lin" valueType="num">
                                      <p:cBhvr additive="base">
                                        <p:cTn id="13" dur="5000" fill="hold"/>
                                        <p:tgtEl>
                                          <p:spTgt spid="217091">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17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17091">
                                            <p:txEl>
                                              <p:pRg st="2" end="2"/>
                                            </p:txEl>
                                          </p:spTgt>
                                        </p:tgtEl>
                                        <p:attrNameLst>
                                          <p:attrName>style.visibility</p:attrName>
                                        </p:attrNameLst>
                                      </p:cBhvr>
                                      <p:to>
                                        <p:strVal val="visible"/>
                                      </p:to>
                                    </p:set>
                                    <p:anim calcmode="lin" valueType="num">
                                      <p:cBhvr additive="base">
                                        <p:cTn id="19" dur="5000" fill="hold"/>
                                        <p:tgtEl>
                                          <p:spTgt spid="217091">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17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17091">
                                            <p:txEl>
                                              <p:pRg st="3" end="3"/>
                                            </p:txEl>
                                          </p:spTgt>
                                        </p:tgtEl>
                                        <p:attrNameLst>
                                          <p:attrName>style.visibility</p:attrName>
                                        </p:attrNameLst>
                                      </p:cBhvr>
                                      <p:to>
                                        <p:strVal val="visible"/>
                                      </p:to>
                                    </p:set>
                                    <p:anim calcmode="lin" valueType="num">
                                      <p:cBhvr additive="base">
                                        <p:cTn id="25" dur="5000" fill="hold"/>
                                        <p:tgtEl>
                                          <p:spTgt spid="217091">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170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217091">
                                            <p:txEl>
                                              <p:pRg st="4" end="4"/>
                                            </p:txEl>
                                          </p:spTgt>
                                        </p:tgtEl>
                                        <p:attrNameLst>
                                          <p:attrName>style.visibility</p:attrName>
                                        </p:attrNameLst>
                                      </p:cBhvr>
                                      <p:to>
                                        <p:strVal val="visible"/>
                                      </p:to>
                                    </p:set>
                                    <p:anim calcmode="lin" valueType="num">
                                      <p:cBhvr additive="base">
                                        <p:cTn id="31" dur="5000" fill="hold"/>
                                        <p:tgtEl>
                                          <p:spTgt spid="217091">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17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217091">
                                            <p:txEl>
                                              <p:pRg st="5" end="5"/>
                                            </p:txEl>
                                          </p:spTgt>
                                        </p:tgtEl>
                                        <p:attrNameLst>
                                          <p:attrName>style.visibility</p:attrName>
                                        </p:attrNameLst>
                                      </p:cBhvr>
                                      <p:to>
                                        <p:strVal val="visible"/>
                                      </p:to>
                                    </p:set>
                                    <p:anim calcmode="lin" valueType="num">
                                      <p:cBhvr additive="base">
                                        <p:cTn id="37" dur="5000" fill="hold"/>
                                        <p:tgtEl>
                                          <p:spTgt spid="217091">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170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EA55E5FE-8FE1-4613-A2D6-232C7EB94850}"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AF1F024E-9F30-4950-9422-7141B357BB64}" type="slidenum">
              <a:rPr lang="tr-TR" altLang="tr-TR" b="0" i="0" baseline="0">
                <a:solidFill>
                  <a:schemeClr val="tx1"/>
                </a:solidFill>
                <a:latin typeface="Times New Roman" panose="02020603050405020304" pitchFamily="18" charset="0"/>
              </a:rPr>
              <a:pPr/>
              <a:t>41</a:t>
            </a:fld>
            <a:endParaRPr lang="tr-TR" altLang="tr-TR" b="0" i="0" baseline="0">
              <a:solidFill>
                <a:schemeClr val="tx1"/>
              </a:solidFill>
              <a:latin typeface="Times New Roman" panose="02020603050405020304" pitchFamily="18" charset="0"/>
            </a:endParaRPr>
          </a:p>
        </p:txBody>
      </p:sp>
      <p:sp>
        <p:nvSpPr>
          <p:cNvPr id="221186" name="Rectangle 2"/>
          <p:cNvSpPr>
            <a:spLocks noGrp="1" noChangeArrowheads="1"/>
          </p:cNvSpPr>
          <p:nvPr>
            <p:ph type="title"/>
          </p:nvPr>
        </p:nvSpPr>
        <p:spPr/>
        <p:txBody>
          <a:bodyPr/>
          <a:lstStyle/>
          <a:p>
            <a:pPr>
              <a:defRPr/>
            </a:pPr>
            <a:r>
              <a:rPr lang="tr-TR" sz="2800" b="0" i="1">
                <a:solidFill>
                  <a:srgbClr val="FF6600"/>
                </a:solidFill>
                <a:effectLst>
                  <a:outerShdw blurRad="38100" dist="38100" dir="2700000" algn="tl">
                    <a:srgbClr val="000000"/>
                  </a:outerShdw>
                </a:effectLst>
                <a:latin typeface="Comic Sans MS" pitchFamily="66" charset="0"/>
              </a:rPr>
              <a:t>Örnek 13</a:t>
            </a:r>
            <a:br>
              <a:rPr lang="tr-TR" sz="2800" b="0" i="1">
                <a:solidFill>
                  <a:srgbClr val="FF6600"/>
                </a:solidFill>
                <a:effectLst>
                  <a:outerShdw blurRad="38100" dist="38100" dir="2700000" algn="tl">
                    <a:srgbClr val="000000"/>
                  </a:outerShdw>
                </a:effectLst>
                <a:latin typeface="Comic Sans MS" pitchFamily="66" charset="0"/>
              </a:rPr>
            </a:br>
            <a:r>
              <a:rPr lang="tr-TR" sz="2800" b="0" i="1">
                <a:effectLst>
                  <a:outerShdw blurRad="38100" dist="38100" dir="2700000" algn="tl">
                    <a:srgbClr val="000000"/>
                  </a:outerShdw>
                </a:effectLst>
                <a:latin typeface="Comic Sans MS" pitchFamily="66" charset="0"/>
              </a:rPr>
              <a:t>Üç Aşamalı Çift Daireli Tartışma </a:t>
            </a:r>
            <a:endParaRPr lang="tr-TR" sz="3600" b="0" i="1">
              <a:effectLst>
                <a:outerShdw blurRad="38100" dist="38100" dir="2700000" algn="tl">
                  <a:srgbClr val="000000"/>
                </a:outerShdw>
              </a:effectLst>
              <a:latin typeface="Comic Sans MS" panose="030F0702030302020204" pitchFamily="66" charset="0"/>
            </a:endParaRPr>
          </a:p>
        </p:txBody>
      </p:sp>
      <p:sp>
        <p:nvSpPr>
          <p:cNvPr id="221187" name="Rectangle 3"/>
          <p:cNvSpPr>
            <a:spLocks noGrp="1" noChangeArrowheads="1"/>
          </p:cNvSpPr>
          <p:nvPr>
            <p:ph type="body" idx="1"/>
          </p:nvPr>
        </p:nvSpPr>
        <p:spPr>
          <a:xfrm>
            <a:off x="2209800" y="1676400"/>
            <a:ext cx="7772400" cy="4114800"/>
          </a:xfrm>
        </p:spPr>
        <p:txBody>
          <a:bodyPr/>
          <a:lstStyle/>
          <a:p>
            <a:pPr>
              <a:lnSpc>
                <a:spcPct val="90000"/>
              </a:lnSpc>
              <a:defRPr/>
            </a:pPr>
            <a:r>
              <a:rPr lang="tr-TR" sz="2400" b="0" i="1" dirty="0">
                <a:effectLst>
                  <a:outerShdw blurRad="38100" dist="38100" dir="2700000" algn="tl">
                    <a:srgbClr val="000000"/>
                  </a:outerShdw>
                </a:effectLst>
                <a:latin typeface="Comic Sans MS" pitchFamily="66" charset="0"/>
              </a:rPr>
              <a:t>Birbirinin devamı niteliğinde üç konu başlığı saptanır.</a:t>
            </a:r>
          </a:p>
          <a:p>
            <a:pPr>
              <a:lnSpc>
                <a:spcPct val="90000"/>
              </a:lnSpc>
              <a:defRPr/>
            </a:pPr>
            <a:r>
              <a:rPr lang="tr-TR" sz="2400" b="0" i="1" dirty="0">
                <a:effectLst>
                  <a:outerShdw blurRad="38100" dist="38100" dir="2700000" algn="tl">
                    <a:srgbClr val="000000"/>
                  </a:outerShdw>
                </a:effectLst>
                <a:latin typeface="Comic Sans MS" pitchFamily="66" charset="0"/>
              </a:rPr>
              <a:t>Öğrenciler üç gruba ayrılır ve iç içe üç daire oluşturur.</a:t>
            </a:r>
          </a:p>
          <a:p>
            <a:pPr>
              <a:lnSpc>
                <a:spcPct val="90000"/>
              </a:lnSpc>
              <a:defRPr/>
            </a:pPr>
            <a:r>
              <a:rPr lang="tr-TR" sz="2400" b="0" i="1" dirty="0">
                <a:effectLst>
                  <a:outerShdw blurRad="38100" dist="38100" dir="2700000" algn="tl">
                    <a:srgbClr val="000000"/>
                  </a:outerShdw>
                </a:effectLst>
                <a:latin typeface="Comic Sans MS" pitchFamily="66" charset="0"/>
              </a:rPr>
              <a:t>İçteki daire 1. Soruyu tartışmaya başlar, diğer gruplar not </a:t>
            </a:r>
            <a:r>
              <a:rPr lang="tr-TR" sz="2400" b="0" i="1" dirty="0" err="1">
                <a:effectLst>
                  <a:outerShdw blurRad="38100" dist="38100" dir="2700000" algn="tl">
                    <a:srgbClr val="000000"/>
                  </a:outerShdw>
                </a:effectLst>
                <a:latin typeface="Comic Sans MS" pitchFamily="66" charset="0"/>
              </a:rPr>
              <a:t>alır.Daha</a:t>
            </a:r>
            <a:r>
              <a:rPr lang="tr-TR" sz="2400" b="0" i="1" dirty="0">
                <a:effectLst>
                  <a:outerShdw blurRad="38100" dist="38100" dir="2700000" algn="tl">
                    <a:srgbClr val="000000"/>
                  </a:outerShdw>
                </a:effectLst>
                <a:latin typeface="Comic Sans MS" pitchFamily="66" charset="0"/>
              </a:rPr>
              <a:t> sonra 2.grup içteki daireye geçer ve 1. Soruyu özetledikten sonra 2. Soruyu tartışmaya </a:t>
            </a:r>
            <a:r>
              <a:rPr lang="tr-TR" sz="2400" b="0" i="1" dirty="0" err="1">
                <a:effectLst>
                  <a:outerShdw blurRad="38100" dist="38100" dir="2700000" algn="tl">
                    <a:srgbClr val="000000"/>
                  </a:outerShdw>
                </a:effectLst>
                <a:latin typeface="Comic Sans MS" pitchFamily="66" charset="0"/>
              </a:rPr>
              <a:t>başlar.Bu</a:t>
            </a:r>
            <a:r>
              <a:rPr lang="tr-TR" sz="2400" b="0" i="1" dirty="0">
                <a:effectLst>
                  <a:outerShdw blurRad="38100" dist="38100" dir="2700000" algn="tl">
                    <a:srgbClr val="000000"/>
                  </a:outerShdw>
                </a:effectLst>
                <a:latin typeface="Comic Sans MS" pitchFamily="66" charset="0"/>
              </a:rPr>
              <a:t> şekilde 3. Grupta 3. Soruyu tartışarak açıklar.</a:t>
            </a:r>
          </a:p>
          <a:p>
            <a:pPr>
              <a:lnSpc>
                <a:spcPct val="90000"/>
              </a:lnSpc>
              <a:defRPr/>
            </a:pPr>
            <a:r>
              <a:rPr lang="tr-TR" sz="2400" b="0" i="1" dirty="0">
                <a:effectLst>
                  <a:outerShdw blurRad="38100" dist="38100" dir="2700000" algn="tl">
                    <a:srgbClr val="000000"/>
                  </a:outerShdw>
                </a:effectLst>
                <a:latin typeface="Comic Sans MS" pitchFamily="66" charset="0"/>
              </a:rPr>
              <a:t>Tartışma sonunda sınıf eski düzenine geçerek söylenenler özetlenir.</a:t>
            </a:r>
          </a:p>
          <a:p>
            <a:pPr>
              <a:lnSpc>
                <a:spcPct val="90000"/>
              </a:lnSpc>
              <a:defRPr/>
            </a:pPr>
            <a:endParaRPr lang="tr-TR" sz="2400" b="0" i="1" dirty="0">
              <a:solidFill>
                <a:srgbClr val="FFFFE5"/>
              </a:solidFill>
              <a:effectLst>
                <a:outerShdw blurRad="38100" dist="38100" dir="2700000" algn="tl">
                  <a:srgbClr val="000000"/>
                </a:outerShdw>
              </a:effectLst>
              <a:latin typeface="Comic Sans MS" pitchFamily="66" charset="0"/>
            </a:endParaRPr>
          </a:p>
        </p:txBody>
      </p:sp>
      <p:pic>
        <p:nvPicPr>
          <p:cNvPr id="983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9648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1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1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11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1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61F77E59-D820-469B-9249-48696A9087B4}"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B6A60C6C-310A-4FCA-9779-CA26ADAF40D1}" type="slidenum">
              <a:rPr lang="tr-TR" altLang="tr-TR" b="0" i="0" baseline="0">
                <a:solidFill>
                  <a:schemeClr val="tx1"/>
                </a:solidFill>
                <a:latin typeface="Times New Roman" panose="02020603050405020304" pitchFamily="18" charset="0"/>
              </a:rPr>
              <a:pPr/>
              <a:t>42</a:t>
            </a:fld>
            <a:endParaRPr lang="tr-TR" altLang="tr-TR" b="0" i="0" baseline="0">
              <a:solidFill>
                <a:schemeClr val="tx1"/>
              </a:solidFill>
              <a:latin typeface="Times New Roman" panose="02020603050405020304" pitchFamily="18" charset="0"/>
            </a:endParaRPr>
          </a:p>
        </p:txBody>
      </p:sp>
      <p:sp>
        <p:nvSpPr>
          <p:cNvPr id="222210" name="Rectangle 2"/>
          <p:cNvSpPr>
            <a:spLocks noGrp="1" noChangeArrowheads="1"/>
          </p:cNvSpPr>
          <p:nvPr>
            <p:ph type="title"/>
          </p:nvPr>
        </p:nvSpPr>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14</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Konu ile ilgili karşı düşünceler</a:t>
            </a:r>
          </a:p>
        </p:txBody>
      </p:sp>
      <p:sp>
        <p:nvSpPr>
          <p:cNvPr id="222211" name="Rectangle 3"/>
          <p:cNvSpPr>
            <a:spLocks noGrp="1" noChangeArrowheads="1"/>
          </p:cNvSpPr>
          <p:nvPr>
            <p:ph type="body" idx="1"/>
          </p:nvPr>
        </p:nvSpPr>
        <p:spPr/>
        <p:txBody>
          <a:bodyPr/>
          <a:lstStyle/>
          <a:p>
            <a:pPr>
              <a:lnSpc>
                <a:spcPct val="80000"/>
              </a:lnSpc>
              <a:buClr>
                <a:srgbClr val="FFFF00"/>
              </a:buClr>
              <a:buFont typeface="Wingdings" pitchFamily="2" charset="2"/>
              <a:buChar char="Ø"/>
              <a:defRPr/>
            </a:pPr>
            <a:r>
              <a:rPr lang="tr-TR" b="0" i="1">
                <a:effectLst>
                  <a:outerShdw blurRad="38100" dist="38100" dir="2700000" algn="tl">
                    <a:srgbClr val="000000"/>
                  </a:outerShdw>
                </a:effectLst>
                <a:latin typeface="Comic Sans MS" pitchFamily="66" charset="0"/>
              </a:rPr>
              <a:t>Konu kaç farklı yönde inceleniyorsa sınıf o kadar gruba ayrılır.</a:t>
            </a:r>
          </a:p>
          <a:p>
            <a:pPr>
              <a:lnSpc>
                <a:spcPct val="80000"/>
              </a:lnSpc>
              <a:buClr>
                <a:srgbClr val="FFFF00"/>
              </a:buClr>
              <a:buFont typeface="Wingdings" pitchFamily="2" charset="2"/>
              <a:buChar char="Ø"/>
              <a:defRPr/>
            </a:pPr>
            <a:r>
              <a:rPr lang="tr-TR" b="0" i="1">
                <a:effectLst>
                  <a:outerShdw blurRad="38100" dist="38100" dir="2700000" algn="tl">
                    <a:srgbClr val="000000"/>
                  </a:outerShdw>
                </a:effectLst>
                <a:latin typeface="Comic Sans MS" pitchFamily="66" charset="0"/>
              </a:rPr>
              <a:t>Her grup verilen konu ile ilgili aralarında konuşur ve bir sözcü seçerler.Aralarında biraz boşluk olacak şekilde sıralanırlar.</a:t>
            </a:r>
          </a:p>
          <a:p>
            <a:pPr>
              <a:lnSpc>
                <a:spcPct val="80000"/>
              </a:lnSpc>
              <a:buClr>
                <a:srgbClr val="FFFF00"/>
              </a:buClr>
              <a:buFont typeface="Wingdings" pitchFamily="2" charset="2"/>
              <a:buChar char="Ø"/>
              <a:defRPr/>
            </a:pPr>
            <a:r>
              <a:rPr lang="tr-TR" b="0" i="1">
                <a:effectLst>
                  <a:outerShdw blurRad="38100" dist="38100" dir="2700000" algn="tl">
                    <a:srgbClr val="000000"/>
                  </a:outerShdw>
                </a:effectLst>
                <a:latin typeface="Comic Sans MS" pitchFamily="66" charset="0"/>
              </a:rPr>
              <a:t>Gruplar tartışma ile ilgili düşüncelerini sunar. Farklı düşünceye sahip öğrencilerin görüşlerini sunması sağlanır. </a:t>
            </a:r>
          </a:p>
          <a:p>
            <a:pPr>
              <a:lnSpc>
                <a:spcPct val="80000"/>
              </a:lnSpc>
              <a:buClr>
                <a:srgbClr val="FFFF00"/>
              </a:buClr>
              <a:buFont typeface="Wingdings" pitchFamily="2" charset="2"/>
              <a:buChar char="Ø"/>
              <a:defRPr/>
            </a:pPr>
            <a:r>
              <a:rPr lang="tr-TR" b="0" i="1">
                <a:effectLst>
                  <a:outerShdw blurRad="38100" dist="38100" dir="2700000" algn="tl">
                    <a:srgbClr val="000000"/>
                  </a:outerShdw>
                </a:effectLst>
                <a:latin typeface="Comic Sans MS" pitchFamily="66" charset="0"/>
              </a:rPr>
              <a:t>Tüm gruplar düşüncelerini ifade ettikten sonra öğretmen ya da  öğrenciler konuyu özetlerler. </a:t>
            </a:r>
          </a:p>
        </p:txBody>
      </p:sp>
      <p:pic>
        <p:nvPicPr>
          <p:cNvPr id="9933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751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wipe(right)">
                                      <p:cBhvr>
                                        <p:cTn id="7" dur="500"/>
                                        <p:tgtEl>
                                          <p:spTgt spid="222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22211">
                                            <p:txEl>
                                              <p:pRg st="1" end="1"/>
                                            </p:txEl>
                                          </p:spTgt>
                                        </p:tgtEl>
                                        <p:attrNameLst>
                                          <p:attrName>style.visibility</p:attrName>
                                        </p:attrNameLst>
                                      </p:cBhvr>
                                      <p:to>
                                        <p:strVal val="visible"/>
                                      </p:to>
                                    </p:set>
                                    <p:animEffect transition="in" filter="wipe(right)">
                                      <p:cBhvr>
                                        <p:cTn id="12" dur="500"/>
                                        <p:tgtEl>
                                          <p:spTgt spid="222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22211">
                                            <p:txEl>
                                              <p:pRg st="2" end="2"/>
                                            </p:txEl>
                                          </p:spTgt>
                                        </p:tgtEl>
                                        <p:attrNameLst>
                                          <p:attrName>style.visibility</p:attrName>
                                        </p:attrNameLst>
                                      </p:cBhvr>
                                      <p:to>
                                        <p:strVal val="visible"/>
                                      </p:to>
                                    </p:set>
                                    <p:animEffect transition="in" filter="wipe(right)">
                                      <p:cBhvr>
                                        <p:cTn id="17" dur="500"/>
                                        <p:tgtEl>
                                          <p:spTgt spid="2222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222211">
                                            <p:txEl>
                                              <p:pRg st="3" end="3"/>
                                            </p:txEl>
                                          </p:spTgt>
                                        </p:tgtEl>
                                        <p:attrNameLst>
                                          <p:attrName>style.visibility</p:attrName>
                                        </p:attrNameLst>
                                      </p:cBhvr>
                                      <p:to>
                                        <p:strVal val="visible"/>
                                      </p:to>
                                    </p:set>
                                    <p:animEffect transition="in" filter="wipe(right)">
                                      <p:cBhvr>
                                        <p:cTn id="22" dur="500"/>
                                        <p:tgtEl>
                                          <p:spTgt spid="2222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BC39BC91-E8B3-4D93-A0DC-2C332703F4A6}"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907F176D-889F-4E0C-964B-1CEC31AA12D1}" type="slidenum">
              <a:rPr lang="tr-TR" altLang="tr-TR" b="0" i="0" baseline="0">
                <a:solidFill>
                  <a:schemeClr val="tx1"/>
                </a:solidFill>
                <a:latin typeface="Times New Roman" panose="02020603050405020304" pitchFamily="18" charset="0"/>
              </a:rPr>
              <a:pPr/>
              <a:t>43</a:t>
            </a:fld>
            <a:endParaRPr lang="tr-TR" altLang="tr-TR" b="0" i="0" baseline="0">
              <a:solidFill>
                <a:schemeClr val="tx1"/>
              </a:solidFill>
              <a:latin typeface="Times New Roman" panose="02020603050405020304" pitchFamily="18" charset="0"/>
            </a:endParaRPr>
          </a:p>
        </p:txBody>
      </p:sp>
      <p:sp>
        <p:nvSpPr>
          <p:cNvPr id="225282" name="Rectangle 2"/>
          <p:cNvSpPr>
            <a:spLocks noGrp="1" noChangeArrowheads="1"/>
          </p:cNvSpPr>
          <p:nvPr>
            <p:ph type="title"/>
          </p:nvPr>
        </p:nvSpPr>
        <p:spPr/>
        <p:txBody>
          <a:bodyPr>
            <a:normAutofit fontScale="90000"/>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16</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Rol Değişim Soruları</a:t>
            </a:r>
            <a:r>
              <a:rPr lang="tr-TR" sz="3600" b="0" i="1">
                <a:effectLst>
                  <a:outerShdw blurRad="38100" dist="38100" dir="2700000" algn="tl">
                    <a:srgbClr val="000000"/>
                  </a:outerShdw>
                </a:effectLst>
                <a:latin typeface="Comic Sans MS" panose="030F0702030302020204" pitchFamily="66" charset="0"/>
              </a:rPr>
              <a:t/>
            </a:r>
            <a:br>
              <a:rPr lang="tr-TR" sz="3600" b="0" i="1">
                <a:effectLst>
                  <a:outerShdw blurRad="38100" dist="38100" dir="2700000" algn="tl">
                    <a:srgbClr val="000000"/>
                  </a:outerShdw>
                </a:effectLst>
                <a:latin typeface="Comic Sans MS" panose="030F0702030302020204" pitchFamily="66" charset="0"/>
              </a:rPr>
            </a:br>
            <a:endParaRPr lang="tr-TR" sz="3600" b="0" i="1">
              <a:effectLst>
                <a:outerShdw blurRad="38100" dist="38100" dir="2700000" algn="tl">
                  <a:srgbClr val="000000"/>
                </a:outerShdw>
              </a:effectLst>
              <a:latin typeface="Comic Sans MS" panose="030F0702030302020204" pitchFamily="66" charset="0"/>
            </a:endParaRPr>
          </a:p>
        </p:txBody>
      </p:sp>
      <p:sp>
        <p:nvSpPr>
          <p:cNvPr id="225283" name="Rectangle 3"/>
          <p:cNvSpPr>
            <a:spLocks noGrp="1" noChangeArrowheads="1"/>
          </p:cNvSpPr>
          <p:nvPr>
            <p:ph type="body" idx="1"/>
          </p:nvPr>
        </p:nvSpPr>
        <p:spPr>
          <a:xfrm>
            <a:off x="1828800" y="1600201"/>
            <a:ext cx="8382000" cy="4525963"/>
          </a:xfrm>
        </p:spPr>
        <p:txBody>
          <a:bodyPr/>
          <a:lstStyle/>
          <a:p>
            <a:pPr marL="609600" indent="-609600">
              <a:lnSpc>
                <a:spcPct val="80000"/>
              </a:lnSpc>
              <a:buClr>
                <a:srgbClr val="99FF33"/>
              </a:buClr>
              <a:buFont typeface="Wingdings" pitchFamily="2" charset="2"/>
              <a:buChar char="v"/>
              <a:defRPr/>
            </a:pPr>
            <a:r>
              <a:rPr lang="tr-TR" b="0" i="1">
                <a:effectLst>
                  <a:outerShdw blurRad="38100" dist="38100" dir="2700000" algn="tl">
                    <a:srgbClr val="000000"/>
                  </a:outerShdw>
                </a:effectLst>
                <a:latin typeface="Comic Sans MS" pitchFamily="66" charset="0"/>
              </a:rPr>
              <a:t>Derste işlenecek konu ile ilgili öğrencilerin sorabileceği sorular tahmin edilir.</a:t>
            </a:r>
          </a:p>
          <a:p>
            <a:pPr marL="609600" indent="-609600">
              <a:lnSpc>
                <a:spcPct val="80000"/>
              </a:lnSpc>
              <a:buClr>
                <a:srgbClr val="00FF99"/>
              </a:buClr>
              <a:buFont typeface="Wingdings" pitchFamily="2" charset="2"/>
              <a:buChar char="v"/>
              <a:defRPr/>
            </a:pPr>
            <a:r>
              <a:rPr lang="tr-TR" b="0" i="1">
                <a:effectLst>
                  <a:outerShdw blurRad="38100" dist="38100" dir="2700000" algn="tl">
                    <a:srgbClr val="000000"/>
                  </a:outerShdw>
                </a:effectLst>
                <a:latin typeface="Comic Sans MS" pitchFamily="66" charset="0"/>
              </a:rPr>
              <a:t>Konuyu anlattıktan sonra öğrencilerle yer değiştirilir. Aşağıdakilerin benzeri sorular  sorulur.</a:t>
            </a:r>
          </a:p>
          <a:p>
            <a:pPr marL="609600" indent="-609600">
              <a:lnSpc>
                <a:spcPct val="80000"/>
              </a:lnSpc>
              <a:buClr>
                <a:srgbClr val="FF6600"/>
              </a:buClr>
              <a:buNone/>
              <a:defRPr/>
            </a:pPr>
            <a:r>
              <a:rPr lang="tr-TR" sz="2400" b="0" i="1">
                <a:effectLst>
                  <a:outerShdw blurRad="38100" dist="38100" dir="2700000" algn="tl">
                    <a:srgbClr val="000000"/>
                  </a:outerShdw>
                </a:effectLst>
                <a:latin typeface="Comic Sans MS" pitchFamily="66" charset="0"/>
              </a:rPr>
              <a:t>             Tekrar eder misiniz?</a:t>
            </a:r>
          </a:p>
          <a:p>
            <a:pPr marL="609600" indent="-609600">
              <a:lnSpc>
                <a:spcPct val="80000"/>
              </a:lnSpc>
              <a:buNone/>
              <a:defRPr/>
            </a:pPr>
            <a:r>
              <a:rPr lang="tr-TR" sz="2400" b="0" i="1">
                <a:effectLst>
                  <a:outerShdw blurRad="38100" dist="38100" dir="2700000" algn="tl">
                    <a:srgbClr val="000000"/>
                  </a:outerShdw>
                </a:effectLst>
                <a:latin typeface="Comic Sans MS" pitchFamily="66" charset="0"/>
              </a:rPr>
              <a:t>              Karşılaştırma soruları</a:t>
            </a:r>
          </a:p>
          <a:p>
            <a:pPr marL="609600" indent="-609600">
              <a:lnSpc>
                <a:spcPct val="80000"/>
              </a:lnSpc>
              <a:buNone/>
              <a:defRPr/>
            </a:pPr>
            <a:r>
              <a:rPr lang="tr-TR" sz="2400" b="0" i="1">
                <a:effectLst>
                  <a:outerShdw blurRad="38100" dist="38100" dir="2700000" algn="tl">
                    <a:srgbClr val="000000"/>
                  </a:outerShdw>
                </a:effectLst>
                <a:latin typeface="Comic Sans MS" pitchFamily="66" charset="0"/>
              </a:rPr>
              <a:t>              Gereklilik soruları</a:t>
            </a:r>
          </a:p>
          <a:p>
            <a:pPr marL="609600" indent="-609600">
              <a:lnSpc>
                <a:spcPct val="80000"/>
              </a:lnSpc>
              <a:buNone/>
              <a:defRPr/>
            </a:pPr>
            <a:r>
              <a:rPr lang="tr-TR" sz="2400" b="0" i="1">
                <a:effectLst>
                  <a:outerShdw blurRad="38100" dist="38100" dir="2700000" algn="tl">
                    <a:srgbClr val="000000"/>
                  </a:outerShdw>
                </a:effectLst>
                <a:latin typeface="Comic Sans MS" pitchFamily="66" charset="0"/>
              </a:rPr>
              <a:t>              Örnekleme soruları</a:t>
            </a:r>
          </a:p>
          <a:p>
            <a:pPr marL="609600" indent="-609600">
              <a:lnSpc>
                <a:spcPct val="80000"/>
              </a:lnSpc>
              <a:buClr>
                <a:srgbClr val="00FF99"/>
              </a:buClr>
              <a:buFont typeface="Wingdings" pitchFamily="2" charset="2"/>
              <a:buChar char="v"/>
              <a:defRPr/>
            </a:pPr>
            <a:r>
              <a:rPr lang="tr-TR" b="0" i="1">
                <a:effectLst>
                  <a:outerShdw blurRad="38100" dist="38100" dir="2700000" algn="tl">
                    <a:srgbClr val="000000"/>
                  </a:outerShdw>
                </a:effectLst>
                <a:latin typeface="Comic Sans MS" pitchFamily="66" charset="0"/>
              </a:rPr>
              <a:t>Öğrencilerin bu soruları yanıtlamalarını isteriz.</a:t>
            </a:r>
          </a:p>
        </p:txBody>
      </p:sp>
      <p:pic>
        <p:nvPicPr>
          <p:cNvPr id="10138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511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box(in)">
                                      <p:cBhvr>
                                        <p:cTn id="7" dur="500"/>
                                        <p:tgtEl>
                                          <p:spTgt spid="225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box(in)">
                                      <p:cBhvr>
                                        <p:cTn id="12" dur="500"/>
                                        <p:tgtEl>
                                          <p:spTgt spid="2252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box(in)">
                                      <p:cBhvr>
                                        <p:cTn id="17" dur="500"/>
                                        <p:tgtEl>
                                          <p:spTgt spid="225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25283">
                                            <p:txEl>
                                              <p:pRg st="3" end="3"/>
                                            </p:txEl>
                                          </p:spTgt>
                                        </p:tgtEl>
                                        <p:attrNameLst>
                                          <p:attrName>style.visibility</p:attrName>
                                        </p:attrNameLst>
                                      </p:cBhvr>
                                      <p:to>
                                        <p:strVal val="visible"/>
                                      </p:to>
                                    </p:set>
                                    <p:animEffect transition="in" filter="box(in)">
                                      <p:cBhvr>
                                        <p:cTn id="22" dur="500"/>
                                        <p:tgtEl>
                                          <p:spTgt spid="2252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5283">
                                            <p:txEl>
                                              <p:pRg st="4" end="4"/>
                                            </p:txEl>
                                          </p:spTgt>
                                        </p:tgtEl>
                                        <p:attrNameLst>
                                          <p:attrName>style.visibility</p:attrName>
                                        </p:attrNameLst>
                                      </p:cBhvr>
                                      <p:to>
                                        <p:strVal val="visible"/>
                                      </p:to>
                                    </p:set>
                                    <p:animEffect transition="in" filter="box(in)">
                                      <p:cBhvr>
                                        <p:cTn id="27" dur="500"/>
                                        <p:tgtEl>
                                          <p:spTgt spid="2252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25283">
                                            <p:txEl>
                                              <p:pRg st="5" end="5"/>
                                            </p:txEl>
                                          </p:spTgt>
                                        </p:tgtEl>
                                        <p:attrNameLst>
                                          <p:attrName>style.visibility</p:attrName>
                                        </p:attrNameLst>
                                      </p:cBhvr>
                                      <p:to>
                                        <p:strVal val="visible"/>
                                      </p:to>
                                    </p:set>
                                    <p:animEffect transition="in" filter="box(in)">
                                      <p:cBhvr>
                                        <p:cTn id="32" dur="500"/>
                                        <p:tgtEl>
                                          <p:spTgt spid="22528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25283">
                                            <p:txEl>
                                              <p:pRg st="6" end="6"/>
                                            </p:txEl>
                                          </p:spTgt>
                                        </p:tgtEl>
                                        <p:attrNameLst>
                                          <p:attrName>style.visibility</p:attrName>
                                        </p:attrNameLst>
                                      </p:cBhvr>
                                      <p:to>
                                        <p:strVal val="visible"/>
                                      </p:to>
                                    </p:set>
                                    <p:animEffect transition="in" filter="box(in)">
                                      <p:cBhvr>
                                        <p:cTn id="37" dur="500"/>
                                        <p:tgtEl>
                                          <p:spTgt spid="225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9DDB3F4B-135E-4C3B-8968-61582EF4A623}"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4F77A911-C118-42EC-97FC-DB551564CBC1}" type="slidenum">
              <a:rPr lang="tr-TR" altLang="tr-TR" b="0" i="0" baseline="0">
                <a:solidFill>
                  <a:schemeClr val="tx1"/>
                </a:solidFill>
                <a:latin typeface="Times New Roman" panose="02020603050405020304" pitchFamily="18" charset="0"/>
              </a:rPr>
              <a:pPr/>
              <a:t>44</a:t>
            </a:fld>
            <a:endParaRPr lang="tr-TR" altLang="tr-TR" b="0" i="0" baseline="0">
              <a:solidFill>
                <a:schemeClr val="tx1"/>
              </a:solidFill>
              <a:latin typeface="Times New Roman" panose="02020603050405020304" pitchFamily="18" charset="0"/>
            </a:endParaRPr>
          </a:p>
        </p:txBody>
      </p:sp>
      <p:sp>
        <p:nvSpPr>
          <p:cNvPr id="230402" name="Rectangle 2"/>
          <p:cNvSpPr>
            <a:spLocks noGrp="1" noChangeArrowheads="1"/>
          </p:cNvSpPr>
          <p:nvPr>
            <p:ph type="title"/>
          </p:nvPr>
        </p:nvSpPr>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19</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Haberlerden yararlanma</a:t>
            </a:r>
          </a:p>
        </p:txBody>
      </p:sp>
      <p:sp>
        <p:nvSpPr>
          <p:cNvPr id="230403" name="Rectangle 3"/>
          <p:cNvSpPr>
            <a:spLocks noGrp="1" noChangeArrowheads="1"/>
          </p:cNvSpPr>
          <p:nvPr>
            <p:ph type="body" idx="1"/>
          </p:nvPr>
        </p:nvSpPr>
        <p:spPr/>
        <p:txBody>
          <a:bodyPr/>
          <a:lstStyle/>
          <a:p>
            <a:pPr>
              <a:lnSpc>
                <a:spcPct val="80000"/>
              </a:lnSpc>
              <a:defRPr/>
            </a:pPr>
            <a:r>
              <a:rPr lang="tr-TR" sz="2400" b="0" i="1">
                <a:effectLst>
                  <a:outerShdw blurRad="38100" dist="38100" dir="2700000" algn="tl">
                    <a:srgbClr val="000000"/>
                  </a:outerShdw>
                </a:effectLst>
                <a:latin typeface="Comic Sans MS" pitchFamily="66" charset="0"/>
              </a:rPr>
              <a:t>Konuyla ilgili öğrencilerden bilgi getirmeleri istenir. Bu bilgiler , gazete kupürleri , bilimsel makaleler, herhangi bir dergide çıkmış yazılar, yorumlar gibi haberler olabilir.</a:t>
            </a:r>
          </a:p>
          <a:p>
            <a:pPr>
              <a:lnSpc>
                <a:spcPct val="80000"/>
              </a:lnSpc>
              <a:defRPr/>
            </a:pPr>
            <a:r>
              <a:rPr lang="tr-TR" sz="2400" b="0" i="1">
                <a:effectLst>
                  <a:outerShdw blurRad="38100" dist="38100" dir="2700000" algn="tl">
                    <a:srgbClr val="000000"/>
                  </a:outerShdw>
                </a:effectLst>
                <a:latin typeface="Comic Sans MS" pitchFamily="66" charset="0"/>
              </a:rPr>
              <a:t>Sınıfa bilgiler geldiği zaman alt gruplar oluşturulur. </a:t>
            </a:r>
          </a:p>
          <a:p>
            <a:pPr>
              <a:lnSpc>
                <a:spcPct val="80000"/>
              </a:lnSpc>
              <a:defRPr/>
            </a:pPr>
            <a:r>
              <a:rPr lang="tr-TR" sz="2400" b="0" i="1">
                <a:effectLst>
                  <a:outerShdw blurRad="38100" dist="38100" dir="2700000" algn="tl">
                    <a:srgbClr val="000000"/>
                  </a:outerShdw>
                </a:effectLst>
                <a:latin typeface="Comic Sans MS" pitchFamily="66" charset="0"/>
              </a:rPr>
              <a:t>Alt gruplar getirilen  bilgileri inceler ve en ilginç  olan haberleri seçer.</a:t>
            </a:r>
          </a:p>
          <a:p>
            <a:pPr>
              <a:lnSpc>
                <a:spcPct val="80000"/>
              </a:lnSpc>
              <a:defRPr/>
            </a:pPr>
            <a:r>
              <a:rPr lang="tr-TR" sz="2400" b="0" i="1">
                <a:effectLst>
                  <a:outerShdw blurRad="38100" dist="38100" dir="2700000" algn="tl">
                    <a:srgbClr val="000000"/>
                  </a:outerShdw>
                </a:effectLst>
                <a:latin typeface="Comic Sans MS" pitchFamily="66" charset="0"/>
              </a:rPr>
              <a:t>İlginç bilgileri getiren öğrencilerden neden bu haberi seçtikleri ve ilginç yanını anlatmaları istenir. Bu şekilde tartışma ortamı yaratılır.   </a:t>
            </a:r>
          </a:p>
        </p:txBody>
      </p:sp>
      <p:pic>
        <p:nvPicPr>
          <p:cNvPr id="10445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4535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 calcmode="lin" valueType="num">
                                      <p:cBhvr additive="base">
                                        <p:cTn id="7" dur="500" fill="hold"/>
                                        <p:tgtEl>
                                          <p:spTgt spid="230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0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0403">
                                            <p:txEl>
                                              <p:pRg st="1" end="1"/>
                                            </p:txEl>
                                          </p:spTgt>
                                        </p:tgtEl>
                                        <p:attrNameLst>
                                          <p:attrName>style.visibility</p:attrName>
                                        </p:attrNameLst>
                                      </p:cBhvr>
                                      <p:to>
                                        <p:strVal val="visible"/>
                                      </p:to>
                                    </p:set>
                                    <p:anim calcmode="lin" valueType="num">
                                      <p:cBhvr additive="base">
                                        <p:cTn id="13" dur="500" fill="hold"/>
                                        <p:tgtEl>
                                          <p:spTgt spid="230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0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0403">
                                            <p:txEl>
                                              <p:pRg st="2" end="2"/>
                                            </p:txEl>
                                          </p:spTgt>
                                        </p:tgtEl>
                                        <p:attrNameLst>
                                          <p:attrName>style.visibility</p:attrName>
                                        </p:attrNameLst>
                                      </p:cBhvr>
                                      <p:to>
                                        <p:strVal val="visible"/>
                                      </p:to>
                                    </p:set>
                                    <p:anim calcmode="lin" valueType="num">
                                      <p:cBhvr additive="base">
                                        <p:cTn id="19" dur="500" fill="hold"/>
                                        <p:tgtEl>
                                          <p:spTgt spid="2304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0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0403">
                                            <p:txEl>
                                              <p:pRg st="3" end="3"/>
                                            </p:txEl>
                                          </p:spTgt>
                                        </p:tgtEl>
                                        <p:attrNameLst>
                                          <p:attrName>style.visibility</p:attrName>
                                        </p:attrNameLst>
                                      </p:cBhvr>
                                      <p:to>
                                        <p:strVal val="visible"/>
                                      </p:to>
                                    </p:set>
                                    <p:anim calcmode="lin" valueType="num">
                                      <p:cBhvr additive="base">
                                        <p:cTn id="25" dur="500" fill="hold"/>
                                        <p:tgtEl>
                                          <p:spTgt spid="2304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04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6EB7C38B-CF9C-40BE-90C0-2E952C8D9F07}"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E2147D21-4436-45A0-8360-25D0D06C668F}" type="slidenum">
              <a:rPr lang="tr-TR" altLang="tr-TR" b="0" i="0" baseline="0">
                <a:solidFill>
                  <a:schemeClr val="tx1"/>
                </a:solidFill>
                <a:latin typeface="Times New Roman" panose="02020603050405020304" pitchFamily="18" charset="0"/>
              </a:rPr>
              <a:pPr/>
              <a:t>45</a:t>
            </a:fld>
            <a:endParaRPr lang="tr-TR" altLang="tr-TR" b="0" i="0" baseline="0">
              <a:solidFill>
                <a:schemeClr val="tx1"/>
              </a:solidFill>
              <a:latin typeface="Times New Roman" panose="02020603050405020304" pitchFamily="18" charset="0"/>
            </a:endParaRPr>
          </a:p>
        </p:txBody>
      </p:sp>
      <p:sp>
        <p:nvSpPr>
          <p:cNvPr id="231426" name="Rectangle 2"/>
          <p:cNvSpPr>
            <a:spLocks noGrp="1" noChangeArrowheads="1"/>
          </p:cNvSpPr>
          <p:nvPr>
            <p:ph type="title"/>
          </p:nvPr>
        </p:nvSpPr>
        <p:spPr/>
        <p:txBody>
          <a:bodyPr/>
          <a:lstStyle/>
          <a:p>
            <a:pPr>
              <a:defRPr/>
            </a:pPr>
            <a:r>
              <a:rPr lang="tr-TR" sz="3600" b="0" i="1">
                <a:solidFill>
                  <a:srgbClr val="FF6600"/>
                </a:solidFill>
                <a:effectLst>
                  <a:outerShdw blurRad="38100" dist="38100" dir="2700000" algn="tl">
                    <a:srgbClr val="000000"/>
                  </a:outerShdw>
                </a:effectLst>
                <a:latin typeface="Comic Sans MS" pitchFamily="66" charset="0"/>
              </a:rPr>
              <a:t>Örnek 20</a:t>
            </a:r>
            <a:r>
              <a:rPr lang="tr-TR" sz="3200" b="0" i="1">
                <a:effectLst>
                  <a:outerShdw blurRad="38100" dist="38100" dir="2700000" algn="tl">
                    <a:srgbClr val="000000"/>
                  </a:outerShdw>
                </a:effectLst>
                <a:latin typeface="Comic Sans MS" pitchFamily="66" charset="0"/>
              </a:rPr>
              <a:t> </a:t>
            </a:r>
            <a:br>
              <a:rPr lang="tr-TR" sz="3200" b="0" i="1">
                <a:effectLst>
                  <a:outerShdw blurRad="38100" dist="38100" dir="2700000" algn="tl">
                    <a:srgbClr val="000000"/>
                  </a:outerShdw>
                </a:effectLst>
                <a:latin typeface="Comic Sans MS" pitchFamily="66" charset="0"/>
              </a:rPr>
            </a:br>
            <a:r>
              <a:rPr lang="tr-TR" sz="3600" b="0" i="1">
                <a:effectLst>
                  <a:outerShdw blurRad="38100" dist="38100" dir="2700000" algn="tl">
                    <a:srgbClr val="000000"/>
                  </a:outerShdw>
                </a:effectLst>
                <a:latin typeface="Comic Sans MS" pitchFamily="66" charset="0"/>
              </a:rPr>
              <a:t>Poster Sunumu</a:t>
            </a:r>
          </a:p>
        </p:txBody>
      </p:sp>
      <p:sp>
        <p:nvSpPr>
          <p:cNvPr id="231427" name="Rectangle 3"/>
          <p:cNvSpPr>
            <a:spLocks noGrp="1" noChangeArrowheads="1"/>
          </p:cNvSpPr>
          <p:nvPr>
            <p:ph type="body" idx="1"/>
          </p:nvPr>
        </p:nvSpPr>
        <p:spPr/>
        <p:txBody>
          <a:bodyPr/>
          <a:lstStyle/>
          <a:p>
            <a:pPr>
              <a:buClr>
                <a:srgbClr val="00CCFF"/>
              </a:buClr>
              <a:buFont typeface="Wingdings" pitchFamily="2" charset="2"/>
              <a:buBlip>
                <a:blip r:embed="rId2"/>
              </a:buBlip>
              <a:defRPr/>
            </a:pPr>
            <a:r>
              <a:rPr lang="tr-TR" sz="2400" b="0" i="1">
                <a:effectLst>
                  <a:outerShdw blurRad="38100" dist="38100" dir="2700000" algn="tl">
                    <a:srgbClr val="000000"/>
                  </a:outerShdw>
                </a:effectLst>
                <a:latin typeface="Comic Sans MS" pitchFamily="66" charset="0"/>
              </a:rPr>
              <a:t>Bir sonraki derste anlatılacak konu öğrencilere verilir ve onlardan poster hazırlamaları istenir.</a:t>
            </a:r>
          </a:p>
          <a:p>
            <a:pPr>
              <a:buClr>
                <a:srgbClr val="00CCFF"/>
              </a:buClr>
              <a:buFont typeface="Wingdings" pitchFamily="2" charset="2"/>
              <a:buBlip>
                <a:blip r:embed="rId2"/>
              </a:buBlip>
              <a:defRPr/>
            </a:pPr>
            <a:r>
              <a:rPr lang="tr-TR" sz="2400" b="0" i="1">
                <a:effectLst>
                  <a:outerShdw blurRad="38100" dist="38100" dir="2700000" algn="tl">
                    <a:srgbClr val="000000"/>
                  </a:outerShdw>
                </a:effectLst>
                <a:latin typeface="Comic Sans MS" pitchFamily="66" charset="0"/>
              </a:rPr>
              <a:t>Poster için gerekli materyaller söylenir. Poster sunumunun kendi kendisini açıklayıcı olması, herhangi bir sözlü açıklamaya veya  yazılı açıklamaya ihtiyaç duymaması gerekir. Bununla birlikte öğrencilerin sunumuna yardımcı olmak amacıyla bir sayfalık el bilgisi hazırlanabilir. </a:t>
            </a:r>
          </a:p>
          <a:p>
            <a:pPr>
              <a:buClr>
                <a:srgbClr val="00CCFF"/>
              </a:buClr>
              <a:buFont typeface="Wingdings" pitchFamily="2" charset="2"/>
              <a:buBlip>
                <a:blip r:embed="rId2"/>
              </a:buBlip>
              <a:defRPr/>
            </a:pPr>
            <a:r>
              <a:rPr lang="tr-TR" sz="2400" b="0" i="1">
                <a:effectLst>
                  <a:outerShdw blurRad="38100" dist="38100" dir="2700000" algn="tl">
                    <a:srgbClr val="000000"/>
                  </a:outerShdw>
                </a:effectLst>
                <a:latin typeface="Comic Sans MS" pitchFamily="66" charset="0"/>
              </a:rPr>
              <a:t>Konuyla ilgili yapılan posterler sınıfta görünebilen yerlere asılır.</a:t>
            </a:r>
          </a:p>
          <a:p>
            <a:pPr>
              <a:buFontTx/>
              <a:buNone/>
              <a:defRPr/>
            </a:pPr>
            <a:r>
              <a:rPr lang="tr-TR" sz="2400" b="0" i="1">
                <a:effectLst>
                  <a:outerShdw blurRad="38100" dist="38100" dir="2700000" algn="tl">
                    <a:srgbClr val="000000"/>
                  </a:outerShdw>
                </a:effectLst>
                <a:latin typeface="Comic Sans MS" pitchFamily="66" charset="0"/>
              </a:rPr>
              <a:t>	</a:t>
            </a:r>
          </a:p>
        </p:txBody>
      </p:sp>
      <p:pic>
        <p:nvPicPr>
          <p:cNvPr id="10547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45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wipe(down)">
                                      <p:cBhvr>
                                        <p:cTn id="7" dur="500"/>
                                        <p:tgtEl>
                                          <p:spTgt spid="231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wipe(down)">
                                      <p:cBhvr>
                                        <p:cTn id="12" dur="500"/>
                                        <p:tgtEl>
                                          <p:spTgt spid="231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1427">
                                            <p:txEl>
                                              <p:pRg st="2" end="2"/>
                                            </p:txEl>
                                          </p:spTgt>
                                        </p:tgtEl>
                                        <p:attrNameLst>
                                          <p:attrName>style.visibility</p:attrName>
                                        </p:attrNameLst>
                                      </p:cBhvr>
                                      <p:to>
                                        <p:strVal val="visible"/>
                                      </p:to>
                                    </p:set>
                                    <p:animEffect transition="in" filter="wipe(down)">
                                      <p:cBhvr>
                                        <p:cTn id="17" dur="500"/>
                                        <p:tgtEl>
                                          <p:spTgt spid="231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1427">
                                            <p:txEl>
                                              <p:pRg st="3" end="3"/>
                                            </p:txEl>
                                          </p:spTgt>
                                        </p:tgtEl>
                                        <p:attrNameLst>
                                          <p:attrName>style.visibility</p:attrName>
                                        </p:attrNameLst>
                                      </p:cBhvr>
                                      <p:to>
                                        <p:strVal val="visible"/>
                                      </p:to>
                                    </p:set>
                                    <p:animEffect transition="in" filter="wipe(down)">
                                      <p:cBhvr>
                                        <p:cTn id="22" dur="500"/>
                                        <p:tgtEl>
                                          <p:spTgt spid="2314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087D5953-D9B5-4202-BF73-7EC9AD6E7680}"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7E774703-6A37-459C-A1EC-114260ACD7F6}" type="slidenum">
              <a:rPr lang="tr-TR" altLang="tr-TR" b="0" i="0" baseline="0">
                <a:solidFill>
                  <a:schemeClr val="tx1"/>
                </a:solidFill>
                <a:latin typeface="Times New Roman" panose="02020603050405020304" pitchFamily="18" charset="0"/>
              </a:rPr>
              <a:pPr/>
              <a:t>46</a:t>
            </a:fld>
            <a:endParaRPr lang="tr-TR" altLang="tr-TR" b="0" i="0" baseline="0">
              <a:solidFill>
                <a:schemeClr val="tx1"/>
              </a:solidFill>
              <a:latin typeface="Times New Roman" panose="02020603050405020304" pitchFamily="18" charset="0"/>
            </a:endParaRPr>
          </a:p>
        </p:txBody>
      </p:sp>
      <p:sp>
        <p:nvSpPr>
          <p:cNvPr id="233474" name="Rectangle 2"/>
          <p:cNvSpPr>
            <a:spLocks noGrp="1" noChangeArrowheads="1"/>
          </p:cNvSpPr>
          <p:nvPr>
            <p:ph type="title"/>
          </p:nvPr>
        </p:nvSpPr>
        <p:spPr/>
        <p:txBody>
          <a:bodyPr/>
          <a:lstStyle/>
          <a:p>
            <a:pPr>
              <a:defRPr/>
            </a:pPr>
            <a:r>
              <a:rPr lang="tr-TR" sz="3200" b="0" i="1">
                <a:solidFill>
                  <a:srgbClr val="FF6600"/>
                </a:solidFill>
                <a:effectLst>
                  <a:outerShdw blurRad="38100" dist="38100" dir="2700000" algn="tl">
                    <a:srgbClr val="000000"/>
                  </a:outerShdw>
                </a:effectLst>
                <a:latin typeface="Comic Sans MS" pitchFamily="66" charset="0"/>
              </a:rPr>
              <a:t>Örnek 21</a:t>
            </a:r>
            <a:br>
              <a:rPr lang="tr-TR" sz="3200" b="0" i="1">
                <a:solidFill>
                  <a:srgbClr val="FF6600"/>
                </a:solidFill>
                <a:effectLst>
                  <a:outerShdw blurRad="38100" dist="38100" dir="2700000" algn="tl">
                    <a:srgbClr val="000000"/>
                  </a:outerShdw>
                </a:effectLst>
                <a:latin typeface="Comic Sans MS" pitchFamily="66" charset="0"/>
              </a:rPr>
            </a:br>
            <a:r>
              <a:rPr lang="tr-TR" sz="3200" b="0" i="1">
                <a:effectLst>
                  <a:outerShdw blurRad="38100" dist="38100" dir="2700000" algn="tl">
                    <a:srgbClr val="000000"/>
                  </a:outerShdw>
                </a:effectLst>
                <a:latin typeface="Comic Sans MS" pitchFamily="66" charset="0"/>
              </a:rPr>
              <a:t>Günlük Yazımıyla Öğrenme</a:t>
            </a:r>
            <a:endParaRPr lang="en-US" sz="3200" b="0" i="1">
              <a:effectLst>
                <a:outerShdw blurRad="38100" dist="38100" dir="2700000" algn="tl">
                  <a:srgbClr val="000000"/>
                </a:outerShdw>
              </a:effectLst>
              <a:latin typeface="Comic Sans MS" pitchFamily="66" charset="0"/>
            </a:endParaRPr>
          </a:p>
        </p:txBody>
      </p:sp>
      <p:sp>
        <p:nvSpPr>
          <p:cNvPr id="233475" name="Rectangle 3"/>
          <p:cNvSpPr>
            <a:spLocks noGrp="1" noChangeArrowheads="1"/>
          </p:cNvSpPr>
          <p:nvPr>
            <p:ph type="body" idx="1"/>
          </p:nvPr>
        </p:nvSpPr>
        <p:spPr/>
        <p:txBody>
          <a:bodyPr/>
          <a:lstStyle/>
          <a:p>
            <a:pPr lvl="1">
              <a:defRPr/>
            </a:pPr>
            <a:r>
              <a:rPr lang="tr-TR" b="0" i="1">
                <a:effectLst>
                  <a:outerShdw blurRad="38100" dist="38100" dir="2700000" algn="tl">
                    <a:srgbClr val="000000"/>
                  </a:outerShdw>
                </a:effectLst>
                <a:latin typeface="Comic Sans MS" pitchFamily="66" charset="0"/>
              </a:rPr>
              <a:t>Öğrenciler,  kendi öğrenimlerini yansıtabilmek için günlük tutmaya teşvik edilir.</a:t>
            </a:r>
          </a:p>
          <a:p>
            <a:pPr lvl="1">
              <a:defRPr/>
            </a:pPr>
            <a:r>
              <a:rPr lang="tr-TR" b="0" i="1">
                <a:effectLst>
                  <a:outerShdw blurRad="38100" dist="38100" dir="2700000" algn="tl">
                    <a:srgbClr val="000000"/>
                  </a:outerShdw>
                </a:effectLst>
                <a:latin typeface="Comic Sans MS" pitchFamily="66" charset="0"/>
              </a:rPr>
              <a:t>Dilbilgisi kurallarına dikkat etmeksizin,  ne hissettiklerini ve düşündüklerini haftada iki kez yazmaları önerilir.</a:t>
            </a:r>
          </a:p>
          <a:p>
            <a:pPr lvl="1">
              <a:defRPr/>
            </a:pPr>
            <a:r>
              <a:rPr lang="tr-TR" b="0" i="1">
                <a:effectLst>
                  <a:outerShdw blurRad="38100" dist="38100" dir="2700000" algn="tl">
                    <a:srgbClr val="000000"/>
                  </a:outerShdw>
                </a:effectLst>
                <a:latin typeface="Comic Sans MS" pitchFamily="66" charset="0"/>
              </a:rPr>
              <a:t>Belli kategorilere dikkat etmeleri istenir.</a:t>
            </a:r>
          </a:p>
          <a:p>
            <a:pPr lvl="1">
              <a:defRPr/>
            </a:pPr>
            <a:r>
              <a:rPr lang="tr-TR" b="0" i="1">
                <a:effectLst>
                  <a:outerShdw blurRad="38100" dist="38100" dir="2700000" algn="tl">
                    <a:srgbClr val="000000"/>
                  </a:outerShdw>
                </a:effectLst>
                <a:latin typeface="Comic Sans MS" pitchFamily="66" charset="0"/>
              </a:rPr>
              <a:t>Günlükler düzenli aralıklarla okunarak öğrencilerin kendilerini sorumlu hissetmeleri sağlanır.</a:t>
            </a:r>
          </a:p>
          <a:p>
            <a:pPr lvl="1">
              <a:defRPr/>
            </a:pPr>
            <a:endParaRPr lang="en-US" b="0" i="1">
              <a:effectLst>
                <a:outerShdw blurRad="38100" dist="38100" dir="2700000" algn="tl">
                  <a:srgbClr val="000000"/>
                </a:outerShdw>
              </a:effectLst>
              <a:latin typeface="Comic Sans MS" pitchFamily="66" charset="0"/>
            </a:endParaRPr>
          </a:p>
        </p:txBody>
      </p:sp>
      <p:pic>
        <p:nvPicPr>
          <p:cNvPr id="10650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968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wipe(up)">
                                      <p:cBhvr>
                                        <p:cTn id="7" dur="500"/>
                                        <p:tgtEl>
                                          <p:spTgt spid="23347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33475">
                                            <p:txEl>
                                              <p:pRg st="1" end="1"/>
                                            </p:txEl>
                                          </p:spTgt>
                                        </p:tgtEl>
                                        <p:attrNameLst>
                                          <p:attrName>style.visibility</p:attrName>
                                        </p:attrNameLst>
                                      </p:cBhvr>
                                      <p:to>
                                        <p:strVal val="visible"/>
                                      </p:to>
                                    </p:set>
                                    <p:animEffect transition="in" filter="wipe(up)">
                                      <p:cBhvr>
                                        <p:cTn id="10" dur="500"/>
                                        <p:tgtEl>
                                          <p:spTgt spid="23347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33475">
                                            <p:txEl>
                                              <p:pRg st="2" end="2"/>
                                            </p:txEl>
                                          </p:spTgt>
                                        </p:tgtEl>
                                        <p:attrNameLst>
                                          <p:attrName>style.visibility</p:attrName>
                                        </p:attrNameLst>
                                      </p:cBhvr>
                                      <p:to>
                                        <p:strVal val="visible"/>
                                      </p:to>
                                    </p:set>
                                    <p:animEffect transition="in" filter="wipe(up)">
                                      <p:cBhvr>
                                        <p:cTn id="13" dur="500"/>
                                        <p:tgtEl>
                                          <p:spTgt spid="233475">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33475">
                                            <p:txEl>
                                              <p:pRg st="3" end="3"/>
                                            </p:txEl>
                                          </p:spTgt>
                                        </p:tgtEl>
                                        <p:attrNameLst>
                                          <p:attrName>style.visibility</p:attrName>
                                        </p:attrNameLst>
                                      </p:cBhvr>
                                      <p:to>
                                        <p:strVal val="visible"/>
                                      </p:to>
                                    </p:set>
                                    <p:animEffect transition="in" filter="wipe(up)">
                                      <p:cBhvr>
                                        <p:cTn id="16" dur="500"/>
                                        <p:tgtEl>
                                          <p:spTgt spid="233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C24E1222-E83C-4ACF-AC79-386F42F7D573}"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1A218EA9-FFBC-45F3-8A76-746961A0B827}" type="slidenum">
              <a:rPr lang="tr-TR" altLang="tr-TR" b="0" i="0" baseline="0">
                <a:solidFill>
                  <a:schemeClr val="tx1"/>
                </a:solidFill>
                <a:latin typeface="Times New Roman" panose="02020603050405020304" pitchFamily="18" charset="0"/>
              </a:rPr>
              <a:pPr/>
              <a:t>47</a:t>
            </a:fld>
            <a:endParaRPr lang="tr-TR" altLang="tr-TR" b="0" i="0" baseline="0">
              <a:solidFill>
                <a:schemeClr val="tx1"/>
              </a:solidFill>
              <a:latin typeface="Times New Roman" panose="02020603050405020304" pitchFamily="18" charset="0"/>
            </a:endParaRPr>
          </a:p>
        </p:txBody>
      </p:sp>
      <p:sp>
        <p:nvSpPr>
          <p:cNvPr id="234498" name="Rectangle 2"/>
          <p:cNvSpPr>
            <a:spLocks noGrp="1" noChangeArrowheads="1"/>
          </p:cNvSpPr>
          <p:nvPr>
            <p:ph type="title"/>
          </p:nvPr>
        </p:nvSpPr>
        <p:spPr/>
        <p:txBody>
          <a:bodyPr/>
          <a:lstStyle/>
          <a:p>
            <a:pPr>
              <a:defRPr/>
            </a:pPr>
            <a:r>
              <a:rPr lang="tr-TR" sz="2800" b="0" i="1">
                <a:solidFill>
                  <a:srgbClr val="FF6600"/>
                </a:solidFill>
                <a:effectLst>
                  <a:outerShdw blurRad="38100" dist="38100" dir="2700000" algn="tl">
                    <a:srgbClr val="000000"/>
                  </a:outerShdw>
                </a:effectLst>
                <a:latin typeface="Comic Sans MS" pitchFamily="66" charset="0"/>
              </a:rPr>
              <a:t>Örnek 22 </a:t>
            </a:r>
            <a:br>
              <a:rPr lang="tr-TR" sz="2800" b="0" i="1">
                <a:solidFill>
                  <a:srgbClr val="FF6600"/>
                </a:solidFill>
                <a:effectLst>
                  <a:outerShdw blurRad="38100" dist="38100" dir="2700000" algn="tl">
                    <a:srgbClr val="000000"/>
                  </a:outerShdw>
                </a:effectLst>
                <a:latin typeface="Comic Sans MS" pitchFamily="66" charset="0"/>
              </a:rPr>
            </a:br>
            <a:r>
              <a:rPr lang="tr-TR" sz="2800" b="0" i="1">
                <a:effectLst>
                  <a:outerShdw blurRad="38100" dist="38100" dir="2700000" algn="tl">
                    <a:srgbClr val="000000"/>
                  </a:outerShdw>
                </a:effectLst>
                <a:latin typeface="Comic Sans MS" pitchFamily="66" charset="0"/>
              </a:rPr>
              <a:t>Hayal Etme</a:t>
            </a:r>
            <a:endParaRPr lang="en-US" sz="3200" b="0" i="1">
              <a:effectLst>
                <a:outerShdw blurRad="38100" dist="38100" dir="2700000" algn="tl">
                  <a:srgbClr val="000000"/>
                </a:outerShdw>
              </a:effectLst>
              <a:latin typeface="Comic Sans MS" pitchFamily="66" charset="0"/>
            </a:endParaRPr>
          </a:p>
        </p:txBody>
      </p:sp>
      <p:sp>
        <p:nvSpPr>
          <p:cNvPr id="234499" name="Rectangle 3"/>
          <p:cNvSpPr>
            <a:spLocks noGrp="1" noChangeArrowheads="1"/>
          </p:cNvSpPr>
          <p:nvPr>
            <p:ph type="body" idx="1"/>
          </p:nvPr>
        </p:nvSpPr>
        <p:spPr/>
        <p:txBody>
          <a:bodyPr/>
          <a:lstStyle/>
          <a:p>
            <a:pPr>
              <a:defRPr/>
            </a:pPr>
            <a:r>
              <a:rPr lang="tr-TR" b="0" i="1">
                <a:effectLst>
                  <a:outerShdw blurRad="38100" dist="38100" dir="2700000" algn="tl">
                    <a:srgbClr val="000000"/>
                  </a:outerShdw>
                </a:effectLst>
                <a:latin typeface="Comic Sans MS" pitchFamily="66" charset="0"/>
              </a:rPr>
              <a:t>Yaratıcılık isteyen ve bunun içinde hayal etmenin gerekli olduğu bir konu seçilir.</a:t>
            </a:r>
          </a:p>
          <a:p>
            <a:pPr>
              <a:defRPr/>
            </a:pPr>
            <a:r>
              <a:rPr lang="tr-TR" b="0" i="1">
                <a:effectLst>
                  <a:outerShdw blurRad="38100" dist="38100" dir="2700000" algn="tl">
                    <a:srgbClr val="000000"/>
                  </a:outerShdw>
                </a:effectLst>
                <a:latin typeface="Comic Sans MS" pitchFamily="66" charset="0"/>
              </a:rPr>
              <a:t>Öğrenciler ısınma egzersizi ile rahatlatılır.</a:t>
            </a:r>
          </a:p>
          <a:p>
            <a:pPr>
              <a:defRPr/>
            </a:pPr>
            <a:r>
              <a:rPr lang="tr-TR" b="0" i="1">
                <a:effectLst>
                  <a:outerShdw blurRad="38100" dist="38100" dir="2700000" algn="tl">
                    <a:srgbClr val="000000"/>
                  </a:outerShdw>
                </a:effectLst>
                <a:latin typeface="Comic Sans MS" pitchFamily="66" charset="0"/>
              </a:rPr>
              <a:t>Konu verilerek öğrencilerin hayal etmesi sağlanır.</a:t>
            </a:r>
          </a:p>
          <a:p>
            <a:pPr>
              <a:defRPr/>
            </a:pPr>
            <a:r>
              <a:rPr lang="tr-TR" b="0" i="1">
                <a:effectLst>
                  <a:outerShdw blurRad="38100" dist="38100" dir="2700000" algn="tl">
                    <a:srgbClr val="000000"/>
                  </a:outerShdw>
                </a:effectLst>
                <a:latin typeface="Comic Sans MS" pitchFamily="66" charset="0"/>
              </a:rPr>
              <a:t>Küçük gruplar halinde öğrenciler hayallerini birbirine anlatır.</a:t>
            </a:r>
            <a:endParaRPr lang="en-US" b="0" i="1">
              <a:effectLst>
                <a:outerShdw blurRad="38100" dist="38100" dir="2700000" algn="tl">
                  <a:srgbClr val="000000"/>
                </a:outerShdw>
              </a:effectLst>
              <a:latin typeface="Comic Sans MS" pitchFamily="66" charset="0"/>
            </a:endParaRPr>
          </a:p>
        </p:txBody>
      </p:sp>
      <p:pic>
        <p:nvPicPr>
          <p:cNvPr id="10752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536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34499">
                                            <p:txEl>
                                              <p:pRg st="1" end="1"/>
                                            </p:txEl>
                                          </p:spTgt>
                                        </p:tgtEl>
                                        <p:attrNameLst>
                                          <p:attrName>style.visibility</p:attrName>
                                        </p:attrNameLst>
                                      </p:cBhvr>
                                      <p:to>
                                        <p:strVal val="visible"/>
                                      </p:to>
                                    </p:set>
                                    <p:anim calcmode="lin" valueType="num">
                                      <p:cBhvr additive="base">
                                        <p:cTn id="13" dur="500" fill="hold"/>
                                        <p:tgtEl>
                                          <p:spTgt spid="234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44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34499">
                                            <p:txEl>
                                              <p:pRg st="2" end="2"/>
                                            </p:txEl>
                                          </p:spTgt>
                                        </p:tgtEl>
                                        <p:attrNameLst>
                                          <p:attrName>style.visibility</p:attrName>
                                        </p:attrNameLst>
                                      </p:cBhvr>
                                      <p:to>
                                        <p:strVal val="visible"/>
                                      </p:to>
                                    </p:set>
                                    <p:anim calcmode="lin" valueType="num">
                                      <p:cBhvr additive="base">
                                        <p:cTn id="19" dur="500" fill="hold"/>
                                        <p:tgtEl>
                                          <p:spTgt spid="234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44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34499">
                                            <p:txEl>
                                              <p:pRg st="3" end="3"/>
                                            </p:txEl>
                                          </p:spTgt>
                                        </p:tgtEl>
                                        <p:attrNameLst>
                                          <p:attrName>style.visibility</p:attrName>
                                        </p:attrNameLst>
                                      </p:cBhvr>
                                      <p:to>
                                        <p:strVal val="visible"/>
                                      </p:to>
                                    </p:set>
                                    <p:anim calcmode="lin" valueType="num">
                                      <p:cBhvr additive="base">
                                        <p:cTn id="25" dur="500" fill="hold"/>
                                        <p:tgtEl>
                                          <p:spTgt spid="2344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449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4A7366F3-ADAC-4947-9D13-9BFDBAD94A76}"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CDA842FA-F3E4-413C-B028-D06B1682DFFD}" type="slidenum">
              <a:rPr lang="tr-TR" altLang="tr-TR" b="0" i="0" baseline="0">
                <a:solidFill>
                  <a:schemeClr val="tx1"/>
                </a:solidFill>
                <a:latin typeface="Times New Roman" panose="02020603050405020304" pitchFamily="18" charset="0"/>
              </a:rPr>
              <a:pPr/>
              <a:t>48</a:t>
            </a:fld>
            <a:endParaRPr lang="tr-TR" altLang="tr-TR" b="0" i="0" baseline="0">
              <a:solidFill>
                <a:schemeClr val="tx1"/>
              </a:solidFill>
              <a:latin typeface="Times New Roman" panose="02020603050405020304" pitchFamily="18" charset="0"/>
            </a:endParaRPr>
          </a:p>
        </p:txBody>
      </p:sp>
      <p:sp>
        <p:nvSpPr>
          <p:cNvPr id="238594" name="Rectangle 2"/>
          <p:cNvSpPr>
            <a:spLocks noGrp="1" noChangeArrowheads="1"/>
          </p:cNvSpPr>
          <p:nvPr>
            <p:ph type="title"/>
          </p:nvPr>
        </p:nvSpPr>
        <p:spPr/>
        <p:txBody>
          <a:bodyPr/>
          <a:lstStyle/>
          <a:p>
            <a:pPr>
              <a:defRPr/>
            </a:pPr>
            <a:r>
              <a:rPr lang="tr-TR" sz="2800" b="0" i="1" dirty="0">
                <a:solidFill>
                  <a:srgbClr val="FF6600"/>
                </a:solidFill>
                <a:effectLst>
                  <a:outerShdw blurRad="38100" dist="38100" dir="2700000" algn="tl">
                    <a:srgbClr val="000000"/>
                  </a:outerShdw>
                </a:effectLst>
                <a:latin typeface="Comic Sans MS" pitchFamily="66" charset="0"/>
              </a:rPr>
              <a:t>Örnek 24</a:t>
            </a:r>
            <a:br>
              <a:rPr lang="tr-TR" sz="2800" b="0" i="1" dirty="0">
                <a:solidFill>
                  <a:srgbClr val="FF6600"/>
                </a:solidFill>
                <a:effectLst>
                  <a:outerShdw blurRad="38100" dist="38100" dir="2700000" algn="tl">
                    <a:srgbClr val="000000"/>
                  </a:outerShdw>
                </a:effectLst>
                <a:latin typeface="Comic Sans MS" pitchFamily="66" charset="0"/>
              </a:rPr>
            </a:br>
            <a:r>
              <a:rPr lang="tr-TR" sz="2800" b="0" i="1" dirty="0">
                <a:effectLst>
                  <a:outerShdw blurRad="38100" dist="38100" dir="2700000" algn="tl">
                    <a:srgbClr val="000000"/>
                  </a:outerShdw>
                </a:effectLst>
                <a:latin typeface="Comic Sans MS" pitchFamily="66" charset="0"/>
              </a:rPr>
              <a:t>Ateş Hattı</a:t>
            </a:r>
            <a:endParaRPr lang="en-US" sz="2800" b="0" i="1" dirty="0">
              <a:effectLst>
                <a:outerShdw blurRad="38100" dist="38100" dir="2700000" algn="tl">
                  <a:srgbClr val="000000"/>
                </a:outerShdw>
              </a:effectLst>
              <a:latin typeface="Comic Sans MS" pitchFamily="66" charset="0"/>
            </a:endParaRPr>
          </a:p>
        </p:txBody>
      </p:sp>
      <p:sp>
        <p:nvSpPr>
          <p:cNvPr id="238595" name="Rectangle 3"/>
          <p:cNvSpPr>
            <a:spLocks noGrp="1" noChangeArrowheads="1"/>
          </p:cNvSpPr>
          <p:nvPr>
            <p:ph type="body" idx="1"/>
          </p:nvPr>
        </p:nvSpPr>
        <p:spPr/>
        <p:txBody>
          <a:bodyPr/>
          <a:lstStyle/>
          <a:p>
            <a:pPr>
              <a:lnSpc>
                <a:spcPct val="90000"/>
              </a:lnSpc>
              <a:defRPr/>
            </a:pPr>
            <a:r>
              <a:rPr lang="tr-TR" sz="2400" b="0" i="1">
                <a:effectLst>
                  <a:outerShdw blurRad="38100" dist="38100" dir="2700000" algn="tl">
                    <a:srgbClr val="000000"/>
                  </a:outerShdw>
                </a:effectLst>
                <a:latin typeface="Comic Sans MS" pitchFamily="66" charset="0"/>
              </a:rPr>
              <a:t>Ateş hattını ne amaçla kullanılacağına karar verilir.</a:t>
            </a:r>
          </a:p>
          <a:p>
            <a:pPr>
              <a:lnSpc>
                <a:spcPct val="90000"/>
              </a:lnSpc>
              <a:defRPr/>
            </a:pPr>
            <a:r>
              <a:rPr lang="tr-TR" sz="2400" b="0" i="1">
                <a:effectLst>
                  <a:outerShdw blurRad="38100" dist="38100" dir="2700000" algn="tl">
                    <a:srgbClr val="000000"/>
                  </a:outerShdw>
                </a:effectLst>
                <a:latin typeface="Comic Sans MS" pitchFamily="66" charset="0"/>
              </a:rPr>
              <a:t>Sıralar yüz yüze bakacak şekilde sıralanır.</a:t>
            </a:r>
          </a:p>
          <a:p>
            <a:pPr>
              <a:lnSpc>
                <a:spcPct val="90000"/>
              </a:lnSpc>
              <a:defRPr/>
            </a:pPr>
            <a:r>
              <a:rPr lang="tr-TR" sz="2400" b="0" i="1">
                <a:effectLst>
                  <a:outerShdw blurRad="38100" dist="38100" dir="2700000" algn="tl">
                    <a:srgbClr val="000000"/>
                  </a:outerShdw>
                </a:effectLst>
                <a:latin typeface="Comic Sans MS" pitchFamily="66" charset="0"/>
              </a:rPr>
              <a:t>Karşılıklı oturan öğrencilerden birine,  ödev bildiren kart verilir. Bu öğrenci ödevi diğer öğrenciye anlatır ve cevaplandırmasını ister.</a:t>
            </a:r>
          </a:p>
          <a:p>
            <a:pPr>
              <a:lnSpc>
                <a:spcPct val="90000"/>
              </a:lnSpc>
              <a:defRPr/>
            </a:pPr>
            <a:r>
              <a:rPr lang="tr-TR" sz="2400" b="0" i="1">
                <a:effectLst>
                  <a:outerShdw blurRad="38100" dist="38100" dir="2700000" algn="tl">
                    <a:srgbClr val="000000"/>
                  </a:outerShdw>
                </a:effectLst>
                <a:latin typeface="Comic Sans MS" pitchFamily="66" charset="0"/>
              </a:rPr>
              <a:t>Yan yana oturan her öğrenciye ayrı ödev kartı verilir.</a:t>
            </a:r>
          </a:p>
          <a:p>
            <a:pPr>
              <a:lnSpc>
                <a:spcPct val="90000"/>
              </a:lnSpc>
              <a:defRPr/>
            </a:pPr>
            <a:r>
              <a:rPr lang="tr-TR" sz="2400" b="0" i="1">
                <a:effectLst>
                  <a:outerShdw blurRad="38100" dist="38100" dir="2700000" algn="tl">
                    <a:srgbClr val="000000"/>
                  </a:outerShdw>
                </a:effectLst>
                <a:latin typeface="Comic Sans MS" pitchFamily="66" charset="0"/>
              </a:rPr>
              <a:t>Yan yana oturan öğrenciler sabit kalır. Karşılarında oturan öğrenciler birer sıra kayarak yöntem uygulanır.</a:t>
            </a:r>
            <a:endParaRPr lang="en-US" sz="2400" b="0" i="1">
              <a:effectLst>
                <a:outerShdw blurRad="38100" dist="38100" dir="2700000" algn="tl">
                  <a:srgbClr val="000000"/>
                </a:outerShdw>
              </a:effectLst>
              <a:latin typeface="Comic Sans MS" pitchFamily="66" charset="0"/>
            </a:endParaRPr>
          </a:p>
        </p:txBody>
      </p:sp>
      <p:pic>
        <p:nvPicPr>
          <p:cNvPr id="10957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2285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Effect transition="in" filter="checkerboard(down)">
                                      <p:cBhvr>
                                        <p:cTn id="7" dur="500"/>
                                        <p:tgtEl>
                                          <p:spTgt spid="238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238595">
                                            <p:txEl>
                                              <p:pRg st="1" end="1"/>
                                            </p:txEl>
                                          </p:spTgt>
                                        </p:tgtEl>
                                        <p:attrNameLst>
                                          <p:attrName>style.visibility</p:attrName>
                                        </p:attrNameLst>
                                      </p:cBhvr>
                                      <p:to>
                                        <p:strVal val="visible"/>
                                      </p:to>
                                    </p:set>
                                    <p:animEffect transition="in" filter="checkerboard(down)">
                                      <p:cBhvr>
                                        <p:cTn id="12" dur="500"/>
                                        <p:tgtEl>
                                          <p:spTgt spid="2385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238595">
                                            <p:txEl>
                                              <p:pRg st="2" end="2"/>
                                            </p:txEl>
                                          </p:spTgt>
                                        </p:tgtEl>
                                        <p:attrNameLst>
                                          <p:attrName>style.visibility</p:attrName>
                                        </p:attrNameLst>
                                      </p:cBhvr>
                                      <p:to>
                                        <p:strVal val="visible"/>
                                      </p:to>
                                    </p:set>
                                    <p:animEffect transition="in" filter="checkerboard(down)">
                                      <p:cBhvr>
                                        <p:cTn id="17" dur="500"/>
                                        <p:tgtEl>
                                          <p:spTgt spid="2385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238595">
                                            <p:txEl>
                                              <p:pRg st="3" end="3"/>
                                            </p:txEl>
                                          </p:spTgt>
                                        </p:tgtEl>
                                        <p:attrNameLst>
                                          <p:attrName>style.visibility</p:attrName>
                                        </p:attrNameLst>
                                      </p:cBhvr>
                                      <p:to>
                                        <p:strVal val="visible"/>
                                      </p:to>
                                    </p:set>
                                    <p:animEffect transition="in" filter="checkerboard(down)">
                                      <p:cBhvr>
                                        <p:cTn id="22" dur="500"/>
                                        <p:tgtEl>
                                          <p:spTgt spid="2385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5" fill="hold" grpId="0" nodeType="clickEffect">
                                  <p:stCondLst>
                                    <p:cond delay="0"/>
                                  </p:stCondLst>
                                  <p:childTnLst>
                                    <p:set>
                                      <p:cBhvr>
                                        <p:cTn id="26" dur="1" fill="hold">
                                          <p:stCondLst>
                                            <p:cond delay="0"/>
                                          </p:stCondLst>
                                        </p:cTn>
                                        <p:tgtEl>
                                          <p:spTgt spid="238595">
                                            <p:txEl>
                                              <p:pRg st="4" end="4"/>
                                            </p:txEl>
                                          </p:spTgt>
                                        </p:tgtEl>
                                        <p:attrNameLst>
                                          <p:attrName>style.visibility</p:attrName>
                                        </p:attrNameLst>
                                      </p:cBhvr>
                                      <p:to>
                                        <p:strVal val="visible"/>
                                      </p:to>
                                    </p:set>
                                    <p:animEffect transition="in" filter="checkerboard(down)">
                                      <p:cBhvr>
                                        <p:cTn id="27" dur="500"/>
                                        <p:tgtEl>
                                          <p:spTgt spid="2385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DF3F3703-F947-4458-A5DD-E62E95997139}"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C3DAA421-FC9B-4D00-832F-0EAE7F99CB13}" type="slidenum">
              <a:rPr lang="tr-TR" altLang="tr-TR" b="0" i="0" baseline="0">
                <a:solidFill>
                  <a:schemeClr val="tx1"/>
                </a:solidFill>
                <a:latin typeface="Times New Roman" panose="02020603050405020304" pitchFamily="18" charset="0"/>
              </a:rPr>
              <a:pPr/>
              <a:t>49</a:t>
            </a:fld>
            <a:endParaRPr lang="tr-TR" altLang="tr-TR" b="0" i="0" baseline="0">
              <a:solidFill>
                <a:schemeClr val="tx1"/>
              </a:solidFill>
              <a:latin typeface="Times New Roman" panose="02020603050405020304" pitchFamily="18" charset="0"/>
            </a:endParaRPr>
          </a:p>
        </p:txBody>
      </p:sp>
      <p:sp>
        <p:nvSpPr>
          <p:cNvPr id="242690" name="Rectangle 2"/>
          <p:cNvSpPr>
            <a:spLocks noGrp="1" noChangeArrowheads="1"/>
          </p:cNvSpPr>
          <p:nvPr>
            <p:ph type="title"/>
          </p:nvPr>
        </p:nvSpPr>
        <p:spPr/>
        <p:txBody>
          <a:bodyPr/>
          <a:lstStyle/>
          <a:p>
            <a:pPr>
              <a:defRPr/>
            </a:pPr>
            <a:r>
              <a:rPr lang="tr-TR" sz="2800" b="0" i="1">
                <a:solidFill>
                  <a:srgbClr val="FF6600"/>
                </a:solidFill>
                <a:effectLst>
                  <a:outerShdw blurRad="38100" dist="38100" dir="2700000" algn="tl">
                    <a:srgbClr val="000000"/>
                  </a:outerShdw>
                </a:effectLst>
                <a:latin typeface="Comic Sans MS" pitchFamily="66" charset="0"/>
              </a:rPr>
              <a:t>Örnek 26</a:t>
            </a:r>
            <a:br>
              <a:rPr lang="tr-TR" sz="2800" b="0" i="1">
                <a:solidFill>
                  <a:srgbClr val="FF6600"/>
                </a:solidFill>
                <a:effectLst>
                  <a:outerShdw blurRad="38100" dist="38100" dir="2700000" algn="tl">
                    <a:srgbClr val="000000"/>
                  </a:outerShdw>
                </a:effectLst>
                <a:latin typeface="Comic Sans MS" pitchFamily="66" charset="0"/>
              </a:rPr>
            </a:br>
            <a:r>
              <a:rPr lang="tr-TR" sz="2800" b="0" i="1">
                <a:effectLst>
                  <a:outerShdw blurRad="38100" dist="38100" dir="2700000" algn="tl">
                    <a:srgbClr val="000000"/>
                  </a:outerShdw>
                </a:effectLst>
                <a:latin typeface="Comic Sans MS" pitchFamily="66" charset="0"/>
              </a:rPr>
              <a:t> Kart İşleme</a:t>
            </a:r>
            <a:endParaRPr lang="en-US" sz="2800" b="0" i="1">
              <a:effectLst>
                <a:outerShdw blurRad="38100" dist="38100" dir="2700000" algn="tl">
                  <a:srgbClr val="000000"/>
                </a:outerShdw>
              </a:effectLst>
              <a:latin typeface="Comic Sans MS" pitchFamily="66" charset="0"/>
            </a:endParaRPr>
          </a:p>
        </p:txBody>
      </p:sp>
      <p:sp>
        <p:nvSpPr>
          <p:cNvPr id="242691" name="Rectangle 3"/>
          <p:cNvSpPr>
            <a:spLocks noGrp="1" noChangeArrowheads="1"/>
          </p:cNvSpPr>
          <p:nvPr>
            <p:ph type="body" idx="1"/>
          </p:nvPr>
        </p:nvSpPr>
        <p:spPr/>
        <p:txBody>
          <a:bodyPr/>
          <a:lstStyle/>
          <a:p>
            <a:pPr>
              <a:lnSpc>
                <a:spcPct val="90000"/>
              </a:lnSpc>
              <a:defRPr/>
            </a:pPr>
            <a:r>
              <a:rPr lang="tr-TR" b="0" i="1">
                <a:effectLst>
                  <a:outerShdw blurRad="38100" dist="38100" dir="2700000" algn="tl">
                    <a:srgbClr val="000000"/>
                  </a:outerShdw>
                </a:effectLst>
                <a:latin typeface="Comic Sans MS" pitchFamily="66" charset="0"/>
              </a:rPr>
              <a:t>Sınıf mevcudu kadar kart veya kağıt hazırlanır.</a:t>
            </a:r>
          </a:p>
          <a:p>
            <a:pPr>
              <a:lnSpc>
                <a:spcPct val="90000"/>
              </a:lnSpc>
              <a:defRPr/>
            </a:pPr>
            <a:r>
              <a:rPr lang="tr-TR" b="0" i="1">
                <a:effectLst>
                  <a:outerShdw blurRad="38100" dist="38100" dir="2700000" algn="tl">
                    <a:srgbClr val="000000"/>
                  </a:outerShdw>
                </a:effectLst>
                <a:latin typeface="Comic Sans MS" pitchFamily="66" charset="0"/>
              </a:rPr>
              <a:t>Kartların yarısına öğretilen konu ile ilgili soru yazılır.Diğer yarısına da soruların yanıtları yazılır ve kartlar karıştırılır.</a:t>
            </a:r>
          </a:p>
          <a:p>
            <a:pPr>
              <a:lnSpc>
                <a:spcPct val="90000"/>
              </a:lnSpc>
              <a:defRPr/>
            </a:pPr>
            <a:r>
              <a:rPr lang="tr-TR" b="0" i="1">
                <a:effectLst>
                  <a:outerShdw blurRad="38100" dist="38100" dir="2700000" algn="tl">
                    <a:srgbClr val="000000"/>
                  </a:outerShdw>
                </a:effectLst>
                <a:latin typeface="Comic Sans MS" pitchFamily="66" charset="0"/>
              </a:rPr>
              <a:t>Her öğrenciye bir kart verilir.</a:t>
            </a:r>
          </a:p>
          <a:p>
            <a:pPr>
              <a:lnSpc>
                <a:spcPct val="90000"/>
              </a:lnSpc>
              <a:defRPr/>
            </a:pPr>
            <a:r>
              <a:rPr lang="tr-TR" b="0" i="1">
                <a:effectLst>
                  <a:outerShdw blurRad="38100" dist="38100" dir="2700000" algn="tl">
                    <a:srgbClr val="000000"/>
                  </a:outerShdw>
                </a:effectLst>
                <a:latin typeface="Comic Sans MS" pitchFamily="66" charset="0"/>
              </a:rPr>
              <a:t>Öğrenciler eşlerini bulup yanlarına oturur ve sorular yüksek sesle okunarak, sınıf yanıtları bulmaya çalışır.</a:t>
            </a:r>
          </a:p>
          <a:p>
            <a:pPr>
              <a:lnSpc>
                <a:spcPct val="90000"/>
              </a:lnSpc>
              <a:defRPr/>
            </a:pPr>
            <a:endParaRPr lang="en-US" b="0" i="1">
              <a:effectLst>
                <a:outerShdw blurRad="38100" dist="38100" dir="2700000" algn="tl">
                  <a:srgbClr val="000000"/>
                </a:outerShdw>
              </a:effectLst>
              <a:latin typeface="Comic Sans MS" pitchFamily="66" charset="0"/>
            </a:endParaRPr>
          </a:p>
        </p:txBody>
      </p:sp>
      <p:pic>
        <p:nvPicPr>
          <p:cNvPr id="11162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46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dissolve">
                                      <p:cBhvr>
                                        <p:cTn id="7" dur="500"/>
                                        <p:tgtEl>
                                          <p:spTgt spid="242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2691">
                                            <p:txEl>
                                              <p:pRg st="1" end="1"/>
                                            </p:txEl>
                                          </p:spTgt>
                                        </p:tgtEl>
                                        <p:attrNameLst>
                                          <p:attrName>style.visibility</p:attrName>
                                        </p:attrNameLst>
                                      </p:cBhvr>
                                      <p:to>
                                        <p:strVal val="visible"/>
                                      </p:to>
                                    </p:set>
                                    <p:animEffect transition="in" filter="dissolve">
                                      <p:cBhvr>
                                        <p:cTn id="12" dur="500"/>
                                        <p:tgtEl>
                                          <p:spTgt spid="242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2691">
                                            <p:txEl>
                                              <p:pRg st="2" end="2"/>
                                            </p:txEl>
                                          </p:spTgt>
                                        </p:tgtEl>
                                        <p:attrNameLst>
                                          <p:attrName>style.visibility</p:attrName>
                                        </p:attrNameLst>
                                      </p:cBhvr>
                                      <p:to>
                                        <p:strVal val="visible"/>
                                      </p:to>
                                    </p:set>
                                    <p:animEffect transition="in" filter="dissolve">
                                      <p:cBhvr>
                                        <p:cTn id="17" dur="500"/>
                                        <p:tgtEl>
                                          <p:spTgt spid="242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2691">
                                            <p:txEl>
                                              <p:pRg st="3" end="3"/>
                                            </p:txEl>
                                          </p:spTgt>
                                        </p:tgtEl>
                                        <p:attrNameLst>
                                          <p:attrName>style.visibility</p:attrName>
                                        </p:attrNameLst>
                                      </p:cBhvr>
                                      <p:to>
                                        <p:strVal val="visible"/>
                                      </p:to>
                                    </p:set>
                                    <p:animEffect transition="in" filter="dissolve">
                                      <p:cBhvr>
                                        <p:cTn id="22" dur="500"/>
                                        <p:tgtEl>
                                          <p:spTgt spid="242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0499D45F-A72D-4E43-889B-CFEF087AEAE1}" type="slidenum">
              <a:rPr lang="tr-TR" altLang="tr-TR" sz="1100">
                <a:solidFill>
                  <a:schemeClr val="bg1"/>
                </a:solidFill>
                <a:latin typeface="Comic Sans MS" panose="030F0702030302020204" pitchFamily="66" charset="0"/>
              </a:rPr>
              <a:pPr eaLnBrk="1" hangingPunct="1"/>
              <a:t>5</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0688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4200" b="0">
                <a:latin typeface="Comic Sans MS" panose="030F0702030302020204" pitchFamily="66" charset="0"/>
              </a:rPr>
              <a:t>Temel Kavramlar</a:t>
            </a:r>
          </a:p>
        </p:txBody>
      </p:sp>
      <p:sp>
        <p:nvSpPr>
          <p:cNvPr id="13316" name="Rectangle 3"/>
          <p:cNvSpPr>
            <a:spLocks noGrp="1"/>
          </p:cNvSpPr>
          <p:nvPr>
            <p:ph type="body" sz="half" idx="4294967295"/>
          </p:nvPr>
        </p:nvSpPr>
        <p:spPr>
          <a:xfrm>
            <a:off x="5672138" y="1609725"/>
            <a:ext cx="3548062" cy="4846638"/>
          </a:xfrm>
        </p:spPr>
        <p:txBody>
          <a:bodyPr/>
          <a:lstStyle/>
          <a:p>
            <a:r>
              <a:rPr lang="tr-TR" altLang="tr-TR" sz="2200" b="0">
                <a:latin typeface="Comic Sans MS" panose="030F0702030302020204" pitchFamily="66" charset="0"/>
              </a:rPr>
              <a:t>Bir amacı gerçekleştirmek ya da bir hedefe erişmek için izlenilen yollar ve alınacak önlemler demeti</a:t>
            </a:r>
          </a:p>
        </p:txBody>
      </p:sp>
      <p:sp>
        <p:nvSpPr>
          <p:cNvPr id="506884" name="WordArt 4"/>
          <p:cNvSpPr>
            <a:spLocks noChangeArrowheads="1" noChangeShapeType="1" noTextEdit="1"/>
          </p:cNvSpPr>
          <p:nvPr/>
        </p:nvSpPr>
        <p:spPr bwMode="auto">
          <a:xfrm>
            <a:off x="2590800" y="1828800"/>
            <a:ext cx="3048000" cy="1193800"/>
          </a:xfrm>
          <a:prstGeom prst="rect">
            <a:avLst/>
          </a:prstGeom>
        </p:spPr>
        <p:txBody>
          <a:bodyPr wrap="none" fromWordArt="1">
            <a:prstTxWarp prst="textDeflate">
              <a:avLst>
                <a:gd name="adj" fmla="val 26227"/>
              </a:avLst>
            </a:prstTxWarp>
          </a:bodyPr>
          <a:lstStyle/>
          <a:p>
            <a:pPr algn="ctr"/>
            <a:r>
              <a:rPr lang="tr-TR" sz="3600" i="1" kern="10">
                <a:ln w="9525">
                  <a:solidFill>
                    <a:srgbClr val="000000"/>
                  </a:solidFill>
                  <a:round/>
                  <a:headEnd/>
                  <a:tailEnd/>
                </a:ln>
                <a:solidFill>
                  <a:srgbClr val="000000"/>
                </a:solidFill>
                <a:latin typeface="Impact" panose="020B0806030902050204" pitchFamily="34" charset="0"/>
              </a:rPr>
              <a:t>STRATEJİ</a:t>
            </a:r>
          </a:p>
        </p:txBody>
      </p:sp>
    </p:spTree>
    <p:extLst>
      <p:ext uri="{BB962C8B-B14F-4D97-AF65-F5344CB8AC3E}">
        <p14:creationId xmlns:p14="http://schemas.microsoft.com/office/powerpoint/2010/main" val="939459138"/>
      </p:ext>
    </p:extLst>
  </p:cSld>
  <p:clrMapOvr>
    <a:masterClrMapping/>
  </p:clrMapOvr>
  <p:transition>
    <p:sndAc>
      <p:stSnd>
        <p:snd r:embed="rId2" name="ANIS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06882">
                                            <p:txEl>
                                              <p:pRg st="0" end="0"/>
                                            </p:txEl>
                                          </p:spTgt>
                                        </p:tgtEl>
                                        <p:attrNameLst>
                                          <p:attrName>style.visibility</p:attrName>
                                        </p:attrNameLst>
                                      </p:cBhvr>
                                      <p:to>
                                        <p:strVal val="visible"/>
                                      </p:to>
                                    </p:set>
                                    <p:animEffect transition="in" filter="box(out)">
                                      <p:cBhvr>
                                        <p:cTn id="7" dur="500"/>
                                        <p:tgtEl>
                                          <p:spTgt spid="5068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06884"/>
                                        </p:tgtEl>
                                        <p:attrNameLst>
                                          <p:attrName>style.visibility</p:attrName>
                                        </p:attrNameLst>
                                      </p:cBhvr>
                                      <p:to>
                                        <p:strVal val="visible"/>
                                      </p:to>
                                    </p:set>
                                    <p:animEffect transition="in" filter="box(out)">
                                      <p:cBhvr>
                                        <p:cTn id="12" dur="500"/>
                                        <p:tgtEl>
                                          <p:spTgt spid="506884"/>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2"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2CC7BF1F-06DA-4E0D-A20E-57E1EF1F25EC}"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80EE1E8F-C691-4863-B2EF-F6A0411D43CD}" type="slidenum">
              <a:rPr lang="tr-TR" altLang="tr-TR" b="0" i="0" baseline="0">
                <a:solidFill>
                  <a:schemeClr val="tx1"/>
                </a:solidFill>
                <a:latin typeface="Times New Roman" panose="02020603050405020304" pitchFamily="18" charset="0"/>
              </a:rPr>
              <a:pPr/>
              <a:t>50</a:t>
            </a:fld>
            <a:endParaRPr lang="tr-TR" altLang="tr-TR" b="0" i="0" baseline="0">
              <a:solidFill>
                <a:schemeClr val="tx1"/>
              </a:solidFill>
              <a:latin typeface="Times New Roman" panose="02020603050405020304" pitchFamily="18" charset="0"/>
            </a:endParaRPr>
          </a:p>
        </p:txBody>
      </p:sp>
      <p:sp>
        <p:nvSpPr>
          <p:cNvPr id="243714" name="Rectangle 2"/>
          <p:cNvSpPr>
            <a:spLocks noGrp="1" noChangeArrowheads="1"/>
          </p:cNvSpPr>
          <p:nvPr>
            <p:ph type="title"/>
          </p:nvPr>
        </p:nvSpPr>
        <p:spPr/>
        <p:txBody>
          <a:bodyPr/>
          <a:lstStyle/>
          <a:p>
            <a:pPr>
              <a:defRPr/>
            </a:pPr>
            <a:r>
              <a:rPr lang="tr-TR" sz="2800" b="0" i="1" dirty="0">
                <a:solidFill>
                  <a:srgbClr val="FF6600"/>
                </a:solidFill>
                <a:effectLst>
                  <a:outerShdw blurRad="38100" dist="38100" dir="2700000" algn="tl">
                    <a:srgbClr val="000000"/>
                  </a:outerShdw>
                </a:effectLst>
                <a:latin typeface="Comic Sans MS" pitchFamily="66" charset="0"/>
              </a:rPr>
              <a:t>Örnek 27</a:t>
            </a:r>
            <a:br>
              <a:rPr lang="tr-TR" sz="2800" b="0" i="1" dirty="0">
                <a:solidFill>
                  <a:srgbClr val="FF6600"/>
                </a:solidFill>
                <a:effectLst>
                  <a:outerShdw blurRad="38100" dist="38100" dir="2700000" algn="tl">
                    <a:srgbClr val="000000"/>
                  </a:outerShdw>
                </a:effectLst>
                <a:latin typeface="Comic Sans MS" pitchFamily="66" charset="0"/>
              </a:rPr>
            </a:br>
            <a:r>
              <a:rPr lang="tr-TR" sz="2800" b="0" i="1" dirty="0">
                <a:solidFill>
                  <a:srgbClr val="FFFF66"/>
                </a:solidFill>
                <a:effectLst>
                  <a:outerShdw blurRad="38100" dist="38100" dir="2700000" algn="tl">
                    <a:srgbClr val="000000"/>
                  </a:outerShdw>
                </a:effectLst>
                <a:latin typeface="Comic Sans MS" pitchFamily="66" charset="0"/>
              </a:rPr>
              <a:t>Riziko</a:t>
            </a:r>
            <a:endParaRPr lang="en-US" sz="2800" b="0" i="1" dirty="0">
              <a:solidFill>
                <a:srgbClr val="FFFF66"/>
              </a:solidFill>
              <a:effectLst>
                <a:outerShdw blurRad="38100" dist="38100" dir="2700000" algn="tl">
                  <a:srgbClr val="000000"/>
                </a:outerShdw>
              </a:effectLst>
              <a:latin typeface="Comic Sans MS" pitchFamily="66" charset="0"/>
            </a:endParaRPr>
          </a:p>
        </p:txBody>
      </p:sp>
      <p:sp>
        <p:nvSpPr>
          <p:cNvPr id="243715" name="Rectangle 3"/>
          <p:cNvSpPr>
            <a:spLocks noGrp="1" noChangeArrowheads="1"/>
          </p:cNvSpPr>
          <p:nvPr>
            <p:ph type="body" idx="1"/>
          </p:nvPr>
        </p:nvSpPr>
        <p:spPr>
          <a:xfrm>
            <a:off x="2209800" y="1524000"/>
            <a:ext cx="7772400" cy="4114800"/>
          </a:xfrm>
        </p:spPr>
        <p:txBody>
          <a:bodyPr>
            <a:normAutofit lnSpcReduction="10000"/>
          </a:bodyPr>
          <a:lstStyle/>
          <a:p>
            <a:pPr>
              <a:lnSpc>
                <a:spcPct val="90000"/>
              </a:lnSpc>
              <a:defRPr/>
            </a:pPr>
            <a:r>
              <a:rPr lang="tr-TR" b="0" i="1">
                <a:effectLst>
                  <a:outerShdw blurRad="38100" dist="38100" dir="2700000" algn="tl">
                    <a:srgbClr val="000000"/>
                  </a:outerShdw>
                </a:effectLst>
                <a:latin typeface="Comic Sans MS" pitchFamily="66" charset="0"/>
              </a:rPr>
              <a:t>3-6 tane kategoriler oluşturulur.</a:t>
            </a:r>
          </a:p>
          <a:p>
            <a:pPr>
              <a:lnSpc>
                <a:spcPct val="90000"/>
              </a:lnSpc>
              <a:defRPr/>
            </a:pPr>
            <a:r>
              <a:rPr lang="tr-TR" b="0" i="1">
                <a:effectLst>
                  <a:outerShdw blurRad="38100" dist="38100" dir="2700000" algn="tl">
                    <a:srgbClr val="000000"/>
                  </a:outerShdw>
                </a:effectLst>
                <a:latin typeface="Comic Sans MS" pitchFamily="66" charset="0"/>
              </a:rPr>
              <a:t>Her kategori için 3-4 tane yanıt hazırlanır. Bu yanıtlara uygun soru bulunmaya çalışılır.</a:t>
            </a:r>
          </a:p>
          <a:p>
            <a:pPr>
              <a:lnSpc>
                <a:spcPct val="90000"/>
              </a:lnSpc>
              <a:defRPr/>
            </a:pPr>
            <a:r>
              <a:rPr lang="tr-TR" b="0" i="1">
                <a:effectLst>
                  <a:outerShdw blurRad="38100" dist="38100" dir="2700000" algn="tl">
                    <a:srgbClr val="000000"/>
                  </a:outerShdw>
                </a:effectLst>
                <a:latin typeface="Comic Sans MS" pitchFamily="66" charset="0"/>
              </a:rPr>
              <a:t>Tahtaya puanlar yazılır.</a:t>
            </a:r>
          </a:p>
          <a:p>
            <a:pPr>
              <a:lnSpc>
                <a:spcPct val="90000"/>
              </a:lnSpc>
              <a:defRPr/>
            </a:pPr>
            <a:r>
              <a:rPr lang="tr-TR" b="0" i="1">
                <a:effectLst>
                  <a:outerShdw blurRad="38100" dist="38100" dir="2700000" algn="tl">
                    <a:srgbClr val="000000"/>
                  </a:outerShdw>
                </a:effectLst>
                <a:latin typeface="Comic Sans MS" pitchFamily="66" charset="0"/>
              </a:rPr>
              <a:t>Gruplar oluşturulur.</a:t>
            </a:r>
          </a:p>
          <a:p>
            <a:pPr>
              <a:lnSpc>
                <a:spcPct val="90000"/>
              </a:lnSpc>
              <a:defRPr/>
            </a:pPr>
            <a:r>
              <a:rPr lang="tr-TR" b="0" i="1">
                <a:effectLst>
                  <a:outerShdw blurRad="38100" dist="38100" dir="2700000" algn="tl">
                    <a:srgbClr val="000000"/>
                  </a:outerShdw>
                </a:effectLst>
                <a:latin typeface="Comic Sans MS" pitchFamily="66" charset="0"/>
              </a:rPr>
              <a:t>Her grup takım kaptanı ve puanlayıcı seçer.</a:t>
            </a:r>
          </a:p>
          <a:p>
            <a:pPr>
              <a:lnSpc>
                <a:spcPct val="90000"/>
              </a:lnSpc>
              <a:defRPr/>
            </a:pPr>
            <a:r>
              <a:rPr lang="tr-TR" b="0" i="1">
                <a:effectLst>
                  <a:outerShdw blurRad="38100" dist="38100" dir="2700000" algn="tl">
                    <a:srgbClr val="000000"/>
                  </a:outerShdw>
                </a:effectLst>
                <a:latin typeface="Comic Sans MS" pitchFamily="66" charset="0"/>
              </a:rPr>
              <a:t>yanıt verildiğinde ilk doğru soruyu soran grup sonraki kategoriyi seçme hakkını kazanır. </a:t>
            </a:r>
          </a:p>
        </p:txBody>
      </p:sp>
      <p:pic>
        <p:nvPicPr>
          <p:cNvPr id="11264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7227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37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3 Veri Yer Tutucusu"/>
          <p:cNvSpPr>
            <a:spLocks noGrp="1"/>
          </p:cNvSpPr>
          <p:nvPr>
            <p:ph type="dt" sz="quarter" idx="4294967295"/>
          </p:nvPr>
        </p:nvSpPr>
        <p:spPr>
          <a:xfrm>
            <a:off x="2209800" y="6248400"/>
            <a:ext cx="1905000" cy="457200"/>
          </a:xfrm>
          <a:prstGeom prst="rect">
            <a:avLst/>
          </a:prstGeom>
        </p:spPr>
        <p:txBody>
          <a:bodyPr/>
          <a:lstStyle/>
          <a:p>
            <a:pPr>
              <a:defRPr/>
            </a:pPr>
            <a:fld id="{F1202DD1-6757-4DD3-8196-93865AB340CA}" type="datetime8">
              <a:rPr lang="tr-TR"/>
              <a:pPr>
                <a:defRPr/>
              </a:pPr>
              <a:t>12.11.2015 07:20</a:t>
            </a:fld>
            <a:endParaRPr lang="tr-TR"/>
          </a:p>
        </p:txBody>
      </p:sp>
      <p:sp>
        <p:nvSpPr>
          <p:cNvPr id="6" name="4 Altbilgi Yer Tutucusu"/>
          <p:cNvSpPr>
            <a:spLocks noGrp="1"/>
          </p:cNvSpPr>
          <p:nvPr>
            <p:ph type="ftr" sz="quarter" idx="4294967295"/>
          </p:nvPr>
        </p:nvSpPr>
        <p:spPr>
          <a:xfrm>
            <a:off x="4648200" y="6248400"/>
            <a:ext cx="2895600" cy="457200"/>
          </a:xfrm>
          <a:prstGeom prst="rect">
            <a:avLst/>
          </a:prstGeom>
        </p:spPr>
        <p:txBody>
          <a:bodyPr/>
          <a:lstStyle/>
          <a:p>
            <a:pPr>
              <a:defRPr/>
            </a:pPr>
            <a:r>
              <a:rPr lang="tr-TR"/>
              <a:t>Y.Doç.Dr.Cem Babadoğan</a:t>
            </a:r>
          </a:p>
        </p:txBody>
      </p:sp>
      <p:sp>
        <p:nvSpPr>
          <p:cNvPr id="7" name="5 Slayt Numarası Yer Tutucusu"/>
          <p:cNvSpPr>
            <a:spLocks noGrp="1"/>
          </p:cNvSpPr>
          <p:nvPr>
            <p:ph type="sldNum" sz="quarter" idx="4294967295"/>
          </p:nvPr>
        </p:nvSpPr>
        <p:spPr>
          <a:xfrm>
            <a:off x="8077200" y="6248400"/>
            <a:ext cx="1905000" cy="457200"/>
          </a:xfrm>
          <a:prstGeom prst="rect">
            <a:avLst/>
          </a:prstGeom>
        </p:spPr>
        <p:txBody>
          <a:bodyPr/>
          <a:lstStyle>
            <a:lvl1pPr>
              <a:defRPr b="1" i="1" baseline="-22000">
                <a:solidFill>
                  <a:srgbClr val="00CC66"/>
                </a:solidFill>
                <a:latin typeface="Comic Sans MS" panose="030F0702030302020204" pitchFamily="66" charset="0"/>
              </a:defRPr>
            </a:lvl1pPr>
            <a:lvl2pPr marL="742950" indent="-285750">
              <a:defRPr b="1" i="1" baseline="-22000">
                <a:solidFill>
                  <a:srgbClr val="00CC66"/>
                </a:solidFill>
                <a:latin typeface="Comic Sans MS" panose="030F0702030302020204" pitchFamily="66" charset="0"/>
              </a:defRPr>
            </a:lvl2pPr>
            <a:lvl3pPr marL="1143000" indent="-228600">
              <a:defRPr b="1" i="1" baseline="-22000">
                <a:solidFill>
                  <a:srgbClr val="00CC66"/>
                </a:solidFill>
                <a:latin typeface="Comic Sans MS" panose="030F0702030302020204" pitchFamily="66" charset="0"/>
              </a:defRPr>
            </a:lvl3pPr>
            <a:lvl4pPr marL="1600200" indent="-228600">
              <a:defRPr b="1" i="1" baseline="-22000">
                <a:solidFill>
                  <a:srgbClr val="00CC66"/>
                </a:solidFill>
                <a:latin typeface="Comic Sans MS" panose="030F0702030302020204" pitchFamily="66" charset="0"/>
              </a:defRPr>
            </a:lvl4pPr>
            <a:lvl5pPr marL="2057400" indent="-228600">
              <a:defRPr b="1" i="1" baseline="-22000">
                <a:solidFill>
                  <a:srgbClr val="00CC66"/>
                </a:solidFill>
                <a:latin typeface="Comic Sans MS" panose="030F0702030302020204" pitchFamily="66" charset="0"/>
              </a:defRPr>
            </a:lvl5pPr>
            <a:lvl6pPr marL="2514600" indent="-228600" algn="ctr" eaLnBrk="0" fontAlgn="base" hangingPunct="0">
              <a:spcBef>
                <a:spcPct val="0"/>
              </a:spcBef>
              <a:spcAft>
                <a:spcPct val="0"/>
              </a:spcAft>
              <a:defRPr b="1" i="1" baseline="-22000">
                <a:solidFill>
                  <a:srgbClr val="00CC66"/>
                </a:solidFill>
                <a:latin typeface="Comic Sans MS" panose="030F0702030302020204" pitchFamily="66" charset="0"/>
              </a:defRPr>
            </a:lvl6pPr>
            <a:lvl7pPr marL="2971800" indent="-228600" algn="ctr" eaLnBrk="0" fontAlgn="base" hangingPunct="0">
              <a:spcBef>
                <a:spcPct val="0"/>
              </a:spcBef>
              <a:spcAft>
                <a:spcPct val="0"/>
              </a:spcAft>
              <a:defRPr b="1" i="1" baseline="-22000">
                <a:solidFill>
                  <a:srgbClr val="00CC66"/>
                </a:solidFill>
                <a:latin typeface="Comic Sans MS" panose="030F0702030302020204" pitchFamily="66" charset="0"/>
              </a:defRPr>
            </a:lvl7pPr>
            <a:lvl8pPr marL="3429000" indent="-228600" algn="ctr" eaLnBrk="0" fontAlgn="base" hangingPunct="0">
              <a:spcBef>
                <a:spcPct val="0"/>
              </a:spcBef>
              <a:spcAft>
                <a:spcPct val="0"/>
              </a:spcAft>
              <a:defRPr b="1" i="1" baseline="-22000">
                <a:solidFill>
                  <a:srgbClr val="00CC66"/>
                </a:solidFill>
                <a:latin typeface="Comic Sans MS" panose="030F0702030302020204" pitchFamily="66" charset="0"/>
              </a:defRPr>
            </a:lvl8pPr>
            <a:lvl9pPr marL="3886200" indent="-228600" algn="ctr" eaLnBrk="0" fontAlgn="base" hangingPunct="0">
              <a:spcBef>
                <a:spcPct val="0"/>
              </a:spcBef>
              <a:spcAft>
                <a:spcPct val="0"/>
              </a:spcAft>
              <a:defRPr b="1" i="1" baseline="-22000">
                <a:solidFill>
                  <a:srgbClr val="00CC66"/>
                </a:solidFill>
                <a:latin typeface="Comic Sans MS" panose="030F0702030302020204" pitchFamily="66" charset="0"/>
              </a:defRPr>
            </a:lvl9pPr>
          </a:lstStyle>
          <a:p>
            <a:fld id="{FD03D2D6-AD43-474C-9179-9F737928BBC6}" type="slidenum">
              <a:rPr lang="tr-TR" altLang="tr-TR" b="0" i="0" baseline="0">
                <a:solidFill>
                  <a:schemeClr val="tx1"/>
                </a:solidFill>
                <a:latin typeface="Times New Roman" panose="02020603050405020304" pitchFamily="18" charset="0"/>
              </a:rPr>
              <a:pPr/>
              <a:t>51</a:t>
            </a:fld>
            <a:endParaRPr lang="tr-TR" altLang="tr-TR" b="0" i="0" baseline="0">
              <a:solidFill>
                <a:schemeClr val="tx1"/>
              </a:solidFill>
              <a:latin typeface="Times New Roman" panose="02020603050405020304" pitchFamily="18" charset="0"/>
            </a:endParaRPr>
          </a:p>
        </p:txBody>
      </p:sp>
      <p:sp>
        <p:nvSpPr>
          <p:cNvPr id="249858" name="Rectangle 2"/>
          <p:cNvSpPr>
            <a:spLocks noGrp="1" noChangeArrowheads="1"/>
          </p:cNvSpPr>
          <p:nvPr>
            <p:ph type="title"/>
          </p:nvPr>
        </p:nvSpPr>
        <p:spPr/>
        <p:txBody>
          <a:bodyPr/>
          <a:lstStyle/>
          <a:p>
            <a:pPr>
              <a:defRPr/>
            </a:pPr>
            <a:r>
              <a:rPr lang="tr-TR" sz="4000" b="0" i="1" dirty="0">
                <a:solidFill>
                  <a:srgbClr val="FF0000"/>
                </a:solidFill>
                <a:effectLst>
                  <a:outerShdw blurRad="38100" dist="38100" dir="2700000" algn="tl">
                    <a:srgbClr val="000000"/>
                  </a:outerShdw>
                </a:effectLst>
                <a:latin typeface="Comic Sans MS" pitchFamily="66" charset="0"/>
              </a:rPr>
              <a:t>Örnek 31</a:t>
            </a:r>
            <a:br>
              <a:rPr lang="tr-TR" sz="4000" b="0" i="1" dirty="0">
                <a:solidFill>
                  <a:srgbClr val="FF0000"/>
                </a:solidFill>
                <a:effectLst>
                  <a:outerShdw blurRad="38100" dist="38100" dir="2700000" algn="tl">
                    <a:srgbClr val="000000"/>
                  </a:outerShdw>
                </a:effectLst>
                <a:latin typeface="Comic Sans MS" pitchFamily="66" charset="0"/>
              </a:rPr>
            </a:br>
            <a:r>
              <a:rPr lang="tr-TR" sz="3600" b="0" i="1" dirty="0">
                <a:effectLst>
                  <a:outerShdw blurRad="38100" dist="38100" dir="2700000" algn="tl">
                    <a:srgbClr val="000000"/>
                  </a:outerShdw>
                </a:effectLst>
                <a:latin typeface="Comic Sans MS" pitchFamily="66" charset="0"/>
              </a:rPr>
              <a:t>Konuyu Şöyle Öğrendim</a:t>
            </a:r>
            <a:endParaRPr lang="tr-TR" sz="4000" b="0" i="1" dirty="0">
              <a:effectLst>
                <a:outerShdw blurRad="38100" dist="38100" dir="2700000" algn="tl">
                  <a:srgbClr val="000000"/>
                </a:outerShdw>
              </a:effectLst>
              <a:latin typeface="Comic Sans MS" pitchFamily="66" charset="0"/>
            </a:endParaRPr>
          </a:p>
        </p:txBody>
      </p:sp>
      <p:sp>
        <p:nvSpPr>
          <p:cNvPr id="249859" name="Rectangle 3"/>
          <p:cNvSpPr>
            <a:spLocks noGrp="1" noChangeArrowheads="1"/>
          </p:cNvSpPr>
          <p:nvPr>
            <p:ph type="body" idx="1"/>
          </p:nvPr>
        </p:nvSpPr>
        <p:spPr/>
        <p:txBody>
          <a:bodyPr/>
          <a:lstStyle/>
          <a:p>
            <a:pPr>
              <a:lnSpc>
                <a:spcPct val="90000"/>
              </a:lnSpc>
              <a:defRPr/>
            </a:pPr>
            <a:r>
              <a:rPr lang="tr-TR" b="0" i="1">
                <a:effectLst>
                  <a:outerShdw blurRad="38100" dist="38100" dir="2700000" algn="tl">
                    <a:srgbClr val="000000"/>
                  </a:outerShdw>
                </a:effectLst>
                <a:latin typeface="Comic Sans MS" pitchFamily="66" charset="0"/>
              </a:rPr>
              <a:t>Ders anlatıldıktan sonra öğrencilere neler öğrendikleri sorulur ve tahtada bir liste hazırlanır. </a:t>
            </a:r>
          </a:p>
          <a:p>
            <a:pPr>
              <a:lnSpc>
                <a:spcPct val="90000"/>
              </a:lnSpc>
              <a:defRPr/>
            </a:pPr>
            <a:r>
              <a:rPr lang="tr-TR" b="0" i="1">
                <a:effectLst>
                  <a:outerShdw blurRad="38100" dist="38100" dir="2700000" algn="tl">
                    <a:srgbClr val="000000"/>
                  </a:outerShdw>
                </a:effectLst>
                <a:latin typeface="Comic Sans MS" pitchFamily="66" charset="0"/>
              </a:rPr>
              <a:t>Konuyu hafızalarına iyice yerleştirmeleri için öğrencilerden mektup yazmaları istenir. </a:t>
            </a:r>
          </a:p>
          <a:p>
            <a:pPr>
              <a:lnSpc>
                <a:spcPct val="90000"/>
              </a:lnSpc>
              <a:defRPr/>
            </a:pPr>
            <a:r>
              <a:rPr lang="tr-TR" b="0" i="1">
                <a:effectLst>
                  <a:outerShdw blurRad="38100" dist="38100" dir="2700000" algn="tl">
                    <a:srgbClr val="000000"/>
                  </a:outerShdw>
                </a:effectLst>
                <a:latin typeface="Comic Sans MS" pitchFamily="66" charset="0"/>
              </a:rPr>
              <a:t>Mektubun üst köşesine yazdıklarını onayladıkları tarih belirtilir.</a:t>
            </a:r>
          </a:p>
          <a:p>
            <a:pPr>
              <a:lnSpc>
                <a:spcPct val="90000"/>
              </a:lnSpc>
              <a:defRPr/>
            </a:pPr>
            <a:r>
              <a:rPr lang="tr-TR" b="0" i="1">
                <a:effectLst>
                  <a:outerShdw blurRad="38100" dist="38100" dir="2700000" algn="tl">
                    <a:srgbClr val="000000"/>
                  </a:outerShdw>
                </a:effectLst>
                <a:latin typeface="Comic Sans MS" pitchFamily="66" charset="0"/>
              </a:rPr>
              <a:t>Öğretmen tüm mektupları toplar, yazılı tarihte öğrenciye geri verir. </a:t>
            </a:r>
          </a:p>
        </p:txBody>
      </p:sp>
      <p:pic>
        <p:nvPicPr>
          <p:cNvPr id="11674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6248400"/>
            <a:ext cx="7869238" cy="2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52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9859"/>
                                        </p:tgtEl>
                                        <p:attrNameLst>
                                          <p:attrName>style.visibility</p:attrName>
                                        </p:attrNameLst>
                                      </p:cBhvr>
                                      <p:to>
                                        <p:strVal val="visible"/>
                                      </p:to>
                                    </p:set>
                                    <p:animEffect transition="in" filter="dissolve">
                                      <p:cBhvr>
                                        <p:cTn id="7" dur="500"/>
                                        <p:tgtEl>
                                          <p:spTgt spid="249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Başlık"/>
          <p:cNvSpPr>
            <a:spLocks noGrp="1"/>
          </p:cNvSpPr>
          <p:nvPr>
            <p:ph type="ctrTitle"/>
          </p:nvPr>
        </p:nvSpPr>
        <p:spPr>
          <a:xfrm>
            <a:off x="335360" y="548680"/>
            <a:ext cx="9042400" cy="2133600"/>
          </a:xfrm>
        </p:spPr>
        <p:txBody>
          <a:bodyPr/>
          <a:lstStyle/>
          <a:p>
            <a:pPr eaLnBrk="1" hangingPunct="1"/>
            <a:r>
              <a:rPr lang="tr-TR" dirty="0" smtClean="0"/>
              <a:t>Proje Tabanlı Öğrenme Yaklaşımı</a:t>
            </a:r>
          </a:p>
        </p:txBody>
      </p:sp>
    </p:spTree>
    <p:extLst>
      <p:ext uri="{BB962C8B-B14F-4D97-AF65-F5344CB8AC3E}">
        <p14:creationId xmlns:p14="http://schemas.microsoft.com/office/powerpoint/2010/main" val="210359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7858" name="Object 2"/>
          <p:cNvGraphicFramePr>
            <a:graphicFrameLocks noChangeAspect="1"/>
          </p:cNvGraphicFramePr>
          <p:nvPr>
            <p:extLst>
              <p:ext uri="{D42A27DB-BD31-4B8C-83A1-F6EECF244321}">
                <p14:modId xmlns:p14="http://schemas.microsoft.com/office/powerpoint/2010/main" val="1184089859"/>
              </p:ext>
            </p:extLst>
          </p:nvPr>
        </p:nvGraphicFramePr>
        <p:xfrm>
          <a:off x="768145" y="1062426"/>
          <a:ext cx="10589683" cy="5338762"/>
        </p:xfrm>
        <a:graphic>
          <a:graphicData uri="http://schemas.openxmlformats.org/presentationml/2006/ole">
            <mc:AlternateContent xmlns:mc="http://schemas.openxmlformats.org/markup-compatibility/2006">
              <mc:Choice xmlns:v="urn:schemas-microsoft-com:vml" Requires="v">
                <p:oleObj spid="_x0000_s1030" name="Document" r:id="rId3" imgW="6129528" imgH="3112008" progId="Word.Document.8">
                  <p:embed/>
                </p:oleObj>
              </mc:Choice>
              <mc:Fallback>
                <p:oleObj name="Document" r:id="rId3" imgW="6129528" imgH="311200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145" y="1062426"/>
                        <a:ext cx="10589683" cy="533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
          <p:cNvSpPr txBox="1">
            <a:spLocks noChangeArrowheads="1"/>
          </p:cNvSpPr>
          <p:nvPr/>
        </p:nvSpPr>
        <p:spPr>
          <a:xfrm>
            <a:off x="335360" y="260648"/>
            <a:ext cx="9347200" cy="759296"/>
          </a:xfrm>
          <a:prstGeom prst="rect">
            <a:avLst/>
          </a:prstGeom>
        </p:spPr>
        <p:txBody>
          <a:bodyPr/>
          <a:lstStyle>
            <a:lvl1pPr algn="l" rtl="0" eaLnBrk="0" fontAlgn="base" hangingPunct="0">
              <a:spcBef>
                <a:spcPct val="0"/>
              </a:spcBef>
              <a:spcAft>
                <a:spcPct val="0"/>
              </a:spcAft>
              <a:defRPr sz="3800" b="1" kern="1200">
                <a:ln w="500">
                  <a:solidFill>
                    <a:schemeClr val="tx2">
                      <a:shade val="20000"/>
                      <a:satMod val="120000"/>
                    </a:schemeClr>
                  </a:solidFill>
                </a:ln>
                <a:solidFill>
                  <a:srgbClr val="FF0000"/>
                </a:solidFill>
                <a:latin typeface="Comic Sans MS" pitchFamily="66" charset="0"/>
                <a:ea typeface="+mj-ea"/>
                <a:cs typeface="+mj-cs"/>
              </a:defRPr>
            </a:lvl1pPr>
            <a:lvl2pPr algn="l" rtl="0" eaLnBrk="0" fontAlgn="base" hangingPunct="0">
              <a:spcBef>
                <a:spcPct val="0"/>
              </a:spcBef>
              <a:spcAft>
                <a:spcPct val="0"/>
              </a:spcAft>
              <a:defRPr sz="3800" b="1">
                <a:solidFill>
                  <a:srgbClr val="FF0000"/>
                </a:solidFill>
                <a:latin typeface="Arial" charset="0"/>
              </a:defRPr>
            </a:lvl2pPr>
            <a:lvl3pPr algn="l" rtl="0" eaLnBrk="0" fontAlgn="base" hangingPunct="0">
              <a:spcBef>
                <a:spcPct val="0"/>
              </a:spcBef>
              <a:spcAft>
                <a:spcPct val="0"/>
              </a:spcAft>
              <a:defRPr sz="3800" b="1">
                <a:solidFill>
                  <a:srgbClr val="FF0000"/>
                </a:solidFill>
                <a:latin typeface="Arial" charset="0"/>
              </a:defRPr>
            </a:lvl3pPr>
            <a:lvl4pPr algn="l" rtl="0" eaLnBrk="0" fontAlgn="base" hangingPunct="0">
              <a:spcBef>
                <a:spcPct val="0"/>
              </a:spcBef>
              <a:spcAft>
                <a:spcPct val="0"/>
              </a:spcAft>
              <a:defRPr sz="3800" b="1">
                <a:solidFill>
                  <a:srgbClr val="FF0000"/>
                </a:solidFill>
                <a:latin typeface="Arial" charset="0"/>
              </a:defRPr>
            </a:lvl4pPr>
            <a:lvl5pPr algn="l" rtl="0" eaLnBrk="0" fontAlgn="base" hangingPunct="0">
              <a:spcBef>
                <a:spcPct val="0"/>
              </a:spcBef>
              <a:spcAft>
                <a:spcPct val="0"/>
              </a:spcAft>
              <a:defRPr sz="3800" b="1">
                <a:solidFill>
                  <a:srgbClr val="FF0000"/>
                </a:solidFill>
                <a:latin typeface="Arial" charset="0"/>
              </a:defRPr>
            </a:lvl5pPr>
            <a:lvl6pPr marL="457200" algn="l" rtl="0" fontAlgn="base">
              <a:spcBef>
                <a:spcPct val="0"/>
              </a:spcBef>
              <a:spcAft>
                <a:spcPct val="0"/>
              </a:spcAft>
              <a:defRPr sz="3800" b="1">
                <a:solidFill>
                  <a:schemeClr val="tx1"/>
                </a:solidFill>
                <a:latin typeface="Comic Sans MS" pitchFamily="66" charset="0"/>
              </a:defRPr>
            </a:lvl6pPr>
            <a:lvl7pPr marL="914400" algn="l" rtl="0" fontAlgn="base">
              <a:spcBef>
                <a:spcPct val="0"/>
              </a:spcBef>
              <a:spcAft>
                <a:spcPct val="0"/>
              </a:spcAft>
              <a:defRPr sz="3800" b="1">
                <a:solidFill>
                  <a:schemeClr val="tx1"/>
                </a:solidFill>
                <a:latin typeface="Comic Sans MS" pitchFamily="66" charset="0"/>
              </a:defRPr>
            </a:lvl7pPr>
            <a:lvl8pPr marL="1371600" algn="l" rtl="0" fontAlgn="base">
              <a:spcBef>
                <a:spcPct val="0"/>
              </a:spcBef>
              <a:spcAft>
                <a:spcPct val="0"/>
              </a:spcAft>
              <a:defRPr sz="3800" b="1">
                <a:solidFill>
                  <a:schemeClr val="tx1"/>
                </a:solidFill>
                <a:latin typeface="Comic Sans MS" pitchFamily="66" charset="0"/>
              </a:defRPr>
            </a:lvl8pPr>
            <a:lvl9pPr marL="1828800" algn="l" rtl="0" fontAlgn="base">
              <a:spcBef>
                <a:spcPct val="0"/>
              </a:spcBef>
              <a:spcAft>
                <a:spcPct val="0"/>
              </a:spcAft>
              <a:defRPr sz="3800" b="1">
                <a:solidFill>
                  <a:schemeClr val="tx1"/>
                </a:solidFill>
                <a:latin typeface="Comic Sans MS" pitchFamily="66" charset="0"/>
              </a:defRPr>
            </a:lvl9pPr>
          </a:lstStyle>
          <a:p>
            <a:pPr algn="just" eaLnBrk="1" hangingPunct="1">
              <a:defRPr/>
            </a:pPr>
            <a:r>
              <a:rPr lang="tr-TR" dirty="0" smtClean="0"/>
              <a:t>Karşılaştırma</a:t>
            </a:r>
            <a:endParaRPr lang="tr-TR" sz="36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53</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1245844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7858"/>
                                        </p:tgtEl>
                                        <p:attrNameLst>
                                          <p:attrName>style.visibility</p:attrName>
                                        </p:attrNameLst>
                                      </p:cBhvr>
                                      <p:to>
                                        <p:strVal val="visible"/>
                                      </p:to>
                                    </p:set>
                                    <p:anim calcmode="lin" valueType="num">
                                      <p:cBhvr additive="base">
                                        <p:cTn id="7" dur="500" fill="hold"/>
                                        <p:tgtEl>
                                          <p:spTgt spid="377858"/>
                                        </p:tgtEl>
                                        <p:attrNameLst>
                                          <p:attrName>ppt_x</p:attrName>
                                        </p:attrNameLst>
                                      </p:cBhvr>
                                      <p:tavLst>
                                        <p:tav tm="0">
                                          <p:val>
                                            <p:strVal val="0-#ppt_w/2"/>
                                          </p:val>
                                        </p:tav>
                                        <p:tav tm="100000">
                                          <p:val>
                                            <p:strVal val="#ppt_x"/>
                                          </p:val>
                                        </p:tav>
                                      </p:tavLst>
                                    </p:anim>
                                    <p:anim calcmode="lin" valueType="num">
                                      <p:cBhvr additive="base">
                                        <p:cTn id="8" dur="500" fill="hold"/>
                                        <p:tgtEl>
                                          <p:spTgt spid="3778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extLst>
              <p:ext uri="{D42A27DB-BD31-4B8C-83A1-F6EECF244321}">
                <p14:modId xmlns:p14="http://schemas.microsoft.com/office/powerpoint/2010/main" val="3048263958"/>
              </p:ext>
            </p:extLst>
          </p:nvPr>
        </p:nvGraphicFramePr>
        <p:xfrm>
          <a:off x="47328" y="980728"/>
          <a:ext cx="10369152" cy="5556250"/>
        </p:xfrm>
        <a:graphic>
          <a:graphicData uri="http://schemas.openxmlformats.org/presentationml/2006/ole">
            <mc:AlternateContent xmlns:mc="http://schemas.openxmlformats.org/markup-compatibility/2006">
              <mc:Choice xmlns:v="urn:schemas-microsoft-com:vml" Requires="v">
                <p:oleObj spid="_x0000_s2054" name="Document" r:id="rId3" imgW="6129528" imgH="3642360" progId="Word.Document.8">
                  <p:embed/>
                </p:oleObj>
              </mc:Choice>
              <mc:Fallback>
                <p:oleObj name="Document" r:id="rId3" imgW="6129528" imgH="36423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28" y="980728"/>
                        <a:ext cx="10369152" cy="5556250"/>
                      </a:xfrm>
                      <a:prstGeom prst="rect">
                        <a:avLst/>
                      </a:prstGeom>
                      <a:noFill/>
                      <a:ln>
                        <a:noFill/>
                      </a:ln>
                      <a:effectLst/>
                    </p:spPr>
                  </p:pic>
                </p:oleObj>
              </mc:Fallback>
            </mc:AlternateContent>
          </a:graphicData>
        </a:graphic>
      </p:graphicFrame>
      <p:sp>
        <p:nvSpPr>
          <p:cNvPr id="3" name="Rectangle 2"/>
          <p:cNvSpPr txBox="1">
            <a:spLocks noChangeArrowheads="1"/>
          </p:cNvSpPr>
          <p:nvPr/>
        </p:nvSpPr>
        <p:spPr>
          <a:xfrm>
            <a:off x="335360" y="260648"/>
            <a:ext cx="9347200" cy="759296"/>
          </a:xfrm>
          <a:prstGeom prst="rect">
            <a:avLst/>
          </a:prstGeom>
        </p:spPr>
        <p:txBody>
          <a:bodyPr/>
          <a:lstStyle>
            <a:lvl1pPr algn="l" rtl="0" eaLnBrk="0" fontAlgn="base" hangingPunct="0">
              <a:spcBef>
                <a:spcPct val="0"/>
              </a:spcBef>
              <a:spcAft>
                <a:spcPct val="0"/>
              </a:spcAft>
              <a:defRPr sz="3800" b="1" kern="1200">
                <a:ln w="500">
                  <a:solidFill>
                    <a:schemeClr val="tx2">
                      <a:shade val="20000"/>
                      <a:satMod val="120000"/>
                    </a:schemeClr>
                  </a:solidFill>
                </a:ln>
                <a:solidFill>
                  <a:srgbClr val="FF0000"/>
                </a:solidFill>
                <a:latin typeface="Comic Sans MS" pitchFamily="66" charset="0"/>
                <a:ea typeface="+mj-ea"/>
                <a:cs typeface="+mj-cs"/>
              </a:defRPr>
            </a:lvl1pPr>
            <a:lvl2pPr algn="l" rtl="0" eaLnBrk="0" fontAlgn="base" hangingPunct="0">
              <a:spcBef>
                <a:spcPct val="0"/>
              </a:spcBef>
              <a:spcAft>
                <a:spcPct val="0"/>
              </a:spcAft>
              <a:defRPr sz="3800" b="1">
                <a:solidFill>
                  <a:srgbClr val="FF0000"/>
                </a:solidFill>
                <a:latin typeface="Arial" charset="0"/>
              </a:defRPr>
            </a:lvl2pPr>
            <a:lvl3pPr algn="l" rtl="0" eaLnBrk="0" fontAlgn="base" hangingPunct="0">
              <a:spcBef>
                <a:spcPct val="0"/>
              </a:spcBef>
              <a:spcAft>
                <a:spcPct val="0"/>
              </a:spcAft>
              <a:defRPr sz="3800" b="1">
                <a:solidFill>
                  <a:srgbClr val="FF0000"/>
                </a:solidFill>
                <a:latin typeface="Arial" charset="0"/>
              </a:defRPr>
            </a:lvl3pPr>
            <a:lvl4pPr algn="l" rtl="0" eaLnBrk="0" fontAlgn="base" hangingPunct="0">
              <a:spcBef>
                <a:spcPct val="0"/>
              </a:spcBef>
              <a:spcAft>
                <a:spcPct val="0"/>
              </a:spcAft>
              <a:defRPr sz="3800" b="1">
                <a:solidFill>
                  <a:srgbClr val="FF0000"/>
                </a:solidFill>
                <a:latin typeface="Arial" charset="0"/>
              </a:defRPr>
            </a:lvl4pPr>
            <a:lvl5pPr algn="l" rtl="0" eaLnBrk="0" fontAlgn="base" hangingPunct="0">
              <a:spcBef>
                <a:spcPct val="0"/>
              </a:spcBef>
              <a:spcAft>
                <a:spcPct val="0"/>
              </a:spcAft>
              <a:defRPr sz="3800" b="1">
                <a:solidFill>
                  <a:srgbClr val="FF0000"/>
                </a:solidFill>
                <a:latin typeface="Arial" charset="0"/>
              </a:defRPr>
            </a:lvl5pPr>
            <a:lvl6pPr marL="457200" algn="l" rtl="0" fontAlgn="base">
              <a:spcBef>
                <a:spcPct val="0"/>
              </a:spcBef>
              <a:spcAft>
                <a:spcPct val="0"/>
              </a:spcAft>
              <a:defRPr sz="3800" b="1">
                <a:solidFill>
                  <a:schemeClr val="tx1"/>
                </a:solidFill>
                <a:latin typeface="Comic Sans MS" pitchFamily="66" charset="0"/>
              </a:defRPr>
            </a:lvl6pPr>
            <a:lvl7pPr marL="914400" algn="l" rtl="0" fontAlgn="base">
              <a:spcBef>
                <a:spcPct val="0"/>
              </a:spcBef>
              <a:spcAft>
                <a:spcPct val="0"/>
              </a:spcAft>
              <a:defRPr sz="3800" b="1">
                <a:solidFill>
                  <a:schemeClr val="tx1"/>
                </a:solidFill>
                <a:latin typeface="Comic Sans MS" pitchFamily="66" charset="0"/>
              </a:defRPr>
            </a:lvl7pPr>
            <a:lvl8pPr marL="1371600" algn="l" rtl="0" fontAlgn="base">
              <a:spcBef>
                <a:spcPct val="0"/>
              </a:spcBef>
              <a:spcAft>
                <a:spcPct val="0"/>
              </a:spcAft>
              <a:defRPr sz="3800" b="1">
                <a:solidFill>
                  <a:schemeClr val="tx1"/>
                </a:solidFill>
                <a:latin typeface="Comic Sans MS" pitchFamily="66" charset="0"/>
              </a:defRPr>
            </a:lvl8pPr>
            <a:lvl9pPr marL="1828800" algn="l" rtl="0" fontAlgn="base">
              <a:spcBef>
                <a:spcPct val="0"/>
              </a:spcBef>
              <a:spcAft>
                <a:spcPct val="0"/>
              </a:spcAft>
              <a:defRPr sz="3800" b="1">
                <a:solidFill>
                  <a:schemeClr val="tx1"/>
                </a:solidFill>
                <a:latin typeface="Comic Sans MS" pitchFamily="66" charset="0"/>
              </a:defRPr>
            </a:lvl9pPr>
          </a:lstStyle>
          <a:p>
            <a:pPr algn="just" eaLnBrk="1" hangingPunct="1">
              <a:defRPr/>
            </a:pPr>
            <a:r>
              <a:rPr lang="tr-TR" dirty="0" smtClean="0"/>
              <a:t>Karşılaştırma</a:t>
            </a:r>
            <a:endParaRPr lang="tr-TR" sz="36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54</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376408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extLst>
              <p:ext uri="{D42A27DB-BD31-4B8C-83A1-F6EECF244321}">
                <p14:modId xmlns:p14="http://schemas.microsoft.com/office/powerpoint/2010/main" val="4077853083"/>
              </p:ext>
            </p:extLst>
          </p:nvPr>
        </p:nvGraphicFramePr>
        <p:xfrm>
          <a:off x="815413" y="1268761"/>
          <a:ext cx="9601067" cy="4841949"/>
        </p:xfrm>
        <a:graphic>
          <a:graphicData uri="http://schemas.openxmlformats.org/presentationml/2006/ole">
            <mc:AlternateContent xmlns:mc="http://schemas.openxmlformats.org/markup-compatibility/2006">
              <mc:Choice xmlns:v="urn:schemas-microsoft-com:vml" Requires="v">
                <p:oleObj spid="_x0000_s3078" name="Document" r:id="rId3" imgW="6129528" imgH="2935224" progId="Word.Document.8">
                  <p:embed/>
                </p:oleObj>
              </mc:Choice>
              <mc:Fallback>
                <p:oleObj name="Document" r:id="rId3" imgW="6129528" imgH="293522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413" y="1268761"/>
                        <a:ext cx="9601067" cy="4841949"/>
                      </a:xfrm>
                      <a:prstGeom prst="rect">
                        <a:avLst/>
                      </a:prstGeom>
                      <a:noFill/>
                      <a:ln>
                        <a:noFill/>
                      </a:ln>
                      <a:effectLst/>
                    </p:spPr>
                  </p:pic>
                </p:oleObj>
              </mc:Fallback>
            </mc:AlternateContent>
          </a:graphicData>
        </a:graphic>
      </p:graphicFrame>
      <p:sp>
        <p:nvSpPr>
          <p:cNvPr id="3" name="Rectangle 2"/>
          <p:cNvSpPr txBox="1">
            <a:spLocks noChangeArrowheads="1"/>
          </p:cNvSpPr>
          <p:nvPr/>
        </p:nvSpPr>
        <p:spPr>
          <a:xfrm>
            <a:off x="335360" y="260648"/>
            <a:ext cx="9347200" cy="759296"/>
          </a:xfrm>
          <a:prstGeom prst="rect">
            <a:avLst/>
          </a:prstGeom>
        </p:spPr>
        <p:txBody>
          <a:bodyPr/>
          <a:lstStyle>
            <a:lvl1pPr algn="l" rtl="0" eaLnBrk="0" fontAlgn="base" hangingPunct="0">
              <a:spcBef>
                <a:spcPct val="0"/>
              </a:spcBef>
              <a:spcAft>
                <a:spcPct val="0"/>
              </a:spcAft>
              <a:defRPr sz="3800" b="1" kern="1200">
                <a:ln w="500">
                  <a:solidFill>
                    <a:schemeClr val="tx2">
                      <a:shade val="20000"/>
                      <a:satMod val="120000"/>
                    </a:schemeClr>
                  </a:solidFill>
                </a:ln>
                <a:solidFill>
                  <a:srgbClr val="FF0000"/>
                </a:solidFill>
                <a:latin typeface="Comic Sans MS" pitchFamily="66" charset="0"/>
                <a:ea typeface="+mj-ea"/>
                <a:cs typeface="+mj-cs"/>
              </a:defRPr>
            </a:lvl1pPr>
            <a:lvl2pPr algn="l" rtl="0" eaLnBrk="0" fontAlgn="base" hangingPunct="0">
              <a:spcBef>
                <a:spcPct val="0"/>
              </a:spcBef>
              <a:spcAft>
                <a:spcPct val="0"/>
              </a:spcAft>
              <a:defRPr sz="3800" b="1">
                <a:solidFill>
                  <a:srgbClr val="FF0000"/>
                </a:solidFill>
                <a:latin typeface="Arial" charset="0"/>
              </a:defRPr>
            </a:lvl2pPr>
            <a:lvl3pPr algn="l" rtl="0" eaLnBrk="0" fontAlgn="base" hangingPunct="0">
              <a:spcBef>
                <a:spcPct val="0"/>
              </a:spcBef>
              <a:spcAft>
                <a:spcPct val="0"/>
              </a:spcAft>
              <a:defRPr sz="3800" b="1">
                <a:solidFill>
                  <a:srgbClr val="FF0000"/>
                </a:solidFill>
                <a:latin typeface="Arial" charset="0"/>
              </a:defRPr>
            </a:lvl3pPr>
            <a:lvl4pPr algn="l" rtl="0" eaLnBrk="0" fontAlgn="base" hangingPunct="0">
              <a:spcBef>
                <a:spcPct val="0"/>
              </a:spcBef>
              <a:spcAft>
                <a:spcPct val="0"/>
              </a:spcAft>
              <a:defRPr sz="3800" b="1">
                <a:solidFill>
                  <a:srgbClr val="FF0000"/>
                </a:solidFill>
                <a:latin typeface="Arial" charset="0"/>
              </a:defRPr>
            </a:lvl4pPr>
            <a:lvl5pPr algn="l" rtl="0" eaLnBrk="0" fontAlgn="base" hangingPunct="0">
              <a:spcBef>
                <a:spcPct val="0"/>
              </a:spcBef>
              <a:spcAft>
                <a:spcPct val="0"/>
              </a:spcAft>
              <a:defRPr sz="3800" b="1">
                <a:solidFill>
                  <a:srgbClr val="FF0000"/>
                </a:solidFill>
                <a:latin typeface="Arial" charset="0"/>
              </a:defRPr>
            </a:lvl5pPr>
            <a:lvl6pPr marL="457200" algn="l" rtl="0" fontAlgn="base">
              <a:spcBef>
                <a:spcPct val="0"/>
              </a:spcBef>
              <a:spcAft>
                <a:spcPct val="0"/>
              </a:spcAft>
              <a:defRPr sz="3800" b="1">
                <a:solidFill>
                  <a:schemeClr val="tx1"/>
                </a:solidFill>
                <a:latin typeface="Comic Sans MS" pitchFamily="66" charset="0"/>
              </a:defRPr>
            </a:lvl6pPr>
            <a:lvl7pPr marL="914400" algn="l" rtl="0" fontAlgn="base">
              <a:spcBef>
                <a:spcPct val="0"/>
              </a:spcBef>
              <a:spcAft>
                <a:spcPct val="0"/>
              </a:spcAft>
              <a:defRPr sz="3800" b="1">
                <a:solidFill>
                  <a:schemeClr val="tx1"/>
                </a:solidFill>
                <a:latin typeface="Comic Sans MS" pitchFamily="66" charset="0"/>
              </a:defRPr>
            </a:lvl7pPr>
            <a:lvl8pPr marL="1371600" algn="l" rtl="0" fontAlgn="base">
              <a:spcBef>
                <a:spcPct val="0"/>
              </a:spcBef>
              <a:spcAft>
                <a:spcPct val="0"/>
              </a:spcAft>
              <a:defRPr sz="3800" b="1">
                <a:solidFill>
                  <a:schemeClr val="tx1"/>
                </a:solidFill>
                <a:latin typeface="Comic Sans MS" pitchFamily="66" charset="0"/>
              </a:defRPr>
            </a:lvl8pPr>
            <a:lvl9pPr marL="1828800" algn="l" rtl="0" fontAlgn="base">
              <a:spcBef>
                <a:spcPct val="0"/>
              </a:spcBef>
              <a:spcAft>
                <a:spcPct val="0"/>
              </a:spcAft>
              <a:defRPr sz="3800" b="1">
                <a:solidFill>
                  <a:schemeClr val="tx1"/>
                </a:solidFill>
                <a:latin typeface="Comic Sans MS" pitchFamily="66" charset="0"/>
              </a:defRPr>
            </a:lvl9pPr>
          </a:lstStyle>
          <a:p>
            <a:pPr algn="just" eaLnBrk="1" hangingPunct="1">
              <a:defRPr/>
            </a:pPr>
            <a:r>
              <a:rPr lang="tr-TR" dirty="0" smtClean="0"/>
              <a:t>Karşılaştırma</a:t>
            </a:r>
            <a:endParaRPr lang="tr-TR" sz="36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55</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186073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extLst>
              <p:ext uri="{D42A27DB-BD31-4B8C-83A1-F6EECF244321}">
                <p14:modId xmlns:p14="http://schemas.microsoft.com/office/powerpoint/2010/main" val="3120640389"/>
              </p:ext>
            </p:extLst>
          </p:nvPr>
        </p:nvGraphicFramePr>
        <p:xfrm>
          <a:off x="335360" y="1124745"/>
          <a:ext cx="10369152" cy="5422205"/>
        </p:xfrm>
        <a:graphic>
          <a:graphicData uri="http://schemas.openxmlformats.org/presentationml/2006/ole">
            <mc:AlternateContent xmlns:mc="http://schemas.openxmlformats.org/markup-compatibility/2006">
              <mc:Choice xmlns:v="urn:schemas-microsoft-com:vml" Requires="v">
                <p:oleObj spid="_x0000_s4102" name="Document" r:id="rId3" imgW="6129528" imgH="4014216" progId="Word.Document.8">
                  <p:embed/>
                </p:oleObj>
              </mc:Choice>
              <mc:Fallback>
                <p:oleObj name="Document" r:id="rId3" imgW="6129528" imgH="401421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360" y="1124745"/>
                        <a:ext cx="10369152" cy="5422205"/>
                      </a:xfrm>
                      <a:prstGeom prst="rect">
                        <a:avLst/>
                      </a:prstGeom>
                      <a:noFill/>
                      <a:ln>
                        <a:noFill/>
                      </a:ln>
                      <a:effectLst/>
                    </p:spPr>
                  </p:pic>
                </p:oleObj>
              </mc:Fallback>
            </mc:AlternateContent>
          </a:graphicData>
        </a:graphic>
      </p:graphicFrame>
      <p:sp>
        <p:nvSpPr>
          <p:cNvPr id="3" name="Rectangle 2"/>
          <p:cNvSpPr txBox="1">
            <a:spLocks noChangeArrowheads="1"/>
          </p:cNvSpPr>
          <p:nvPr/>
        </p:nvSpPr>
        <p:spPr>
          <a:xfrm>
            <a:off x="335360" y="260648"/>
            <a:ext cx="9347200" cy="759296"/>
          </a:xfrm>
          <a:prstGeom prst="rect">
            <a:avLst/>
          </a:prstGeom>
        </p:spPr>
        <p:txBody>
          <a:bodyPr/>
          <a:lstStyle>
            <a:lvl1pPr algn="l" rtl="0" eaLnBrk="0" fontAlgn="base" hangingPunct="0">
              <a:spcBef>
                <a:spcPct val="0"/>
              </a:spcBef>
              <a:spcAft>
                <a:spcPct val="0"/>
              </a:spcAft>
              <a:defRPr sz="3800" b="1" kern="1200">
                <a:ln w="500">
                  <a:solidFill>
                    <a:schemeClr val="tx2">
                      <a:shade val="20000"/>
                      <a:satMod val="120000"/>
                    </a:schemeClr>
                  </a:solidFill>
                </a:ln>
                <a:solidFill>
                  <a:srgbClr val="FF0000"/>
                </a:solidFill>
                <a:latin typeface="Comic Sans MS" pitchFamily="66" charset="0"/>
                <a:ea typeface="+mj-ea"/>
                <a:cs typeface="+mj-cs"/>
              </a:defRPr>
            </a:lvl1pPr>
            <a:lvl2pPr algn="l" rtl="0" eaLnBrk="0" fontAlgn="base" hangingPunct="0">
              <a:spcBef>
                <a:spcPct val="0"/>
              </a:spcBef>
              <a:spcAft>
                <a:spcPct val="0"/>
              </a:spcAft>
              <a:defRPr sz="3800" b="1">
                <a:solidFill>
                  <a:srgbClr val="FF0000"/>
                </a:solidFill>
                <a:latin typeface="Arial" charset="0"/>
              </a:defRPr>
            </a:lvl2pPr>
            <a:lvl3pPr algn="l" rtl="0" eaLnBrk="0" fontAlgn="base" hangingPunct="0">
              <a:spcBef>
                <a:spcPct val="0"/>
              </a:spcBef>
              <a:spcAft>
                <a:spcPct val="0"/>
              </a:spcAft>
              <a:defRPr sz="3800" b="1">
                <a:solidFill>
                  <a:srgbClr val="FF0000"/>
                </a:solidFill>
                <a:latin typeface="Arial" charset="0"/>
              </a:defRPr>
            </a:lvl3pPr>
            <a:lvl4pPr algn="l" rtl="0" eaLnBrk="0" fontAlgn="base" hangingPunct="0">
              <a:spcBef>
                <a:spcPct val="0"/>
              </a:spcBef>
              <a:spcAft>
                <a:spcPct val="0"/>
              </a:spcAft>
              <a:defRPr sz="3800" b="1">
                <a:solidFill>
                  <a:srgbClr val="FF0000"/>
                </a:solidFill>
                <a:latin typeface="Arial" charset="0"/>
              </a:defRPr>
            </a:lvl4pPr>
            <a:lvl5pPr algn="l" rtl="0" eaLnBrk="0" fontAlgn="base" hangingPunct="0">
              <a:spcBef>
                <a:spcPct val="0"/>
              </a:spcBef>
              <a:spcAft>
                <a:spcPct val="0"/>
              </a:spcAft>
              <a:defRPr sz="3800" b="1">
                <a:solidFill>
                  <a:srgbClr val="FF0000"/>
                </a:solidFill>
                <a:latin typeface="Arial" charset="0"/>
              </a:defRPr>
            </a:lvl5pPr>
            <a:lvl6pPr marL="457200" algn="l" rtl="0" fontAlgn="base">
              <a:spcBef>
                <a:spcPct val="0"/>
              </a:spcBef>
              <a:spcAft>
                <a:spcPct val="0"/>
              </a:spcAft>
              <a:defRPr sz="3800" b="1">
                <a:solidFill>
                  <a:schemeClr val="tx1"/>
                </a:solidFill>
                <a:latin typeface="Comic Sans MS" pitchFamily="66" charset="0"/>
              </a:defRPr>
            </a:lvl6pPr>
            <a:lvl7pPr marL="914400" algn="l" rtl="0" fontAlgn="base">
              <a:spcBef>
                <a:spcPct val="0"/>
              </a:spcBef>
              <a:spcAft>
                <a:spcPct val="0"/>
              </a:spcAft>
              <a:defRPr sz="3800" b="1">
                <a:solidFill>
                  <a:schemeClr val="tx1"/>
                </a:solidFill>
                <a:latin typeface="Comic Sans MS" pitchFamily="66" charset="0"/>
              </a:defRPr>
            </a:lvl7pPr>
            <a:lvl8pPr marL="1371600" algn="l" rtl="0" fontAlgn="base">
              <a:spcBef>
                <a:spcPct val="0"/>
              </a:spcBef>
              <a:spcAft>
                <a:spcPct val="0"/>
              </a:spcAft>
              <a:defRPr sz="3800" b="1">
                <a:solidFill>
                  <a:schemeClr val="tx1"/>
                </a:solidFill>
                <a:latin typeface="Comic Sans MS" pitchFamily="66" charset="0"/>
              </a:defRPr>
            </a:lvl8pPr>
            <a:lvl9pPr marL="1828800" algn="l" rtl="0" fontAlgn="base">
              <a:spcBef>
                <a:spcPct val="0"/>
              </a:spcBef>
              <a:spcAft>
                <a:spcPct val="0"/>
              </a:spcAft>
              <a:defRPr sz="3800" b="1">
                <a:solidFill>
                  <a:schemeClr val="tx1"/>
                </a:solidFill>
                <a:latin typeface="Comic Sans MS" pitchFamily="66" charset="0"/>
              </a:defRPr>
            </a:lvl9pPr>
          </a:lstStyle>
          <a:p>
            <a:pPr algn="just" eaLnBrk="1" hangingPunct="1">
              <a:defRPr/>
            </a:pPr>
            <a:r>
              <a:rPr lang="tr-TR" dirty="0" smtClean="0"/>
              <a:t>Karşılaştırma</a:t>
            </a:r>
            <a:endParaRPr lang="tr-TR" sz="36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56</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428407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extLst>
              <p:ext uri="{D42A27DB-BD31-4B8C-83A1-F6EECF244321}">
                <p14:modId xmlns:p14="http://schemas.microsoft.com/office/powerpoint/2010/main" val="1467294909"/>
              </p:ext>
            </p:extLst>
          </p:nvPr>
        </p:nvGraphicFramePr>
        <p:xfrm>
          <a:off x="335360" y="1268760"/>
          <a:ext cx="9985109" cy="3672408"/>
        </p:xfrm>
        <a:graphic>
          <a:graphicData uri="http://schemas.openxmlformats.org/presentationml/2006/ole">
            <mc:AlternateContent xmlns:mc="http://schemas.openxmlformats.org/markup-compatibility/2006">
              <mc:Choice xmlns:v="urn:schemas-microsoft-com:vml" Requires="v">
                <p:oleObj spid="_x0000_s5126" name="Document" r:id="rId3" imgW="6129528" imgH="2167128" progId="Word.Document.8">
                  <p:embed/>
                </p:oleObj>
              </mc:Choice>
              <mc:Fallback>
                <p:oleObj name="Document" r:id="rId3" imgW="6129528" imgH="216712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360" y="1268760"/>
                        <a:ext cx="9985109" cy="3672408"/>
                      </a:xfrm>
                      <a:prstGeom prst="rect">
                        <a:avLst/>
                      </a:prstGeom>
                      <a:noFill/>
                      <a:ln>
                        <a:noFill/>
                      </a:ln>
                      <a:effectLst/>
                    </p:spPr>
                  </p:pic>
                </p:oleObj>
              </mc:Fallback>
            </mc:AlternateContent>
          </a:graphicData>
        </a:graphic>
      </p:graphicFrame>
      <p:sp>
        <p:nvSpPr>
          <p:cNvPr id="3" name="Rectangle 2"/>
          <p:cNvSpPr txBox="1">
            <a:spLocks noChangeArrowheads="1"/>
          </p:cNvSpPr>
          <p:nvPr/>
        </p:nvSpPr>
        <p:spPr>
          <a:xfrm>
            <a:off x="335360" y="260648"/>
            <a:ext cx="9347200" cy="759296"/>
          </a:xfrm>
          <a:prstGeom prst="rect">
            <a:avLst/>
          </a:prstGeom>
        </p:spPr>
        <p:txBody>
          <a:bodyPr/>
          <a:lstStyle>
            <a:lvl1pPr algn="l" rtl="0" eaLnBrk="0" fontAlgn="base" hangingPunct="0">
              <a:spcBef>
                <a:spcPct val="0"/>
              </a:spcBef>
              <a:spcAft>
                <a:spcPct val="0"/>
              </a:spcAft>
              <a:defRPr sz="3800" b="1" kern="1200">
                <a:ln w="500">
                  <a:solidFill>
                    <a:schemeClr val="tx2">
                      <a:shade val="20000"/>
                      <a:satMod val="120000"/>
                    </a:schemeClr>
                  </a:solidFill>
                </a:ln>
                <a:solidFill>
                  <a:srgbClr val="FF0000"/>
                </a:solidFill>
                <a:latin typeface="Comic Sans MS" pitchFamily="66" charset="0"/>
                <a:ea typeface="+mj-ea"/>
                <a:cs typeface="+mj-cs"/>
              </a:defRPr>
            </a:lvl1pPr>
            <a:lvl2pPr algn="l" rtl="0" eaLnBrk="0" fontAlgn="base" hangingPunct="0">
              <a:spcBef>
                <a:spcPct val="0"/>
              </a:spcBef>
              <a:spcAft>
                <a:spcPct val="0"/>
              </a:spcAft>
              <a:defRPr sz="3800" b="1">
                <a:solidFill>
                  <a:srgbClr val="FF0000"/>
                </a:solidFill>
                <a:latin typeface="Arial" charset="0"/>
              </a:defRPr>
            </a:lvl2pPr>
            <a:lvl3pPr algn="l" rtl="0" eaLnBrk="0" fontAlgn="base" hangingPunct="0">
              <a:spcBef>
                <a:spcPct val="0"/>
              </a:spcBef>
              <a:spcAft>
                <a:spcPct val="0"/>
              </a:spcAft>
              <a:defRPr sz="3800" b="1">
                <a:solidFill>
                  <a:srgbClr val="FF0000"/>
                </a:solidFill>
                <a:latin typeface="Arial" charset="0"/>
              </a:defRPr>
            </a:lvl3pPr>
            <a:lvl4pPr algn="l" rtl="0" eaLnBrk="0" fontAlgn="base" hangingPunct="0">
              <a:spcBef>
                <a:spcPct val="0"/>
              </a:spcBef>
              <a:spcAft>
                <a:spcPct val="0"/>
              </a:spcAft>
              <a:defRPr sz="3800" b="1">
                <a:solidFill>
                  <a:srgbClr val="FF0000"/>
                </a:solidFill>
                <a:latin typeface="Arial" charset="0"/>
              </a:defRPr>
            </a:lvl4pPr>
            <a:lvl5pPr algn="l" rtl="0" eaLnBrk="0" fontAlgn="base" hangingPunct="0">
              <a:spcBef>
                <a:spcPct val="0"/>
              </a:spcBef>
              <a:spcAft>
                <a:spcPct val="0"/>
              </a:spcAft>
              <a:defRPr sz="3800" b="1">
                <a:solidFill>
                  <a:srgbClr val="FF0000"/>
                </a:solidFill>
                <a:latin typeface="Arial" charset="0"/>
              </a:defRPr>
            </a:lvl5pPr>
            <a:lvl6pPr marL="457200" algn="l" rtl="0" fontAlgn="base">
              <a:spcBef>
                <a:spcPct val="0"/>
              </a:spcBef>
              <a:spcAft>
                <a:spcPct val="0"/>
              </a:spcAft>
              <a:defRPr sz="3800" b="1">
                <a:solidFill>
                  <a:schemeClr val="tx1"/>
                </a:solidFill>
                <a:latin typeface="Comic Sans MS" pitchFamily="66" charset="0"/>
              </a:defRPr>
            </a:lvl6pPr>
            <a:lvl7pPr marL="914400" algn="l" rtl="0" fontAlgn="base">
              <a:spcBef>
                <a:spcPct val="0"/>
              </a:spcBef>
              <a:spcAft>
                <a:spcPct val="0"/>
              </a:spcAft>
              <a:defRPr sz="3800" b="1">
                <a:solidFill>
                  <a:schemeClr val="tx1"/>
                </a:solidFill>
                <a:latin typeface="Comic Sans MS" pitchFamily="66" charset="0"/>
              </a:defRPr>
            </a:lvl7pPr>
            <a:lvl8pPr marL="1371600" algn="l" rtl="0" fontAlgn="base">
              <a:spcBef>
                <a:spcPct val="0"/>
              </a:spcBef>
              <a:spcAft>
                <a:spcPct val="0"/>
              </a:spcAft>
              <a:defRPr sz="3800" b="1">
                <a:solidFill>
                  <a:schemeClr val="tx1"/>
                </a:solidFill>
                <a:latin typeface="Comic Sans MS" pitchFamily="66" charset="0"/>
              </a:defRPr>
            </a:lvl8pPr>
            <a:lvl9pPr marL="1828800" algn="l" rtl="0" fontAlgn="base">
              <a:spcBef>
                <a:spcPct val="0"/>
              </a:spcBef>
              <a:spcAft>
                <a:spcPct val="0"/>
              </a:spcAft>
              <a:defRPr sz="3800" b="1">
                <a:solidFill>
                  <a:schemeClr val="tx1"/>
                </a:solidFill>
                <a:latin typeface="Comic Sans MS" pitchFamily="66" charset="0"/>
              </a:defRPr>
            </a:lvl9pPr>
          </a:lstStyle>
          <a:p>
            <a:pPr algn="just" eaLnBrk="1" hangingPunct="1">
              <a:defRPr/>
            </a:pPr>
            <a:r>
              <a:rPr lang="tr-TR" dirty="0" smtClean="0"/>
              <a:t>Karşılaştırma</a:t>
            </a:r>
            <a:endParaRPr lang="tr-TR" sz="36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57</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284184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Başlık"/>
          <p:cNvSpPr>
            <a:spLocks noGrp="1"/>
          </p:cNvSpPr>
          <p:nvPr>
            <p:ph type="ctrTitle"/>
          </p:nvPr>
        </p:nvSpPr>
        <p:spPr>
          <a:xfrm>
            <a:off x="335360" y="548680"/>
            <a:ext cx="9042400" cy="2133600"/>
          </a:xfrm>
        </p:spPr>
        <p:txBody>
          <a:bodyPr>
            <a:normAutofit/>
          </a:bodyPr>
          <a:lstStyle/>
          <a:p>
            <a:pPr eaLnBrk="1" hangingPunct="1"/>
            <a:r>
              <a:rPr lang="tr-TR" dirty="0" smtClean="0"/>
              <a:t>Problemlere Dayalı Öğrenme Yaklaşımı</a:t>
            </a:r>
          </a:p>
        </p:txBody>
      </p:sp>
    </p:spTree>
    <p:extLst>
      <p:ext uri="{BB962C8B-B14F-4D97-AF65-F5344CB8AC3E}">
        <p14:creationId xmlns:p14="http://schemas.microsoft.com/office/powerpoint/2010/main" val="713007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1" y="1124744"/>
            <a:ext cx="10177129" cy="5256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68411" y="188641"/>
            <a:ext cx="4767652" cy="769441"/>
          </a:xfrm>
          <a:prstGeom prst="rect">
            <a:avLst/>
          </a:prstGeom>
        </p:spPr>
        <p:txBody>
          <a:bodyPr wrap="none">
            <a:spAutoFit/>
          </a:bodyPr>
          <a:lstStyle/>
          <a:p>
            <a:r>
              <a:rPr lang="tr-TR" sz="4400" b="1" dirty="0" smtClean="0">
                <a:solidFill>
                  <a:srgbClr val="FF0000"/>
                </a:solidFill>
                <a:latin typeface="Comic Sans MS" pitchFamily="66" charset="0"/>
              </a:rPr>
              <a:t>Bir Karşılaştırma</a:t>
            </a:r>
            <a:endParaRPr lang="en-US" sz="4400" dirty="0">
              <a:solidFill>
                <a:srgbClr val="FF0000"/>
              </a:solidFill>
            </a:endParaRPr>
          </a:p>
        </p:txBody>
      </p:sp>
      <p:sp>
        <p:nvSpPr>
          <p:cNvPr id="5"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59</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827566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6034" name="Rectangle 2"/>
          <p:cNvSpPr>
            <a:spLocks noGrp="1"/>
          </p:cNvSpPr>
          <p:nvPr>
            <p:ph type="title" idx="4294967295"/>
          </p:nvPr>
        </p:nvSpPr>
        <p:spPr bwMode="auto">
          <a:xfrm>
            <a:off x="623393" y="188640"/>
            <a:ext cx="10178124" cy="743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tr-TR" sz="4800" dirty="0"/>
              <a:t>Temel Kavramlar</a:t>
            </a:r>
            <a:endParaRPr lang="tr-TR" sz="4400" cap="none" dirty="0" smtClean="0">
              <a:ln>
                <a:noFill/>
              </a:ln>
              <a:latin typeface="Comic Sans MS" pitchFamily="66" charset="0"/>
            </a:endParaRPr>
          </a:p>
        </p:txBody>
      </p:sp>
      <p:sp>
        <p:nvSpPr>
          <p:cNvPr id="556035" name="Rectangle 3"/>
          <p:cNvSpPr>
            <a:spLocks noGrp="1"/>
          </p:cNvSpPr>
          <p:nvPr>
            <p:ph type="body" sz="half" idx="4294967295"/>
          </p:nvPr>
        </p:nvSpPr>
        <p:spPr>
          <a:xfrm>
            <a:off x="5903979" y="1052737"/>
            <a:ext cx="4704523" cy="5403627"/>
          </a:xfrm>
        </p:spPr>
        <p:txBody>
          <a:bodyPr/>
          <a:lstStyle/>
          <a:p>
            <a:r>
              <a:rPr lang="tr-TR" sz="2800" dirty="0" smtClean="0">
                <a:latin typeface="Comic Sans MS" pitchFamily="66" charset="0"/>
              </a:rPr>
              <a:t>Üzerinde bilimsel ve uygulamalı çalışmalar süregelen ve henüz adı konamayan etkinlikler</a:t>
            </a:r>
          </a:p>
        </p:txBody>
      </p:sp>
      <p:sp>
        <p:nvSpPr>
          <p:cNvPr id="6" name="WordArt 4"/>
          <p:cNvSpPr>
            <a:spLocks noChangeArrowheads="1" noChangeShapeType="1" noTextEdit="1"/>
          </p:cNvSpPr>
          <p:nvPr/>
        </p:nvSpPr>
        <p:spPr bwMode="auto">
          <a:xfrm>
            <a:off x="335360" y="2057400"/>
            <a:ext cx="4267200" cy="11938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tr-TR" sz="3600" i="1" kern="10" dirty="0" smtClean="0">
                <a:ln w="9525">
                  <a:solidFill>
                    <a:srgbClr val="000000"/>
                  </a:solidFill>
                  <a:round/>
                  <a:headEnd/>
                  <a:tailEnd/>
                </a:ln>
                <a:solidFill>
                  <a:srgbClr val="000000"/>
                </a:solidFill>
                <a:latin typeface="Impact"/>
              </a:rPr>
              <a:t>YAKLAŞIM</a:t>
            </a:r>
            <a:endParaRPr lang="en-US" sz="3600" i="1" kern="10" dirty="0">
              <a:ln w="9525">
                <a:solidFill>
                  <a:srgbClr val="000000"/>
                </a:solidFill>
                <a:round/>
                <a:headEnd/>
                <a:tailEnd/>
              </a:ln>
              <a:solidFill>
                <a:srgbClr val="000000"/>
              </a:solidFill>
              <a:latin typeface="Impact"/>
            </a:endParaRPr>
          </a:p>
        </p:txBody>
      </p:sp>
      <p:sp>
        <p:nvSpPr>
          <p:cNvPr id="7"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23245051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556034">
                                            <p:txEl>
                                              <p:pRg st="0" end="0"/>
                                            </p:txEl>
                                          </p:spTgt>
                                        </p:tgtEl>
                                        <p:attrNameLst>
                                          <p:attrName>style.visibility</p:attrName>
                                        </p:attrNameLst>
                                      </p:cBhvr>
                                      <p:to>
                                        <p:strVal val="visible"/>
                                      </p:to>
                                    </p:set>
                                    <p:anim calcmode="lin" valueType="num">
                                      <p:cBhvr additive="base">
                                        <p:cTn id="7" dur="75" fill="hold"/>
                                        <p:tgtEl>
                                          <p:spTgt spid="55603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55603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Z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556035">
                                            <p:txEl>
                                              <p:pRg st="0" end="0"/>
                                            </p:txEl>
                                          </p:spTgt>
                                        </p:tgtEl>
                                        <p:attrNameLst>
                                          <p:attrName>style.visibility</p:attrName>
                                        </p:attrNameLst>
                                      </p:cBhvr>
                                      <p:to>
                                        <p:strVal val="visible"/>
                                      </p:to>
                                    </p:set>
                                    <p:animEffect transition="in" filter="barn(outVertical)">
                                      <p:cBhvr>
                                        <p:cTn id="13" dur="500"/>
                                        <p:tgtEl>
                                          <p:spTgt spid="5560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out)">
                                      <p:cBhvr>
                                        <p:cTn id="18" dur="500"/>
                                        <p:tgtEl>
                                          <p:spTgt spid="6"/>
                                        </p:tgtEl>
                                      </p:cBhvr>
                                    </p:animEffect>
                                  </p:childTnLst>
                                  <p:subTnLst>
                                    <p:audio>
                                      <p:cMediaNode>
                                        <p:cTn display="0" masterRel="sameClick">
                                          <p:stCondLst>
                                            <p:cond evt="begin" delay="0">
                                              <p:tn val="16"/>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4" grpId="0" build="p" autoUpdateAnimBg="0"/>
      <p:bldP spid="556035" grpId="0" build="p" autoUpdateAnimBg="0"/>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Başlık"/>
          <p:cNvSpPr>
            <a:spLocks noGrp="1"/>
          </p:cNvSpPr>
          <p:nvPr>
            <p:ph type="ctrTitle"/>
          </p:nvPr>
        </p:nvSpPr>
        <p:spPr>
          <a:xfrm>
            <a:off x="335360" y="548680"/>
            <a:ext cx="9042400" cy="2133600"/>
          </a:xfrm>
        </p:spPr>
        <p:txBody>
          <a:bodyPr/>
          <a:lstStyle/>
          <a:p>
            <a:pPr eaLnBrk="1" hangingPunct="1"/>
            <a:r>
              <a:rPr lang="tr-TR" dirty="0" smtClean="0"/>
              <a:t>Öykü Temelli </a:t>
            </a:r>
            <a:br>
              <a:rPr lang="tr-TR" dirty="0" smtClean="0"/>
            </a:br>
            <a:r>
              <a:rPr lang="tr-TR" dirty="0" smtClean="0"/>
              <a:t>Öğrenme Yaklaşımı</a:t>
            </a:r>
          </a:p>
        </p:txBody>
      </p:sp>
    </p:spTree>
    <p:extLst>
      <p:ext uri="{BB962C8B-B14F-4D97-AF65-F5344CB8AC3E}">
        <p14:creationId xmlns:p14="http://schemas.microsoft.com/office/powerpoint/2010/main" val="75795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normAutofit/>
          </a:bodyPr>
          <a:lstStyle/>
          <a:p>
            <a:pPr eaLnBrk="1" hangingPunct="1"/>
            <a:r>
              <a:rPr lang="tr-TR" dirty="0" smtClean="0"/>
              <a:t>Öğretmen Rolleri</a:t>
            </a:r>
          </a:p>
        </p:txBody>
      </p:sp>
      <p:sp>
        <p:nvSpPr>
          <p:cNvPr id="21507" name="2 İçerik Yer Tutucusu"/>
          <p:cNvSpPr>
            <a:spLocks noGrp="1"/>
          </p:cNvSpPr>
          <p:nvPr>
            <p:ph idx="1"/>
          </p:nvPr>
        </p:nvSpPr>
        <p:spPr/>
        <p:txBody>
          <a:bodyPr/>
          <a:lstStyle/>
          <a:p>
            <a:pPr eaLnBrk="1" hangingPunct="1"/>
            <a:r>
              <a:rPr lang="tr-TR" smtClean="0"/>
              <a:t>Her şeyi bilemeyeceğini kabul etmeli ama öğrenciler için rehber olduğunu bilmelidir.</a:t>
            </a:r>
          </a:p>
          <a:p>
            <a:pPr eaLnBrk="1" hangingPunct="1"/>
            <a:r>
              <a:rPr lang="tr-TR" smtClean="0"/>
              <a:t>Anahtar sorular sormalı ve bu yolla öğrencilere kendi kendilerine öğrenme konusunda örnek olmalıdır.</a:t>
            </a:r>
          </a:p>
          <a:p>
            <a:pPr eaLnBrk="1" hangingPunct="1"/>
            <a:r>
              <a:rPr lang="tr-TR" smtClean="0"/>
              <a:t>Hangi görüsü savunuyor olursa olsun tüm öğrencilerin ön bilgi ve fikirlerine saygı duymalıdır.</a:t>
            </a:r>
          </a:p>
          <a:p>
            <a:pPr eaLnBrk="1" hangingPunct="1"/>
            <a:endParaRPr lang="tr-TR"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61</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1903578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normAutofit/>
          </a:bodyPr>
          <a:lstStyle/>
          <a:p>
            <a:pPr eaLnBrk="1" hangingPunct="1"/>
            <a:r>
              <a:rPr lang="tr-TR" dirty="0" smtClean="0"/>
              <a:t>Öğretmen Rolleri</a:t>
            </a:r>
          </a:p>
        </p:txBody>
      </p:sp>
      <p:sp>
        <p:nvSpPr>
          <p:cNvPr id="22531" name="2 İçerik Yer Tutucusu"/>
          <p:cNvSpPr>
            <a:spLocks noGrp="1"/>
          </p:cNvSpPr>
          <p:nvPr>
            <p:ph idx="1"/>
          </p:nvPr>
        </p:nvSpPr>
        <p:spPr>
          <a:xfrm>
            <a:off x="609600" y="1341439"/>
            <a:ext cx="9998901" cy="4967287"/>
          </a:xfrm>
        </p:spPr>
        <p:txBody>
          <a:bodyPr/>
          <a:lstStyle/>
          <a:p>
            <a:pPr eaLnBrk="1" hangingPunct="1"/>
            <a:r>
              <a:rPr lang="tr-TR" sz="2400" dirty="0" smtClean="0"/>
              <a:t>Öğrencileri, bildiklerini değişik yollarla ifade etme, aktarma konusunda cesaretlendirmelidir.</a:t>
            </a:r>
          </a:p>
          <a:p>
            <a:pPr eaLnBrk="1" hangingPunct="1"/>
            <a:r>
              <a:rPr lang="tr-TR" sz="2400" dirty="0" smtClean="0"/>
              <a:t>Öğrencileri işbirlikli çalışmalarda görev almaya teşvik etmelidir.</a:t>
            </a:r>
          </a:p>
          <a:p>
            <a:pPr eaLnBrk="1" hangingPunct="1"/>
            <a:r>
              <a:rPr lang="tr-TR" sz="2400" dirty="0" smtClean="0"/>
              <a:t>Öğrencileri zaman zaman şaşırtmalı, ilgiyi canlı tutmalı ve tahminler yaptırmalıdır.</a:t>
            </a:r>
          </a:p>
          <a:p>
            <a:pPr eaLnBrk="1" hangingPunct="1"/>
            <a:r>
              <a:rPr lang="tr-TR" sz="2400" dirty="0" smtClean="0"/>
              <a:t>Öğrencileri </a:t>
            </a:r>
            <a:r>
              <a:rPr lang="tr-TR" sz="2400" dirty="0"/>
              <a:t>hayal güçlerini kullanmaya ve çözüm önerileri sunmaya tevsik etmelidir.</a:t>
            </a:r>
          </a:p>
          <a:p>
            <a:pPr eaLnBrk="1" hangingPunct="1"/>
            <a:r>
              <a:rPr lang="tr-TR" sz="2400" dirty="0"/>
              <a:t>Öğrencileri kendi etkinlikleri ve geliştirdikleri materyaller üzerinde tartıştırmalıdır.</a:t>
            </a:r>
          </a:p>
          <a:p>
            <a:pPr eaLnBrk="1" hangingPunct="1"/>
            <a:r>
              <a:rPr lang="tr-TR" sz="2400" dirty="0"/>
              <a:t>Öğrencilere fikirlerini ve önerilerini gerçekleştirmeleri için ön ayak olmalıdır.</a:t>
            </a:r>
          </a:p>
          <a:p>
            <a:pPr eaLnBrk="1" hangingPunct="1"/>
            <a:endParaRPr lang="tr-TR" sz="2400" dirty="0" smtClean="0"/>
          </a:p>
          <a:p>
            <a:pPr eaLnBrk="1" hangingPunct="1"/>
            <a:endParaRPr lang="tr-TR" sz="2400" dirty="0"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62</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3337872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Başlık"/>
          <p:cNvSpPr>
            <a:spLocks noGrp="1"/>
          </p:cNvSpPr>
          <p:nvPr>
            <p:ph type="ctrTitle"/>
          </p:nvPr>
        </p:nvSpPr>
        <p:spPr/>
        <p:txBody>
          <a:bodyPr/>
          <a:lstStyle/>
          <a:p>
            <a:pPr eaLnBrk="1" hangingPunct="1"/>
            <a:r>
              <a:rPr lang="tr-TR" dirty="0" smtClean="0"/>
              <a:t>Senaryo Temelli Öğrenme Yaklaşımı</a:t>
            </a:r>
          </a:p>
        </p:txBody>
      </p:sp>
    </p:spTree>
    <p:extLst>
      <p:ext uri="{BB962C8B-B14F-4D97-AF65-F5344CB8AC3E}">
        <p14:creationId xmlns:p14="http://schemas.microsoft.com/office/powerpoint/2010/main" val="2023971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normAutofit/>
          </a:bodyPr>
          <a:lstStyle/>
          <a:p>
            <a:pPr eaLnBrk="1" hangingPunct="1"/>
            <a:r>
              <a:rPr lang="tr-TR" dirty="0" smtClean="0"/>
              <a:t>Öğretmen Rolleri</a:t>
            </a:r>
          </a:p>
        </p:txBody>
      </p:sp>
      <p:sp>
        <p:nvSpPr>
          <p:cNvPr id="77827" name="2 İçerik Yer Tutucusu"/>
          <p:cNvSpPr>
            <a:spLocks noGrp="1"/>
          </p:cNvSpPr>
          <p:nvPr>
            <p:ph idx="1"/>
          </p:nvPr>
        </p:nvSpPr>
        <p:spPr/>
        <p:txBody>
          <a:bodyPr/>
          <a:lstStyle/>
          <a:p>
            <a:pPr eaLnBrk="1" hangingPunct="1"/>
            <a:r>
              <a:rPr lang="tr-TR" smtClean="0"/>
              <a:t>Uygulama sürecinin etkili geçmesinde öğretmene önemli roller düşmektedir. </a:t>
            </a:r>
          </a:p>
          <a:p>
            <a:pPr eaLnBrk="1" hangingPunct="1"/>
            <a:r>
              <a:rPr lang="tr-TR" smtClean="0"/>
              <a:t>Öğretmen tartışmaları, araştırmayı, tartışmalar sırasında çıkan çatışmaların ve problemlerin çözümünü, kısacası süreci kolaylaştıran kişidir.</a:t>
            </a:r>
          </a:p>
          <a:p>
            <a:pPr eaLnBrk="1" hangingPunct="1"/>
            <a:r>
              <a:rPr lang="tr-TR" smtClean="0"/>
              <a:t>Öğretmen, öğrencilerin düşüncelerini rahatça tartışabilecekleri, kendilerini huzurlu hissettikleri bir sınıf atmosferi yaratır. </a:t>
            </a:r>
          </a:p>
          <a:p>
            <a:pPr eaLnBrk="1" hangingPunct="1"/>
            <a:endParaRPr lang="tr-TR"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64</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1855548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Başlık"/>
          <p:cNvSpPr>
            <a:spLocks noGrp="1"/>
          </p:cNvSpPr>
          <p:nvPr>
            <p:ph type="title"/>
          </p:nvPr>
        </p:nvSpPr>
        <p:spPr/>
        <p:txBody>
          <a:bodyPr>
            <a:normAutofit/>
          </a:bodyPr>
          <a:lstStyle/>
          <a:p>
            <a:pPr eaLnBrk="1" hangingPunct="1"/>
            <a:r>
              <a:rPr lang="tr-TR" dirty="0" smtClean="0"/>
              <a:t>Öğretmen Rolleri</a:t>
            </a:r>
          </a:p>
        </p:txBody>
      </p:sp>
      <p:sp>
        <p:nvSpPr>
          <p:cNvPr id="78851" name="2 İçerik Yer Tutucusu"/>
          <p:cNvSpPr>
            <a:spLocks noGrp="1"/>
          </p:cNvSpPr>
          <p:nvPr>
            <p:ph idx="1"/>
          </p:nvPr>
        </p:nvSpPr>
        <p:spPr/>
        <p:txBody>
          <a:bodyPr/>
          <a:lstStyle/>
          <a:p>
            <a:pPr eaLnBrk="1" hangingPunct="1"/>
            <a:r>
              <a:rPr lang="tr-TR" smtClean="0"/>
              <a:t>Süreç sırasında sorularla tartışmanın toparlanmasına ve öğrencilerin takıldıkları konulardan kurtulmalarına, herkesin sürece katılmasına yardımcı olur. </a:t>
            </a:r>
          </a:p>
          <a:p>
            <a:pPr eaLnBrk="1" hangingPunct="1"/>
            <a:r>
              <a:rPr lang="tr-TR" smtClean="0"/>
              <a:t>Onları düşünmeye ve kaynaklara yöneltir, bazı durumlarda ipucu verir. </a:t>
            </a:r>
          </a:p>
          <a:p>
            <a:pPr eaLnBrk="1" hangingPunct="1"/>
            <a:r>
              <a:rPr lang="tr-TR" smtClean="0"/>
              <a:t>Kısaca bu modelde öğretmen yardımcı ve yönlendirici, öğrenci ise özerk ve kurgulayıcıdır.</a:t>
            </a:r>
          </a:p>
          <a:p>
            <a:pPr eaLnBrk="1" hangingPunct="1"/>
            <a:endParaRPr lang="tr-TR" smtClean="0"/>
          </a:p>
        </p:txBody>
      </p:sp>
      <p:sp>
        <p:nvSpPr>
          <p:cNvPr id="4"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65</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1210435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6034" name="Rectangle 2"/>
          <p:cNvSpPr>
            <a:spLocks noGrp="1"/>
          </p:cNvSpPr>
          <p:nvPr>
            <p:ph type="title" idx="4294967295"/>
          </p:nvPr>
        </p:nvSpPr>
        <p:spPr bwMode="auto">
          <a:xfrm>
            <a:off x="623393" y="188640"/>
            <a:ext cx="10178124" cy="743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tr-TR" sz="3500" dirty="0" smtClean="0">
                <a:ln>
                  <a:noFill/>
                </a:ln>
              </a:rPr>
              <a:t>Karşılaştırma</a:t>
            </a:r>
            <a:endParaRPr lang="tr-TR" sz="3500" cap="none" dirty="0" smtClean="0">
              <a:ln>
                <a:noFill/>
              </a:ln>
              <a:latin typeface="Comic Sans MS" pitchFamily="66" charset="0"/>
            </a:endParaRPr>
          </a:p>
        </p:txBody>
      </p:sp>
      <p:sp>
        <p:nvSpPr>
          <p:cNvPr id="556035" name="Rectangle 3"/>
          <p:cNvSpPr>
            <a:spLocks noGrp="1"/>
          </p:cNvSpPr>
          <p:nvPr>
            <p:ph type="body" sz="half" idx="4294967295"/>
          </p:nvPr>
        </p:nvSpPr>
        <p:spPr>
          <a:xfrm>
            <a:off x="609600" y="1052737"/>
            <a:ext cx="9998901" cy="5403627"/>
          </a:xfrm>
        </p:spPr>
        <p:txBody>
          <a:bodyPr/>
          <a:lstStyle/>
          <a:p>
            <a:endParaRPr lang="tr-TR" sz="2800" dirty="0" smtClean="0">
              <a:latin typeface="Comic Sans MS" pitchFamily="66"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25878860"/>
              </p:ext>
            </p:extLst>
          </p:nvPr>
        </p:nvGraphicFramePr>
        <p:xfrm>
          <a:off x="335361" y="1052737"/>
          <a:ext cx="10273140" cy="5256580"/>
        </p:xfrm>
        <a:graphic>
          <a:graphicData uri="http://schemas.openxmlformats.org/drawingml/2006/table">
            <a:tbl>
              <a:tblPr firstRow="1" firstCol="1" bandRow="1">
                <a:tableStyleId>{5C22544A-7EE6-4342-B048-85BDC9FD1C3A}</a:tableStyleId>
              </a:tblPr>
              <a:tblGrid>
                <a:gridCol w="6624736"/>
                <a:gridCol w="864096"/>
                <a:gridCol w="1056117"/>
                <a:gridCol w="864096"/>
                <a:gridCol w="864095"/>
              </a:tblGrid>
              <a:tr h="421883">
                <a:tc>
                  <a:txBody>
                    <a:bodyPr/>
                    <a:lstStyle/>
                    <a:p>
                      <a:pPr>
                        <a:spcAft>
                          <a:spcPts val="0"/>
                        </a:spcAft>
                      </a:pPr>
                      <a:r>
                        <a:rPr lang="tr-TR" sz="1000" dirty="0">
                          <a:effectLst/>
                          <a:latin typeface="Comic Sans MS" pitchFamily="66" charset="0"/>
                        </a:rPr>
                        <a:t> </a:t>
                      </a:r>
                      <a:endParaRPr lang="en-US" sz="10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600" b="1" dirty="0">
                          <a:effectLst/>
                          <a:latin typeface="Comic Sans MS" pitchFamily="66" charset="0"/>
                        </a:rPr>
                        <a:t>PTÖ</a:t>
                      </a:r>
                      <a:endParaRPr lang="en-US" sz="1600" b="1"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600" b="1" dirty="0">
                          <a:effectLst/>
                          <a:latin typeface="Comic Sans MS" pitchFamily="66" charset="0"/>
                        </a:rPr>
                        <a:t>PDÖ</a:t>
                      </a:r>
                      <a:endParaRPr lang="en-US" sz="1600" b="1"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600" b="1" dirty="0">
                          <a:effectLst/>
                          <a:latin typeface="Comic Sans MS" pitchFamily="66" charset="0"/>
                        </a:rPr>
                        <a:t>ÖTÖ</a:t>
                      </a:r>
                      <a:endParaRPr lang="en-US" sz="1600" b="1"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600" b="1" dirty="0">
                          <a:effectLst/>
                          <a:latin typeface="Comic Sans MS" pitchFamily="66" charset="0"/>
                        </a:rPr>
                        <a:t>STÖ</a:t>
                      </a:r>
                      <a:endParaRPr lang="en-US" sz="1600" b="1" dirty="0">
                        <a:effectLst/>
                        <a:latin typeface="Comic Sans MS" pitchFamily="66" charset="0"/>
                        <a:ea typeface="Calibri"/>
                        <a:cs typeface="Times New Roman"/>
                      </a:endParaRPr>
                    </a:p>
                  </a:txBody>
                  <a:tcPr marL="81925" marR="81925" marT="0" marB="0" anchor="ctr"/>
                </a:tc>
              </a:tr>
              <a:tr h="615867">
                <a:tc>
                  <a:txBody>
                    <a:bodyPr/>
                    <a:lstStyle/>
                    <a:p>
                      <a:pPr>
                        <a:spcAft>
                          <a:spcPts val="0"/>
                        </a:spcAft>
                      </a:pPr>
                      <a:r>
                        <a:rPr lang="tr-TR" sz="1400" dirty="0">
                          <a:effectLst/>
                          <a:latin typeface="Comic Sans MS" pitchFamily="66" charset="0"/>
                          <a:cs typeface="Calibri" pitchFamily="34" charset="0"/>
                        </a:rPr>
                        <a:t>Üst </a:t>
                      </a:r>
                      <a:r>
                        <a:rPr lang="tr-TR" sz="1400" dirty="0" smtClean="0">
                          <a:effectLst/>
                          <a:latin typeface="Comic Sans MS" pitchFamily="66" charset="0"/>
                          <a:cs typeface="Calibri" pitchFamily="34" charset="0"/>
                        </a:rPr>
                        <a:t>düzey </a:t>
                      </a:r>
                      <a:r>
                        <a:rPr lang="tr-TR" sz="1400" dirty="0">
                          <a:effectLst/>
                          <a:latin typeface="Comic Sans MS" pitchFamily="66" charset="0"/>
                          <a:cs typeface="Calibri" pitchFamily="34" charset="0"/>
                        </a:rPr>
                        <a:t>zihinsel süreçlerin geliştirilmesine ve okul öğrenmelerinin yaşama aktarılmasına odaklı</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Uygulanması zaman alıcı</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Kısmen</a:t>
                      </a:r>
                      <a:endParaRPr lang="en-US" sz="110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Grup çalışması ön planda</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Kısmen</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Öğretmenin rolü kolaylaştırıcı</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Öğrenciye sunulan problem durumu otantiklik</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Öğrenciye sunulan içerikte otantiktir.</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Öğrenci etkin kılma ve yeni bilgelere ulaşıp eski bilgileriyle örtüştürme</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a:effectLst/>
                          <a:latin typeface="Comic Sans MS" pitchFamily="66" charset="0"/>
                          <a:cs typeface="Calibri" pitchFamily="34" charset="0"/>
                        </a:rPr>
                        <a:t>Öğrenciye bir problem durumu verme ve çözüm yolu bulması isteme</a:t>
                      </a:r>
                      <a:endParaRPr lang="en-US" sz="140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Değerlendirme yaklaşımında süreç ve performans ön planda</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a:effectLst/>
                          <a:latin typeface="Comic Sans MS" pitchFamily="66" charset="0"/>
                          <a:cs typeface="Calibri" pitchFamily="34" charset="0"/>
                        </a:rPr>
                        <a:t>İçerikte bir aşamalık söz konusu ve birbirini izleyen olayların varlığı</a:t>
                      </a:r>
                      <a:endParaRPr lang="en-US" sz="140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Evet</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Hayır</a:t>
                      </a:r>
                      <a:endParaRPr lang="en-US" sz="1100" dirty="0">
                        <a:effectLst/>
                        <a:latin typeface="Comic Sans MS" pitchFamily="66" charset="0"/>
                        <a:ea typeface="Calibri"/>
                        <a:cs typeface="Times New Roman"/>
                      </a:endParaRPr>
                    </a:p>
                  </a:txBody>
                  <a:tcPr marL="81925" marR="81925" marT="0" marB="0" anchor="ctr"/>
                </a:tc>
              </a:tr>
              <a:tr h="421883">
                <a:tc>
                  <a:txBody>
                    <a:bodyPr/>
                    <a:lstStyle/>
                    <a:p>
                      <a:pPr>
                        <a:spcAft>
                          <a:spcPts val="0"/>
                        </a:spcAft>
                      </a:pPr>
                      <a:r>
                        <a:rPr lang="tr-TR" sz="1400" dirty="0">
                          <a:effectLst/>
                          <a:latin typeface="Comic Sans MS" pitchFamily="66" charset="0"/>
                          <a:cs typeface="Calibri" pitchFamily="34" charset="0"/>
                        </a:rPr>
                        <a:t>Bilgi kavrama gibi alt düzey zihinsel süreçlerde odaklanma</a:t>
                      </a:r>
                      <a:endParaRPr lang="en-US" sz="1400" dirty="0">
                        <a:effectLst/>
                        <a:latin typeface="Comic Sans MS" pitchFamily="66" charset="0"/>
                        <a:ea typeface="Calibri"/>
                        <a:cs typeface="Calibri" pitchFamily="34" charset="0"/>
                      </a:endParaRPr>
                    </a:p>
                  </a:txBody>
                  <a:tcPr marL="81925" marR="81925" marT="0" marB="0" anchor="ctr"/>
                </a:tc>
                <a:tc>
                  <a:txBody>
                    <a:bodyPr/>
                    <a:lstStyle/>
                    <a:p>
                      <a:pPr>
                        <a:spcAft>
                          <a:spcPts val="0"/>
                        </a:spcAft>
                      </a:pPr>
                      <a:r>
                        <a:rPr lang="tr-TR" sz="1100">
                          <a:effectLst/>
                          <a:latin typeface="Comic Sans MS" pitchFamily="66" charset="0"/>
                        </a:rPr>
                        <a:t>Hayır</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a:effectLst/>
                          <a:latin typeface="Comic Sans MS" pitchFamily="66" charset="0"/>
                        </a:rPr>
                        <a:t>Evet</a:t>
                      </a:r>
                      <a:endParaRPr lang="en-US" sz="110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c>
                  <a:txBody>
                    <a:bodyPr/>
                    <a:lstStyle/>
                    <a:p>
                      <a:pPr>
                        <a:spcAft>
                          <a:spcPts val="0"/>
                        </a:spcAft>
                      </a:pPr>
                      <a:r>
                        <a:rPr lang="tr-TR" sz="1100" dirty="0">
                          <a:effectLst/>
                          <a:latin typeface="Comic Sans MS" pitchFamily="66" charset="0"/>
                        </a:rPr>
                        <a:t>Kısmen</a:t>
                      </a:r>
                      <a:endParaRPr lang="en-US" sz="1100" dirty="0">
                        <a:effectLst/>
                        <a:latin typeface="Comic Sans MS" pitchFamily="66" charset="0"/>
                        <a:ea typeface="Calibri"/>
                        <a:cs typeface="Times New Roman"/>
                      </a:endParaRPr>
                    </a:p>
                  </a:txBody>
                  <a:tcPr marL="81925" marR="81925" marT="0" marB="0" anchor="ctr"/>
                </a:tc>
              </a:tr>
            </a:tbl>
          </a:graphicData>
        </a:graphic>
      </p:graphicFrame>
      <p:sp>
        <p:nvSpPr>
          <p:cNvPr id="6" name="5 Slayt Numarası Yer Tutucusu"/>
          <p:cNvSpPr txBox="1">
            <a:spLocks/>
          </p:cNvSpPr>
          <p:nvPr/>
        </p:nvSpPr>
        <p:spPr bwMode="auto">
          <a:xfrm>
            <a:off x="10847917" y="3429001"/>
            <a:ext cx="1344083" cy="1223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tr-TR"/>
            </a:defPPr>
            <a:lvl1pPr algn="r" rtl="0" eaLnBrk="0" fontAlgn="base" hangingPunct="0">
              <a:spcBef>
                <a:spcPct val="0"/>
              </a:spcBef>
              <a:spcAft>
                <a:spcPct val="0"/>
              </a:spcAft>
              <a:defRPr sz="2000" b="1"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0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0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0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000" kern="1200">
                <a:solidFill>
                  <a:schemeClr val="tx1"/>
                </a:solidFill>
                <a:latin typeface="Arial" charset="0"/>
                <a:ea typeface="+mn-ea"/>
                <a:cs typeface="+mn-cs"/>
              </a:defRPr>
            </a:lvl5pPr>
            <a:lvl6pPr marL="25146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6pPr>
            <a:lvl7pPr marL="29718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7pPr>
            <a:lvl8pPr marL="34290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8pPr>
            <a:lvl9pPr marL="3886200" indent="-228600" algn="l" defTabSz="457200" rtl="0" eaLnBrk="0" fontAlgn="base" latinLnBrk="0" hangingPunct="0">
              <a:spcBef>
                <a:spcPct val="0"/>
              </a:spcBef>
              <a:spcAft>
                <a:spcPct val="0"/>
              </a:spcAft>
              <a:defRPr sz="2000" kern="1200">
                <a:solidFill>
                  <a:schemeClr val="tx1"/>
                </a:solidFill>
                <a:latin typeface="Arial" charset="0"/>
                <a:ea typeface="+mn-ea"/>
                <a:cs typeface="+mn-cs"/>
              </a:defRPr>
            </a:lvl9pPr>
          </a:lstStyle>
          <a:p>
            <a:pPr algn="ctr" eaLnBrk="1" hangingPunct="1"/>
            <a:endParaRPr lang="tr-TR" sz="1100" dirty="0" smtClean="0">
              <a:solidFill>
                <a:schemeClr val="bg1"/>
              </a:solidFill>
              <a:latin typeface="Comic Sans MS" pitchFamily="66" charset="0"/>
            </a:endParaRPr>
          </a:p>
          <a:p>
            <a:pPr algn="ctr" eaLnBrk="1" hangingPunct="1"/>
            <a:endParaRPr lang="tr-TR" sz="1100" dirty="0" smtClean="0">
              <a:solidFill>
                <a:schemeClr val="bg1"/>
              </a:solidFill>
              <a:latin typeface="Comic Sans MS" pitchFamily="66" charset="0"/>
            </a:endParaRPr>
          </a:p>
          <a:p>
            <a:pPr algn="ctr" eaLnBrk="1" hangingPunct="1"/>
            <a:endParaRPr lang="tr-TR" sz="1400" dirty="0" smtClean="0">
              <a:solidFill>
                <a:schemeClr val="bg1"/>
              </a:solidFill>
              <a:latin typeface="Comic Sans MS" pitchFamily="66" charset="0"/>
            </a:endParaRPr>
          </a:p>
          <a:p>
            <a:pPr algn="ctr" eaLnBrk="1" hangingPunct="1"/>
            <a:fld id="{FFBF15D7-5410-4E16-AC0A-973210FA1BC2}" type="slidenum">
              <a:rPr lang="tr-TR" sz="1400" smtClean="0">
                <a:solidFill>
                  <a:schemeClr val="bg1"/>
                </a:solidFill>
                <a:latin typeface="Comic Sans MS" pitchFamily="66" charset="0"/>
              </a:rPr>
              <a:pPr algn="ctr" eaLnBrk="1" hangingPunct="1"/>
              <a:t>66</a:t>
            </a:fld>
            <a:r>
              <a:rPr lang="tr-TR" sz="1400" dirty="0" smtClean="0">
                <a:solidFill>
                  <a:srgbClr val="666699"/>
                </a:solidFill>
                <a:latin typeface="Comic Sans MS" pitchFamily="66" charset="0"/>
              </a:rPr>
              <a:t>/</a:t>
            </a:r>
            <a:r>
              <a:rPr lang="tr-TR" sz="1400" dirty="0" smtClean="0">
                <a:solidFill>
                  <a:srgbClr val="FF8FFF"/>
                </a:solidFill>
                <a:latin typeface="Comic Sans MS" pitchFamily="66" charset="0"/>
              </a:rPr>
              <a:t>144</a:t>
            </a:r>
          </a:p>
        </p:txBody>
      </p:sp>
    </p:spTree>
    <p:extLst>
      <p:ext uri="{BB962C8B-B14F-4D97-AF65-F5344CB8AC3E}">
        <p14:creationId xmlns:p14="http://schemas.microsoft.com/office/powerpoint/2010/main" val="31085533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556034">
                                            <p:txEl>
                                              <p:pRg st="0" end="0"/>
                                            </p:txEl>
                                          </p:spTgt>
                                        </p:tgtEl>
                                        <p:attrNameLst>
                                          <p:attrName>style.visibility</p:attrName>
                                        </p:attrNameLst>
                                      </p:cBhvr>
                                      <p:to>
                                        <p:strVal val="visible"/>
                                      </p:to>
                                    </p:set>
                                    <p:anim calcmode="lin" valueType="num">
                                      <p:cBhvr additive="base">
                                        <p:cTn id="7" dur="75" fill="hold"/>
                                        <p:tgtEl>
                                          <p:spTgt spid="55603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55603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Z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nodePh="1">
                                  <p:stCondLst>
                                    <p:cond delay="0"/>
                                  </p:stCondLst>
                                  <p:endCondLst>
                                    <p:cond evt="begin" delay="0">
                                      <p:tn val="11"/>
                                    </p:cond>
                                  </p:endCondLst>
                                  <p:childTnLst>
                                    <p:set>
                                      <p:cBhvr>
                                        <p:cTn id="12" dur="1" fill="hold">
                                          <p:stCondLst>
                                            <p:cond delay="0"/>
                                          </p:stCondLst>
                                        </p:cTn>
                                        <p:tgtEl>
                                          <p:spTgt spid="556035">
                                            <p:txEl>
                                              <p:pRg st="0" end="0"/>
                                            </p:txEl>
                                          </p:spTgt>
                                        </p:tgtEl>
                                        <p:attrNameLst>
                                          <p:attrName>style.visibility</p:attrName>
                                        </p:attrNameLst>
                                      </p:cBhvr>
                                      <p:to>
                                        <p:strVal val="visible"/>
                                      </p:to>
                                    </p:set>
                                    <p:animEffect transition="in" filter="barn(outVertical)">
                                      <p:cBhvr>
                                        <p:cTn id="13" dur="500"/>
                                        <p:tgtEl>
                                          <p:spTgt spid="556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4" grpId="0" build="p" autoUpdateAnimBg="0"/>
      <p:bldP spid="556035"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020AB40C-60CF-48AE-870F-BC80AECEFAE0}" type="slidenum">
              <a:rPr lang="tr-TR" altLang="tr-TR" sz="1100">
                <a:solidFill>
                  <a:schemeClr val="bg1"/>
                </a:solidFill>
                <a:latin typeface="Comic Sans MS" panose="030F0702030302020204" pitchFamily="66" charset="0"/>
              </a:rPr>
              <a:pPr eaLnBrk="1" hangingPunct="1"/>
              <a:t>67</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617474" name="Text Box 2"/>
          <p:cNvSpPr txBox="1">
            <a:spLocks noChangeArrowheads="1"/>
          </p:cNvSpPr>
          <p:nvPr/>
        </p:nvSpPr>
        <p:spPr bwMode="auto">
          <a:xfrm>
            <a:off x="1952625" y="247650"/>
            <a:ext cx="6572250" cy="6324600"/>
          </a:xfrm>
          <a:prstGeom prst="rect">
            <a:avLst/>
          </a:prstGeom>
          <a:solidFill>
            <a:schemeClr val="bg1"/>
          </a:solidFill>
          <a:ln w="9525">
            <a:solidFill>
              <a:schemeClr val="bg1"/>
            </a:solidFill>
            <a:miter lim="800000"/>
            <a:headEnd/>
            <a:tailEnd/>
          </a:ln>
        </p:spPr>
        <p:txBody>
          <a:bodyPr/>
          <a:lstStyle/>
          <a:p>
            <a:pPr algn="just" eaLnBrk="0" hangingPunct="0">
              <a:lnSpc>
                <a:spcPct val="90000"/>
              </a:lnSpc>
              <a:defRPr/>
            </a:pPr>
            <a:r>
              <a:rPr lang="tr-TR" sz="1400" b="1" dirty="0">
                <a:solidFill>
                  <a:schemeClr val="folHlink"/>
                </a:solidFill>
                <a:effectLst>
                  <a:outerShdw blurRad="38100" dist="38100" dir="2700000" algn="tl">
                    <a:srgbClr val="000000"/>
                  </a:outerShdw>
                </a:effectLst>
                <a:latin typeface="Comic Sans MS" pitchFamily="66" charset="0"/>
              </a:rPr>
              <a:t>Bugün sınıf sizin için nasıldı?</a:t>
            </a:r>
            <a:r>
              <a:rPr lang="tr-TR" sz="1400" b="1" dirty="0">
                <a:effectLst>
                  <a:outerShdw blurRad="38100" dist="38100" dir="2700000" algn="tl">
                    <a:srgbClr val="FFFFFF"/>
                  </a:outerShdw>
                </a:effectLst>
                <a:latin typeface="Comic Sans MS" pitchFamily="66" charset="0"/>
              </a:rPr>
              <a:t> </a:t>
            </a:r>
          </a:p>
          <a:p>
            <a:pPr algn="just" eaLnBrk="0" hangingPunct="0">
              <a:lnSpc>
                <a:spcPct val="90000"/>
              </a:lnSpc>
              <a:defRPr/>
            </a:pPr>
            <a:r>
              <a:rPr lang="tr-TR" sz="1400" b="1" dirty="0">
                <a:solidFill>
                  <a:schemeClr val="accent1"/>
                </a:solidFill>
                <a:effectLst>
                  <a:outerShdw blurRad="38100" dist="38100" dir="2700000" algn="tl">
                    <a:srgbClr val="000000"/>
                  </a:outerShdw>
                </a:effectLst>
                <a:latin typeface="Comic Sans MS" pitchFamily="66" charset="0"/>
              </a:rPr>
              <a:t>Lütfen her bölümde </a:t>
            </a:r>
            <a:r>
              <a:rPr lang="tr-TR" sz="1400" b="1" u="sng" dirty="0">
                <a:solidFill>
                  <a:schemeClr val="accent1"/>
                </a:solidFill>
                <a:effectLst>
                  <a:outerShdw blurRad="38100" dist="38100" dir="2700000" algn="tl">
                    <a:srgbClr val="000000"/>
                  </a:outerShdw>
                </a:effectLst>
                <a:latin typeface="Comic Sans MS" pitchFamily="66" charset="0"/>
              </a:rPr>
              <a:t>tek bir</a:t>
            </a:r>
            <a:r>
              <a:rPr lang="tr-TR" sz="1400" b="1" dirty="0">
                <a:solidFill>
                  <a:schemeClr val="accent1"/>
                </a:solidFill>
                <a:effectLst>
                  <a:outerShdw blurRad="38100" dist="38100" dir="2700000" algn="tl">
                    <a:srgbClr val="000000"/>
                  </a:outerShdw>
                </a:effectLst>
                <a:latin typeface="Comic Sans MS" pitchFamily="66" charset="0"/>
              </a:rPr>
              <a:t> seçeneği işaretleyiniz.</a:t>
            </a:r>
          </a:p>
          <a:p>
            <a:pPr algn="just" eaLnBrk="0" hangingPunct="0">
              <a:lnSpc>
                <a:spcPct val="90000"/>
              </a:lnSpc>
              <a:defRPr/>
            </a:pPr>
            <a:r>
              <a:rPr lang="tr-TR" sz="1400" b="1" dirty="0">
                <a:solidFill>
                  <a:srgbClr val="00CC66"/>
                </a:solidFill>
                <a:effectLst>
                  <a:outerShdw blurRad="38100" dist="38100" dir="2700000" algn="tl">
                    <a:srgbClr val="000000"/>
                  </a:outerShdw>
                </a:effectLst>
                <a:latin typeface="Comic Sans MS" pitchFamily="66" charset="0"/>
              </a:rPr>
              <a:t>Güven</a:t>
            </a:r>
            <a:endParaRPr lang="tr-TR" sz="1400" b="1" dirty="0">
              <a:effectLst>
                <a:outerShdw blurRad="38100" dist="38100" dir="2700000" algn="tl">
                  <a:srgbClr val="FFFFFF"/>
                </a:outerShdw>
              </a:effectLst>
              <a:latin typeface="Comic Sans MS" pitchFamily="66" charset="0"/>
            </a:endParaRP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Kendimden çok memnundum.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oldukça pozitif ve güvende hissettim.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Emin değilim.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Kendimden memnun değildim.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umutsuz, aptal ve kötü hissettim.</a:t>
            </a:r>
          </a:p>
          <a:p>
            <a:pPr algn="just" eaLnBrk="0" hangingPunct="0">
              <a:lnSpc>
                <a:spcPct val="90000"/>
              </a:lnSpc>
              <a:defRPr/>
            </a:pPr>
            <a:r>
              <a:rPr lang="tr-TR" sz="1400" b="1" dirty="0">
                <a:solidFill>
                  <a:srgbClr val="00CC66"/>
                </a:solidFill>
                <a:effectLst>
                  <a:outerShdw blurRad="38100" dist="38100" dir="2700000" algn="tl">
                    <a:srgbClr val="000000"/>
                  </a:outerShdw>
                </a:effectLst>
                <a:latin typeface="Comic Sans MS" pitchFamily="66" charset="0"/>
              </a:rPr>
              <a:t>Enerji</a:t>
            </a:r>
            <a:endParaRPr lang="tr-TR" sz="1400" b="1" dirty="0">
              <a:effectLst>
                <a:outerShdw blurRad="38100" dist="38100" dir="2700000" algn="tl">
                  <a:srgbClr val="FFFFFF"/>
                </a:outerShdw>
              </a:effectLst>
              <a:latin typeface="Comic Sans MS" pitchFamily="66" charset="0"/>
            </a:endParaRP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bütün gün enerjik ve aktif hissettim.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Zamanın çoğunda kendimi enerjik ve aktif hissettim.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Emin değilim.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Çalışmamda çok enerjik değildim.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hareketsiz, sinirli ve baskı altında hissettim.</a:t>
            </a:r>
          </a:p>
          <a:p>
            <a:pPr algn="just" eaLnBrk="0" hangingPunct="0">
              <a:lnSpc>
                <a:spcPct val="90000"/>
              </a:lnSpc>
              <a:defRPr/>
            </a:pPr>
            <a:r>
              <a:rPr lang="tr-TR" sz="1400" b="1" dirty="0">
                <a:solidFill>
                  <a:srgbClr val="00CC66"/>
                </a:solidFill>
                <a:effectLst>
                  <a:outerShdw blurRad="38100" dist="38100" dir="2700000" algn="tl">
                    <a:srgbClr val="000000"/>
                  </a:outerShdw>
                </a:effectLst>
                <a:latin typeface="Comic Sans MS" pitchFamily="66" charset="0"/>
              </a:rPr>
              <a:t>Öz-denetim</a:t>
            </a:r>
            <a:endParaRPr lang="tr-TR" sz="1400" b="1" dirty="0">
              <a:effectLst>
                <a:outerShdw blurRad="38100" dist="38100" dir="2700000" algn="tl">
                  <a:srgbClr val="FFFFFF"/>
                </a:outerShdw>
              </a:effectLst>
              <a:latin typeface="Comic Sans MS" pitchFamily="66" charset="0"/>
            </a:endParaRP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Pek çok seçim yaptım, kendimi yönlendirdim, kendimden sorumluydum.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biraz yönlendirdim, kendimden sorumluydum.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Emin değilim.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İrademi kullanmaksızın yalnızca kendimi sürükledim.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Yalnızca kontrol edildim ve yönetildim. Hiçte sorumlu değildim.</a:t>
            </a:r>
          </a:p>
          <a:p>
            <a:pPr algn="just" eaLnBrk="0" hangingPunct="0">
              <a:lnSpc>
                <a:spcPct val="90000"/>
              </a:lnSpc>
              <a:defRPr/>
            </a:pPr>
            <a:r>
              <a:rPr lang="tr-TR" sz="1400" b="1" dirty="0">
                <a:solidFill>
                  <a:srgbClr val="00CC66"/>
                </a:solidFill>
                <a:effectLst>
                  <a:outerShdw blurRad="38100" dist="38100" dir="2700000" algn="tl">
                    <a:srgbClr val="000000"/>
                  </a:outerShdw>
                </a:effectLst>
                <a:latin typeface="Comic Sans MS" pitchFamily="66" charset="0"/>
              </a:rPr>
              <a:t>Gruba Ait Olma</a:t>
            </a:r>
            <a:endParaRPr lang="tr-TR" sz="1400" b="1" dirty="0">
              <a:effectLst>
                <a:outerShdw blurRad="38100" dist="38100" dir="2700000" algn="tl">
                  <a:srgbClr val="FFFFFF"/>
                </a:outerShdw>
              </a:effectLst>
              <a:latin typeface="Comic Sans MS" pitchFamily="66" charset="0"/>
            </a:endParaRP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Kendimi bir gruba ait hissettim. Tamamen kabul edildiğimi hissettim.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Diğerleri hakkında çoğunlukla olumlu duygulara sahiptim.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Emin değilim.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Tamamen kabul edilmediğimi hissettim.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Yalnızca diğerleri tarafından reddedilme ve bencillik hissettim.</a:t>
            </a:r>
          </a:p>
          <a:p>
            <a:pPr algn="just" eaLnBrk="0" hangingPunct="0">
              <a:lnSpc>
                <a:spcPct val="90000"/>
              </a:lnSpc>
              <a:defRPr/>
            </a:pPr>
            <a:r>
              <a:rPr lang="tr-TR" sz="1400" b="1" dirty="0">
                <a:solidFill>
                  <a:srgbClr val="00CC66"/>
                </a:solidFill>
                <a:effectLst>
                  <a:outerShdw blurRad="38100" dist="38100" dir="2700000" algn="tl">
                    <a:srgbClr val="000000"/>
                  </a:outerShdw>
                </a:effectLst>
                <a:latin typeface="Comic Sans MS" pitchFamily="66" charset="0"/>
              </a:rPr>
              <a:t>Farkında Olma</a:t>
            </a:r>
            <a:endParaRPr lang="tr-TR" sz="1400" b="1" dirty="0">
              <a:effectLst>
                <a:outerShdw blurRad="38100" dist="38100" dir="2700000" algn="tl">
                  <a:srgbClr val="FFFFFF"/>
                </a:outerShdw>
              </a:effectLst>
              <a:latin typeface="Comic Sans MS" pitchFamily="66" charset="0"/>
            </a:endParaRP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Her zaman uyanık ve farkındaydım.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Çoğu zaman uyanık ve farkındaydım.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Emin değilim.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Çoğu zaman sıkıldım.</a:t>
            </a:r>
          </a:p>
          <a:p>
            <a:pPr algn="just" eaLnBrk="0" hangingPunct="0">
              <a:lnSpc>
                <a:spcPct val="90000"/>
              </a:lnSpc>
              <a:defRPr/>
            </a:pPr>
            <a:r>
              <a:rPr lang="tr-TR" sz="1400" b="1" dirty="0">
                <a:effectLst>
                  <a:outerShdw blurRad="38100" dist="38100" dir="2700000" algn="tl">
                    <a:srgbClr val="FFFFFF"/>
                  </a:outerShdw>
                </a:effectLst>
                <a:latin typeface="Comic Sans MS" pitchFamily="66" charset="0"/>
              </a:rPr>
              <a:t>— Çok az dikkat ettim. Oldukça fazla sıkıldım.</a:t>
            </a:r>
          </a:p>
          <a:p>
            <a:pPr eaLnBrk="0" hangingPunct="0">
              <a:defRPr/>
            </a:pPr>
            <a:endParaRPr lang="tr-TR" sz="1000" dirty="0">
              <a:latin typeface="Times New Roman" pitchFamily="18" charset="0"/>
            </a:endParaRPr>
          </a:p>
        </p:txBody>
      </p:sp>
    </p:spTree>
    <p:extLst>
      <p:ext uri="{BB962C8B-B14F-4D97-AF65-F5344CB8AC3E}">
        <p14:creationId xmlns:p14="http://schemas.microsoft.com/office/powerpoint/2010/main" val="398613553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62FBA54F-97E3-4EB5-B19F-B3BB259906F1}" type="slidenum">
              <a:rPr lang="tr-TR" altLang="tr-TR" sz="1100">
                <a:solidFill>
                  <a:schemeClr val="bg1"/>
                </a:solidFill>
                <a:latin typeface="Comic Sans MS" panose="030F0702030302020204" pitchFamily="66" charset="0"/>
              </a:rPr>
              <a:pPr eaLnBrk="1" hangingPunct="1"/>
              <a:t>7</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65250"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tx1"/>
                </a:solidFill>
                <a:latin typeface="Comic Sans MS" panose="030F0702030302020204" pitchFamily="66" charset="0"/>
              </a:rPr>
              <a:t>Tartışma</a:t>
            </a:r>
          </a:p>
        </p:txBody>
      </p:sp>
      <p:sp>
        <p:nvSpPr>
          <p:cNvPr id="565251" name="Rectangle 3"/>
          <p:cNvSpPr>
            <a:spLocks noGrp="1"/>
          </p:cNvSpPr>
          <p:nvPr>
            <p:ph type="body" idx="4294967295"/>
          </p:nvPr>
        </p:nvSpPr>
        <p:spPr>
          <a:xfrm>
            <a:off x="2622550" y="1773238"/>
            <a:ext cx="6534150" cy="4437062"/>
          </a:xfrm>
        </p:spPr>
        <p:txBody>
          <a:bodyPr/>
          <a:lstStyle/>
          <a:p>
            <a:r>
              <a:rPr lang="tr-TR" altLang="tr-TR" b="0" smtClean="0">
                <a:latin typeface="Comic Sans MS" panose="030F0702030302020204" pitchFamily="66" charset="0"/>
              </a:rPr>
              <a:t>Öğrenenlerin bir konu ya da bir sorun üzerinde birlikte konuşarak olası çözüm yollarını aramalarına dayanan ve tüm grubun etkinliğe katılımı esas olan bu öğretim yönteminde iki önemli nokta; </a:t>
            </a:r>
            <a:r>
              <a:rPr lang="tr-TR" altLang="tr-TR" b="0" smtClean="0">
                <a:solidFill>
                  <a:srgbClr val="0000FF"/>
                </a:solidFill>
                <a:latin typeface="Comic Sans MS" panose="030F0702030302020204" pitchFamily="66" charset="0"/>
              </a:rPr>
              <a:t>açık bir amacın olması</a:t>
            </a:r>
            <a:r>
              <a:rPr lang="tr-TR" altLang="tr-TR" b="0" smtClean="0">
                <a:latin typeface="Comic Sans MS" panose="030F0702030302020204" pitchFamily="66" charset="0"/>
              </a:rPr>
              <a:t> </a:t>
            </a:r>
            <a:r>
              <a:rPr lang="tr-TR" altLang="tr-TR" b="0" smtClean="0">
                <a:solidFill>
                  <a:srgbClr val="0000FF"/>
                </a:solidFill>
                <a:latin typeface="Comic Sans MS" panose="030F0702030302020204" pitchFamily="66" charset="0"/>
              </a:rPr>
              <a:t>ve iyi bir ön hazırlığı gerektirmesi</a:t>
            </a:r>
            <a:r>
              <a:rPr lang="tr-TR" altLang="tr-TR" b="0" smtClean="0">
                <a:latin typeface="Comic Sans MS" panose="030F0702030302020204" pitchFamily="66" charset="0"/>
              </a:rPr>
              <a:t>dir</a:t>
            </a:r>
          </a:p>
        </p:txBody>
      </p:sp>
      <p:pic>
        <p:nvPicPr>
          <p:cNvPr id="5652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9964" y="5092700"/>
            <a:ext cx="231457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65676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65252"/>
                                        </p:tgtEl>
                                        <p:attrNameLst>
                                          <p:attrName>style.visibility</p:attrName>
                                        </p:attrNameLst>
                                      </p:cBhvr>
                                      <p:to>
                                        <p:strVal val="visible"/>
                                      </p:to>
                                    </p:set>
                                    <p:anim calcmode="lin" valueType="num">
                                      <p:cBhvr additive="base">
                                        <p:cTn id="7" dur="500" fill="hold"/>
                                        <p:tgtEl>
                                          <p:spTgt spid="565252"/>
                                        </p:tgtEl>
                                        <p:attrNameLst>
                                          <p:attrName>ppt_x</p:attrName>
                                        </p:attrNameLst>
                                      </p:cBhvr>
                                      <p:tavLst>
                                        <p:tav tm="0">
                                          <p:val>
                                            <p:strVal val="0-#ppt_w/2"/>
                                          </p:val>
                                        </p:tav>
                                        <p:tav tm="100000">
                                          <p:val>
                                            <p:strVal val="#ppt_x"/>
                                          </p:val>
                                        </p:tav>
                                      </p:tavLst>
                                    </p:anim>
                                    <p:anim calcmode="lin" valueType="num">
                                      <p:cBhvr additive="base">
                                        <p:cTn id="8" dur="500" fill="hold"/>
                                        <p:tgtEl>
                                          <p:spTgt spid="5652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5250">
                                            <p:txEl>
                                              <p:pRg st="0" end="0"/>
                                            </p:txEl>
                                          </p:spTgt>
                                        </p:tgtEl>
                                        <p:attrNameLst>
                                          <p:attrName>style.visibility</p:attrName>
                                        </p:attrNameLst>
                                      </p:cBhvr>
                                      <p:to>
                                        <p:strVal val="visible"/>
                                      </p:to>
                                    </p:set>
                                    <p:anim calcmode="lin" valueType="num">
                                      <p:cBhvr additive="base">
                                        <p:cTn id="13" dur="500" fill="hold"/>
                                        <p:tgtEl>
                                          <p:spTgt spid="56525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525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NIS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5251">
                                            <p:txEl>
                                              <p:pRg st="0" end="0"/>
                                            </p:txEl>
                                          </p:spTgt>
                                        </p:tgtEl>
                                        <p:attrNameLst>
                                          <p:attrName>style.visibility</p:attrName>
                                        </p:attrNameLst>
                                      </p:cBhvr>
                                      <p:to>
                                        <p:strVal val="visible"/>
                                      </p:to>
                                    </p:set>
                                    <p:anim calcmode="lin" valueType="num">
                                      <p:cBhvr additive="base">
                                        <p:cTn id="19" dur="500" fill="hold"/>
                                        <p:tgtEl>
                                          <p:spTgt spid="56525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5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0" grpId="0" build="p" autoUpdateAnimBg="0"/>
      <p:bldP spid="5652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99CBDD5A-F10D-41C8-B737-48FBDB0A4BFA}" type="slidenum">
              <a:rPr lang="tr-TR" altLang="tr-TR" sz="1100">
                <a:solidFill>
                  <a:schemeClr val="bg1"/>
                </a:solidFill>
                <a:latin typeface="Comic Sans MS" panose="030F0702030302020204" pitchFamily="66" charset="0"/>
              </a:rPr>
              <a:pPr eaLnBrk="1" hangingPunct="1"/>
              <a:t>8</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66274" name="Rectangle 2"/>
          <p:cNvSpPr>
            <a:spLocks noGrp="1"/>
          </p:cNvSpPr>
          <p:nvPr>
            <p:ph type="title" idx="4294967295"/>
          </p:nvPr>
        </p:nvSpPr>
        <p:spPr bwMode="auto">
          <a:xfrm>
            <a:off x="2209800" y="457201"/>
            <a:ext cx="7772400" cy="595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3400" b="0">
                <a:latin typeface="Comic Sans MS" panose="030F0702030302020204" pitchFamily="66" charset="0"/>
              </a:rPr>
              <a:t>Tartışma Teknikleri</a:t>
            </a:r>
            <a:endParaRPr lang="tr-TR" altLang="tr-TR" sz="4200" b="0">
              <a:latin typeface="Comic Sans MS" panose="030F0702030302020204" pitchFamily="66" charset="0"/>
            </a:endParaRPr>
          </a:p>
        </p:txBody>
      </p:sp>
      <p:sp>
        <p:nvSpPr>
          <p:cNvPr id="566275" name="Rectangle 3"/>
          <p:cNvSpPr>
            <a:spLocks noGrp="1"/>
          </p:cNvSpPr>
          <p:nvPr>
            <p:ph type="body" sz="half" idx="4294967295"/>
          </p:nvPr>
        </p:nvSpPr>
        <p:spPr>
          <a:xfrm>
            <a:off x="2063750" y="1143000"/>
            <a:ext cx="4368800" cy="5181600"/>
          </a:xfrm>
        </p:spPr>
        <p:txBody>
          <a:bodyPr/>
          <a:lstStyle/>
          <a:p>
            <a:pPr>
              <a:lnSpc>
                <a:spcPct val="90000"/>
              </a:lnSpc>
            </a:pPr>
            <a:r>
              <a:rPr lang="tr-TR" altLang="tr-TR" sz="2500" b="0">
                <a:latin typeface="Comic Sans MS" panose="030F0702030302020204" pitchFamily="66" charset="0"/>
              </a:rPr>
              <a:t>Büyük Grup Tartışması</a:t>
            </a:r>
          </a:p>
          <a:p>
            <a:pPr>
              <a:lnSpc>
                <a:spcPct val="90000"/>
              </a:lnSpc>
              <a:buFont typeface="Wingdings 2" panose="05020102010507070707" pitchFamily="18" charset="2"/>
              <a:buNone/>
            </a:pPr>
            <a:r>
              <a:rPr lang="tr-TR" altLang="tr-TR" sz="2500" b="0">
                <a:solidFill>
                  <a:srgbClr val="B69300"/>
                </a:solidFill>
                <a:latin typeface="Comic Sans MS" panose="030F0702030302020204" pitchFamily="66" charset="0"/>
              </a:rPr>
              <a:t>Büyük tartışma kümeleri</a:t>
            </a:r>
            <a:endParaRPr lang="tr-TR" altLang="tr-TR" sz="2500" b="0">
              <a:latin typeface="Comic Sans MS" panose="030F0702030302020204" pitchFamily="66" charset="0"/>
            </a:endParaRPr>
          </a:p>
          <a:p>
            <a:pPr>
              <a:lnSpc>
                <a:spcPct val="90000"/>
              </a:lnSpc>
            </a:pPr>
            <a:r>
              <a:rPr lang="tr-TR" altLang="tr-TR" sz="2100" b="0">
                <a:latin typeface="Comic Sans MS" panose="030F0702030302020204" pitchFamily="66" charset="0"/>
              </a:rPr>
              <a:t>Münazara</a:t>
            </a:r>
          </a:p>
          <a:p>
            <a:pPr>
              <a:lnSpc>
                <a:spcPct val="90000"/>
              </a:lnSpc>
              <a:buFont typeface="Wingdings 2" panose="05020102010507070707" pitchFamily="18" charset="2"/>
              <a:buNone/>
            </a:pPr>
            <a:r>
              <a:rPr lang="tr-TR" altLang="tr-TR" sz="2500" b="0">
                <a:solidFill>
                  <a:srgbClr val="B69300"/>
                </a:solidFill>
                <a:latin typeface="Comic Sans MS" panose="030F0702030302020204" pitchFamily="66" charset="0"/>
              </a:rPr>
              <a:t>Karşıt panel</a:t>
            </a:r>
          </a:p>
          <a:p>
            <a:pPr>
              <a:lnSpc>
                <a:spcPct val="90000"/>
              </a:lnSpc>
            </a:pPr>
            <a:r>
              <a:rPr lang="tr-TR" altLang="tr-TR" sz="2500" b="0">
                <a:latin typeface="Comic Sans MS" panose="030F0702030302020204" pitchFamily="66" charset="0"/>
              </a:rPr>
              <a:t>Panel</a:t>
            </a:r>
          </a:p>
          <a:p>
            <a:pPr>
              <a:lnSpc>
                <a:spcPct val="90000"/>
              </a:lnSpc>
              <a:buFont typeface="Wingdings 2" panose="05020102010507070707" pitchFamily="18" charset="2"/>
              <a:buNone/>
            </a:pPr>
            <a:r>
              <a:rPr lang="tr-TR" altLang="tr-TR" sz="2500" b="0">
                <a:solidFill>
                  <a:srgbClr val="B69300"/>
                </a:solidFill>
                <a:latin typeface="Comic Sans MS" panose="030F0702030302020204" pitchFamily="66" charset="0"/>
              </a:rPr>
              <a:t>Açık oturum</a:t>
            </a:r>
            <a:endParaRPr lang="tr-TR" altLang="tr-TR" sz="2500" b="0">
              <a:latin typeface="Comic Sans MS" panose="030F0702030302020204" pitchFamily="66" charset="0"/>
            </a:endParaRPr>
          </a:p>
          <a:p>
            <a:pPr>
              <a:lnSpc>
                <a:spcPct val="90000"/>
              </a:lnSpc>
            </a:pPr>
            <a:r>
              <a:rPr lang="tr-TR" altLang="tr-TR" sz="2500" b="0">
                <a:latin typeface="Comic Sans MS" panose="030F0702030302020204" pitchFamily="66" charset="0"/>
              </a:rPr>
              <a:t>Sempozyum</a:t>
            </a:r>
          </a:p>
          <a:p>
            <a:pPr>
              <a:lnSpc>
                <a:spcPct val="90000"/>
              </a:lnSpc>
              <a:buFont typeface="Wingdings 2" panose="05020102010507070707" pitchFamily="18" charset="2"/>
              <a:buNone/>
            </a:pPr>
            <a:r>
              <a:rPr lang="tr-TR" altLang="tr-TR" sz="2500" b="0">
                <a:solidFill>
                  <a:srgbClr val="B69300"/>
                </a:solidFill>
                <a:latin typeface="Comic Sans MS" panose="030F0702030302020204" pitchFamily="66" charset="0"/>
              </a:rPr>
              <a:t>Sunulu Tartışma</a:t>
            </a:r>
            <a:endParaRPr lang="tr-TR" altLang="tr-TR" sz="2500" b="0">
              <a:latin typeface="Comic Sans MS" panose="030F0702030302020204" pitchFamily="66" charset="0"/>
            </a:endParaRPr>
          </a:p>
          <a:p>
            <a:pPr>
              <a:lnSpc>
                <a:spcPct val="90000"/>
              </a:lnSpc>
            </a:pPr>
            <a:r>
              <a:rPr lang="tr-TR" altLang="tr-TR" sz="2500" b="0">
                <a:latin typeface="Comic Sans MS" panose="030F0702030302020204" pitchFamily="66" charset="0"/>
              </a:rPr>
              <a:t>Vızıltı Grupları</a:t>
            </a:r>
          </a:p>
          <a:p>
            <a:pPr>
              <a:lnSpc>
                <a:spcPct val="90000"/>
              </a:lnSpc>
              <a:buFont typeface="Wingdings 2" panose="05020102010507070707" pitchFamily="18" charset="2"/>
              <a:buNone/>
            </a:pPr>
            <a:r>
              <a:rPr lang="tr-TR" altLang="tr-TR" sz="2500" b="0">
                <a:solidFill>
                  <a:srgbClr val="B69300"/>
                </a:solidFill>
                <a:latin typeface="Comic Sans MS" panose="030F0702030302020204" pitchFamily="66" charset="0"/>
              </a:rPr>
              <a:t>Buzz grup/ Küçük tartışma grubu</a:t>
            </a:r>
            <a:endParaRPr lang="tr-TR" altLang="tr-TR" sz="2500" b="0">
              <a:latin typeface="Comic Sans MS" panose="030F0702030302020204" pitchFamily="66" charset="0"/>
            </a:endParaRPr>
          </a:p>
          <a:p>
            <a:pPr>
              <a:lnSpc>
                <a:spcPct val="90000"/>
              </a:lnSpc>
            </a:pPr>
            <a:endParaRPr lang="tr-TR" altLang="tr-TR" sz="2500" b="0">
              <a:latin typeface="Comic Sans MS" panose="030F0702030302020204" pitchFamily="66" charset="0"/>
            </a:endParaRPr>
          </a:p>
          <a:p>
            <a:pPr>
              <a:lnSpc>
                <a:spcPct val="90000"/>
              </a:lnSpc>
            </a:pPr>
            <a:endParaRPr lang="tr-TR" altLang="tr-TR" sz="2500" b="0">
              <a:latin typeface="Comic Sans MS" panose="030F0702030302020204" pitchFamily="66" charset="0"/>
            </a:endParaRPr>
          </a:p>
          <a:p>
            <a:pPr>
              <a:lnSpc>
                <a:spcPct val="90000"/>
              </a:lnSpc>
            </a:pPr>
            <a:endParaRPr lang="tr-TR" altLang="tr-TR" sz="2500" b="0">
              <a:latin typeface="Comic Sans MS" panose="030F0702030302020204" pitchFamily="66" charset="0"/>
            </a:endParaRPr>
          </a:p>
        </p:txBody>
      </p:sp>
      <p:sp>
        <p:nvSpPr>
          <p:cNvPr id="566276" name="Rectangle 4"/>
          <p:cNvSpPr>
            <a:spLocks noGrp="1"/>
          </p:cNvSpPr>
          <p:nvPr>
            <p:ph type="body" sz="half" idx="4294967295"/>
          </p:nvPr>
        </p:nvSpPr>
        <p:spPr>
          <a:xfrm>
            <a:off x="6383338" y="1196975"/>
            <a:ext cx="3168650" cy="5029200"/>
          </a:xfrm>
        </p:spPr>
        <p:txBody>
          <a:bodyPr>
            <a:normAutofit lnSpcReduction="10000"/>
          </a:bodyPr>
          <a:lstStyle/>
          <a:p>
            <a:r>
              <a:rPr lang="tr-TR" altLang="tr-TR" sz="2500" b="0">
                <a:latin typeface="Comic Sans MS" panose="030F0702030302020204" pitchFamily="66" charset="0"/>
              </a:rPr>
              <a:t>Seminer</a:t>
            </a:r>
          </a:p>
          <a:p>
            <a:pPr>
              <a:buFont typeface="Wingdings 2" panose="05020102010507070707" pitchFamily="18" charset="2"/>
              <a:buNone/>
            </a:pPr>
            <a:r>
              <a:rPr lang="tr-TR" altLang="tr-TR" sz="2500" b="0">
                <a:solidFill>
                  <a:srgbClr val="B69300"/>
                </a:solidFill>
                <a:latin typeface="Comic Sans MS" panose="030F0702030302020204" pitchFamily="66" charset="0"/>
              </a:rPr>
              <a:t>Toplu çalışma</a:t>
            </a:r>
            <a:endParaRPr lang="tr-TR" altLang="tr-TR" sz="2500" b="0">
              <a:latin typeface="Comic Sans MS" panose="030F0702030302020204" pitchFamily="66" charset="0"/>
            </a:endParaRPr>
          </a:p>
          <a:p>
            <a:r>
              <a:rPr lang="tr-TR" altLang="tr-TR" sz="2500" b="0">
                <a:latin typeface="Comic Sans MS" panose="030F0702030302020204" pitchFamily="66" charset="0"/>
              </a:rPr>
              <a:t>Kollegyum</a:t>
            </a:r>
          </a:p>
          <a:p>
            <a:pPr>
              <a:buFont typeface="Wingdings 2" panose="05020102010507070707" pitchFamily="18" charset="2"/>
              <a:buNone/>
            </a:pPr>
            <a:r>
              <a:rPr lang="tr-TR" altLang="tr-TR" sz="2500" b="0">
                <a:solidFill>
                  <a:srgbClr val="B69300"/>
                </a:solidFill>
                <a:latin typeface="Comic Sans MS" panose="030F0702030302020204" pitchFamily="66" charset="0"/>
              </a:rPr>
              <a:t>Bilimsel tartışma</a:t>
            </a:r>
            <a:endParaRPr lang="tr-TR" altLang="tr-TR" sz="2500" b="0">
              <a:latin typeface="Comic Sans MS" panose="030F0702030302020204" pitchFamily="66" charset="0"/>
            </a:endParaRPr>
          </a:p>
          <a:p>
            <a:r>
              <a:rPr lang="tr-TR" altLang="tr-TR" sz="2500" b="0">
                <a:latin typeface="Comic Sans MS" panose="030F0702030302020204" pitchFamily="66" charset="0"/>
              </a:rPr>
              <a:t>Beyin Fırtınası</a:t>
            </a:r>
          </a:p>
          <a:p>
            <a:pPr>
              <a:buFont typeface="Wingdings 2" panose="05020102010507070707" pitchFamily="18" charset="2"/>
              <a:buNone/>
            </a:pPr>
            <a:r>
              <a:rPr lang="tr-TR" altLang="tr-TR" sz="2500" b="0">
                <a:solidFill>
                  <a:srgbClr val="B69300"/>
                </a:solidFill>
                <a:latin typeface="Comic Sans MS" panose="030F0702030302020204" pitchFamily="66" charset="0"/>
              </a:rPr>
              <a:t>Fikir Bombardımanı</a:t>
            </a:r>
          </a:p>
          <a:p>
            <a:r>
              <a:rPr lang="tr-TR" altLang="tr-TR" sz="2500" b="0">
                <a:latin typeface="Comic Sans MS" panose="030F0702030302020204" pitchFamily="66" charset="0"/>
              </a:rPr>
              <a:t>Workshop</a:t>
            </a:r>
          </a:p>
          <a:p>
            <a:pPr>
              <a:buFont typeface="Wingdings 2" panose="05020102010507070707" pitchFamily="18" charset="2"/>
              <a:buNone/>
            </a:pPr>
            <a:r>
              <a:rPr lang="tr-TR" altLang="tr-TR" sz="2500" b="0">
                <a:solidFill>
                  <a:srgbClr val="B69300"/>
                </a:solidFill>
                <a:latin typeface="Comic Sans MS" panose="030F0702030302020204" pitchFamily="66" charset="0"/>
              </a:rPr>
              <a:t>Düşünce Atölyesi,İşlik,Çalıştay</a:t>
            </a:r>
          </a:p>
          <a:p>
            <a:r>
              <a:rPr lang="tr-TR" altLang="tr-TR" sz="2500" b="0">
                <a:latin typeface="Comic Sans MS" panose="030F0702030302020204" pitchFamily="66" charset="0"/>
              </a:rPr>
              <a:t>Forum</a:t>
            </a:r>
          </a:p>
          <a:p>
            <a:pPr>
              <a:buFont typeface="Wingdings 2" panose="05020102010507070707" pitchFamily="18" charset="2"/>
              <a:buNone/>
            </a:pPr>
            <a:r>
              <a:rPr lang="tr-TR" altLang="tr-TR" sz="2500" b="0">
                <a:solidFill>
                  <a:srgbClr val="B69300"/>
                </a:solidFill>
                <a:latin typeface="Comic Sans MS" panose="030F0702030302020204" pitchFamily="66" charset="0"/>
              </a:rPr>
              <a:t>Toplu Tartışı</a:t>
            </a:r>
          </a:p>
        </p:txBody>
      </p:sp>
    </p:spTree>
    <p:extLst>
      <p:ext uri="{BB962C8B-B14F-4D97-AF65-F5344CB8AC3E}">
        <p14:creationId xmlns:p14="http://schemas.microsoft.com/office/powerpoint/2010/main" val="36884821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6274">
                                            <p:txEl>
                                              <p:pRg st="0" end="0"/>
                                            </p:txEl>
                                          </p:spTgt>
                                        </p:tgtEl>
                                        <p:attrNameLst>
                                          <p:attrName>style.visibility</p:attrName>
                                        </p:attrNameLst>
                                      </p:cBhvr>
                                      <p:to>
                                        <p:strVal val="visible"/>
                                      </p:to>
                                    </p:set>
                                    <p:anim calcmode="lin" valueType="num">
                                      <p:cBhvr additive="base">
                                        <p:cTn id="7" dur="500" fill="hold"/>
                                        <p:tgtEl>
                                          <p:spTgt spid="5662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62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6275">
                                            <p:txEl>
                                              <p:pRg st="0" end="0"/>
                                            </p:txEl>
                                          </p:spTgt>
                                        </p:tgtEl>
                                        <p:attrNameLst>
                                          <p:attrName>style.visibility</p:attrName>
                                        </p:attrNameLst>
                                      </p:cBhvr>
                                      <p:to>
                                        <p:strVal val="visible"/>
                                      </p:to>
                                    </p:set>
                                    <p:anim calcmode="lin" valueType="num">
                                      <p:cBhvr additive="base">
                                        <p:cTn id="13" dur="500" fill="hold"/>
                                        <p:tgtEl>
                                          <p:spTgt spid="5662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62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NIS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6275">
                                            <p:txEl>
                                              <p:pRg st="1" end="1"/>
                                            </p:txEl>
                                          </p:spTgt>
                                        </p:tgtEl>
                                        <p:attrNameLst>
                                          <p:attrName>style.visibility</p:attrName>
                                        </p:attrNameLst>
                                      </p:cBhvr>
                                      <p:to>
                                        <p:strVal val="visible"/>
                                      </p:to>
                                    </p:set>
                                    <p:anim calcmode="lin" valueType="num">
                                      <p:cBhvr additive="base">
                                        <p:cTn id="19" dur="500" fill="hold"/>
                                        <p:tgtEl>
                                          <p:spTgt spid="5662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62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66275">
                                            <p:txEl>
                                              <p:pRg st="2" end="2"/>
                                            </p:txEl>
                                          </p:spTgt>
                                        </p:tgtEl>
                                        <p:attrNameLst>
                                          <p:attrName>style.visibility</p:attrName>
                                        </p:attrNameLst>
                                      </p:cBhvr>
                                      <p:to>
                                        <p:strVal val="visible"/>
                                      </p:to>
                                    </p:set>
                                    <p:anim calcmode="lin" valueType="num">
                                      <p:cBhvr additive="base">
                                        <p:cTn id="25" dur="500" fill="hold"/>
                                        <p:tgtEl>
                                          <p:spTgt spid="5662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662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ANIS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66275">
                                            <p:txEl>
                                              <p:pRg st="3" end="3"/>
                                            </p:txEl>
                                          </p:spTgt>
                                        </p:tgtEl>
                                        <p:attrNameLst>
                                          <p:attrName>style.visibility</p:attrName>
                                        </p:attrNameLst>
                                      </p:cBhvr>
                                      <p:to>
                                        <p:strVal val="visible"/>
                                      </p:to>
                                    </p:set>
                                    <p:anim calcmode="lin" valueType="num">
                                      <p:cBhvr additive="base">
                                        <p:cTn id="31" dur="500" fill="hold"/>
                                        <p:tgtEl>
                                          <p:spTgt spid="5662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62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ANIS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66275">
                                            <p:txEl>
                                              <p:pRg st="4" end="4"/>
                                            </p:txEl>
                                          </p:spTgt>
                                        </p:tgtEl>
                                        <p:attrNameLst>
                                          <p:attrName>style.visibility</p:attrName>
                                        </p:attrNameLst>
                                      </p:cBhvr>
                                      <p:to>
                                        <p:strVal val="visible"/>
                                      </p:to>
                                    </p:set>
                                    <p:anim calcmode="lin" valueType="num">
                                      <p:cBhvr additive="base">
                                        <p:cTn id="37" dur="500" fill="hold"/>
                                        <p:tgtEl>
                                          <p:spTgt spid="5662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6627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ANIS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66275">
                                            <p:txEl>
                                              <p:pRg st="5" end="5"/>
                                            </p:txEl>
                                          </p:spTgt>
                                        </p:tgtEl>
                                        <p:attrNameLst>
                                          <p:attrName>style.visibility</p:attrName>
                                        </p:attrNameLst>
                                      </p:cBhvr>
                                      <p:to>
                                        <p:strVal val="visible"/>
                                      </p:to>
                                    </p:set>
                                    <p:anim calcmode="lin" valueType="num">
                                      <p:cBhvr additive="base">
                                        <p:cTn id="43" dur="500" fill="hold"/>
                                        <p:tgtEl>
                                          <p:spTgt spid="5662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6627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ANISE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66275">
                                            <p:txEl>
                                              <p:pRg st="6" end="6"/>
                                            </p:txEl>
                                          </p:spTgt>
                                        </p:tgtEl>
                                        <p:attrNameLst>
                                          <p:attrName>style.visibility</p:attrName>
                                        </p:attrNameLst>
                                      </p:cBhvr>
                                      <p:to>
                                        <p:strVal val="visible"/>
                                      </p:to>
                                    </p:set>
                                    <p:anim calcmode="lin" valueType="num">
                                      <p:cBhvr additive="base">
                                        <p:cTn id="49" dur="500" fill="hold"/>
                                        <p:tgtEl>
                                          <p:spTgt spid="566275">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6627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ANISES.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66275">
                                            <p:txEl>
                                              <p:pRg st="7" end="7"/>
                                            </p:txEl>
                                          </p:spTgt>
                                        </p:tgtEl>
                                        <p:attrNameLst>
                                          <p:attrName>style.visibility</p:attrName>
                                        </p:attrNameLst>
                                      </p:cBhvr>
                                      <p:to>
                                        <p:strVal val="visible"/>
                                      </p:to>
                                    </p:set>
                                    <p:anim calcmode="lin" valueType="num">
                                      <p:cBhvr additive="base">
                                        <p:cTn id="55" dur="500" fill="hold"/>
                                        <p:tgtEl>
                                          <p:spTgt spid="566275">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6627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ANISES.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66275">
                                            <p:txEl>
                                              <p:pRg st="8" end="8"/>
                                            </p:txEl>
                                          </p:spTgt>
                                        </p:tgtEl>
                                        <p:attrNameLst>
                                          <p:attrName>style.visibility</p:attrName>
                                        </p:attrNameLst>
                                      </p:cBhvr>
                                      <p:to>
                                        <p:strVal val="visible"/>
                                      </p:to>
                                    </p:set>
                                    <p:anim calcmode="lin" valueType="num">
                                      <p:cBhvr additive="base">
                                        <p:cTn id="61" dur="500" fill="hold"/>
                                        <p:tgtEl>
                                          <p:spTgt spid="566275">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6627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ANISES.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66275">
                                            <p:txEl>
                                              <p:pRg st="9" end="9"/>
                                            </p:txEl>
                                          </p:spTgt>
                                        </p:tgtEl>
                                        <p:attrNameLst>
                                          <p:attrName>style.visibility</p:attrName>
                                        </p:attrNameLst>
                                      </p:cBhvr>
                                      <p:to>
                                        <p:strVal val="visible"/>
                                      </p:to>
                                    </p:set>
                                    <p:anim calcmode="lin" valueType="num">
                                      <p:cBhvr additive="base">
                                        <p:cTn id="67" dur="500" fill="hold"/>
                                        <p:tgtEl>
                                          <p:spTgt spid="566275">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6627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ANISES.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66276">
                                            <p:txEl>
                                              <p:pRg st="0" end="0"/>
                                            </p:txEl>
                                          </p:spTgt>
                                        </p:tgtEl>
                                        <p:attrNameLst>
                                          <p:attrName>style.visibility</p:attrName>
                                        </p:attrNameLst>
                                      </p:cBhvr>
                                      <p:to>
                                        <p:strVal val="visible"/>
                                      </p:to>
                                    </p:set>
                                    <p:anim calcmode="lin" valueType="num">
                                      <p:cBhvr additive="base">
                                        <p:cTn id="73" dur="500" fill="hold"/>
                                        <p:tgtEl>
                                          <p:spTgt spid="566276">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6627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ANISES.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66276">
                                            <p:txEl>
                                              <p:pRg st="1" end="1"/>
                                            </p:txEl>
                                          </p:spTgt>
                                        </p:tgtEl>
                                        <p:attrNameLst>
                                          <p:attrName>style.visibility</p:attrName>
                                        </p:attrNameLst>
                                      </p:cBhvr>
                                      <p:to>
                                        <p:strVal val="visible"/>
                                      </p:to>
                                    </p:set>
                                    <p:anim calcmode="lin" valueType="num">
                                      <p:cBhvr additive="base">
                                        <p:cTn id="79" dur="500" fill="hold"/>
                                        <p:tgtEl>
                                          <p:spTgt spid="566276">
                                            <p:txEl>
                                              <p:pRg st="1" end="1"/>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6627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2" name="ANISES.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566276">
                                            <p:txEl>
                                              <p:pRg st="2" end="2"/>
                                            </p:txEl>
                                          </p:spTgt>
                                        </p:tgtEl>
                                        <p:attrNameLst>
                                          <p:attrName>style.visibility</p:attrName>
                                        </p:attrNameLst>
                                      </p:cBhvr>
                                      <p:to>
                                        <p:strVal val="visible"/>
                                      </p:to>
                                    </p:set>
                                    <p:anim calcmode="lin" valueType="num">
                                      <p:cBhvr additive="base">
                                        <p:cTn id="85" dur="500" fill="hold"/>
                                        <p:tgtEl>
                                          <p:spTgt spid="566276">
                                            <p:txEl>
                                              <p:pRg st="2" end="2"/>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56627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2" name="ANISES.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566276">
                                            <p:txEl>
                                              <p:pRg st="3" end="3"/>
                                            </p:txEl>
                                          </p:spTgt>
                                        </p:tgtEl>
                                        <p:attrNameLst>
                                          <p:attrName>style.visibility</p:attrName>
                                        </p:attrNameLst>
                                      </p:cBhvr>
                                      <p:to>
                                        <p:strVal val="visible"/>
                                      </p:to>
                                    </p:set>
                                    <p:anim calcmode="lin" valueType="num">
                                      <p:cBhvr additive="base">
                                        <p:cTn id="91" dur="500" fill="hold"/>
                                        <p:tgtEl>
                                          <p:spTgt spid="566276">
                                            <p:txEl>
                                              <p:pRg st="3" end="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56627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2" name="ANISES.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566276">
                                            <p:txEl>
                                              <p:pRg st="4" end="4"/>
                                            </p:txEl>
                                          </p:spTgt>
                                        </p:tgtEl>
                                        <p:attrNameLst>
                                          <p:attrName>style.visibility</p:attrName>
                                        </p:attrNameLst>
                                      </p:cBhvr>
                                      <p:to>
                                        <p:strVal val="visible"/>
                                      </p:to>
                                    </p:set>
                                    <p:anim calcmode="lin" valueType="num">
                                      <p:cBhvr additive="base">
                                        <p:cTn id="97" dur="500" fill="hold"/>
                                        <p:tgtEl>
                                          <p:spTgt spid="566276">
                                            <p:txEl>
                                              <p:pRg st="4" end="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56627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2" name="ANISES.WAV"/>
                                        </p:tgtEl>
                                      </p:cMediaNode>
                                    </p:audio>
                                  </p:sub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566276">
                                            <p:txEl>
                                              <p:pRg st="5" end="5"/>
                                            </p:txEl>
                                          </p:spTgt>
                                        </p:tgtEl>
                                        <p:attrNameLst>
                                          <p:attrName>style.visibility</p:attrName>
                                        </p:attrNameLst>
                                      </p:cBhvr>
                                      <p:to>
                                        <p:strVal val="visible"/>
                                      </p:to>
                                    </p:set>
                                    <p:anim calcmode="lin" valueType="num">
                                      <p:cBhvr additive="base">
                                        <p:cTn id="103" dur="500" fill="hold"/>
                                        <p:tgtEl>
                                          <p:spTgt spid="566276">
                                            <p:txEl>
                                              <p:pRg st="5" end="5"/>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56627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2" name="ANISES.WAV"/>
                                        </p:tgtEl>
                                      </p:cMediaNode>
                                    </p:audio>
                                  </p:sub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566276">
                                            <p:txEl>
                                              <p:pRg st="6" end="6"/>
                                            </p:txEl>
                                          </p:spTgt>
                                        </p:tgtEl>
                                        <p:attrNameLst>
                                          <p:attrName>style.visibility</p:attrName>
                                        </p:attrNameLst>
                                      </p:cBhvr>
                                      <p:to>
                                        <p:strVal val="visible"/>
                                      </p:to>
                                    </p:set>
                                    <p:anim calcmode="lin" valueType="num">
                                      <p:cBhvr additive="base">
                                        <p:cTn id="109" dur="500" fill="hold"/>
                                        <p:tgtEl>
                                          <p:spTgt spid="566276">
                                            <p:txEl>
                                              <p:pRg st="6" end="6"/>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56627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7"/>
                                            </p:cond>
                                          </p:stCondLst>
                                          <p:endCondLst>
                                            <p:cond evt="onStopAudio" delay="0">
                                              <p:tgtEl>
                                                <p:sldTgt/>
                                              </p:tgtEl>
                                            </p:cond>
                                          </p:endCondLst>
                                        </p:cTn>
                                        <p:tgtEl>
                                          <p:sndTgt r:embed="rId2" name="ANISES.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566276">
                                            <p:txEl>
                                              <p:pRg st="7" end="7"/>
                                            </p:txEl>
                                          </p:spTgt>
                                        </p:tgtEl>
                                        <p:attrNameLst>
                                          <p:attrName>style.visibility</p:attrName>
                                        </p:attrNameLst>
                                      </p:cBhvr>
                                      <p:to>
                                        <p:strVal val="visible"/>
                                      </p:to>
                                    </p:set>
                                    <p:anim calcmode="lin" valueType="num">
                                      <p:cBhvr additive="base">
                                        <p:cTn id="115" dur="500" fill="hold"/>
                                        <p:tgtEl>
                                          <p:spTgt spid="566276">
                                            <p:txEl>
                                              <p:pRg st="7" end="7"/>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56627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3"/>
                                            </p:cond>
                                          </p:stCondLst>
                                          <p:endCondLst>
                                            <p:cond evt="onStopAudio" delay="0">
                                              <p:tgtEl>
                                                <p:sldTgt/>
                                              </p:tgtEl>
                                            </p:cond>
                                          </p:endCondLst>
                                        </p:cTn>
                                        <p:tgtEl>
                                          <p:sndTgt r:embed="rId2" name="ANISES.WAV"/>
                                        </p:tgtEl>
                                      </p:cMediaNode>
                                    </p:audio>
                                  </p:sub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566276">
                                            <p:txEl>
                                              <p:pRg st="8" end="8"/>
                                            </p:txEl>
                                          </p:spTgt>
                                        </p:tgtEl>
                                        <p:attrNameLst>
                                          <p:attrName>style.visibility</p:attrName>
                                        </p:attrNameLst>
                                      </p:cBhvr>
                                      <p:to>
                                        <p:strVal val="visible"/>
                                      </p:to>
                                    </p:set>
                                    <p:anim calcmode="lin" valueType="num">
                                      <p:cBhvr additive="base">
                                        <p:cTn id="121" dur="500" fill="hold"/>
                                        <p:tgtEl>
                                          <p:spTgt spid="566276">
                                            <p:txEl>
                                              <p:pRg st="8" end="8"/>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56627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9"/>
                                            </p:cond>
                                          </p:stCondLst>
                                          <p:endCondLst>
                                            <p:cond evt="onStopAudio" delay="0">
                                              <p:tgtEl>
                                                <p:sldTgt/>
                                              </p:tgtEl>
                                            </p:cond>
                                          </p:endCondLst>
                                        </p:cTn>
                                        <p:tgtEl>
                                          <p:sndTgt r:embed="rId2" name="ANISES.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566276">
                                            <p:txEl>
                                              <p:pRg st="9" end="9"/>
                                            </p:txEl>
                                          </p:spTgt>
                                        </p:tgtEl>
                                        <p:attrNameLst>
                                          <p:attrName>style.visibility</p:attrName>
                                        </p:attrNameLst>
                                      </p:cBhvr>
                                      <p:to>
                                        <p:strVal val="visible"/>
                                      </p:to>
                                    </p:set>
                                    <p:anim calcmode="lin" valueType="num">
                                      <p:cBhvr additive="base">
                                        <p:cTn id="127" dur="500" fill="hold"/>
                                        <p:tgtEl>
                                          <p:spTgt spid="566276">
                                            <p:txEl>
                                              <p:pRg st="9" end="9"/>
                                            </p:txEl>
                                          </p:spTgt>
                                        </p:tgtEl>
                                        <p:attrNameLst>
                                          <p:attrName>ppt_x</p:attrName>
                                        </p:attrNameLst>
                                      </p:cBhvr>
                                      <p:tavLst>
                                        <p:tav tm="0">
                                          <p:val>
                                            <p:strVal val="0-#ppt_w/2"/>
                                          </p:val>
                                        </p:tav>
                                        <p:tav tm="100000">
                                          <p:val>
                                            <p:strVal val="#ppt_x"/>
                                          </p:val>
                                        </p:tav>
                                      </p:tavLst>
                                    </p:anim>
                                    <p:anim calcmode="lin" valueType="num">
                                      <p:cBhvr additive="base">
                                        <p:cTn id="128" dur="500" fill="hold"/>
                                        <p:tgtEl>
                                          <p:spTgt spid="566276">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5"/>
                                            </p:cond>
                                          </p:stCondLst>
                                          <p:endCondLst>
                                            <p:cond evt="onStopAudio" delay="0">
                                              <p:tgtEl>
                                                <p:sldTgt/>
                                              </p:tgtEl>
                                            </p:cond>
                                          </p:endCondLst>
                                        </p:cTn>
                                        <p:tgtEl>
                                          <p:sndTgt r:embed="rId2" name="ANIS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4" grpId="0" build="p" autoUpdateAnimBg="0"/>
      <p:bldP spid="566275" grpId="0" build="p" autoUpdateAnimBg="0"/>
      <p:bldP spid="56627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5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99A32118-4A07-4564-9A65-79B3BA4B0673}" type="slidenum">
              <a:rPr lang="tr-TR" altLang="tr-TR" sz="1100">
                <a:solidFill>
                  <a:schemeClr val="bg1"/>
                </a:solidFill>
                <a:latin typeface="Comic Sans MS" panose="030F0702030302020204" pitchFamily="66" charset="0"/>
              </a:rPr>
              <a:pPr eaLnBrk="1" hangingPunct="1"/>
              <a:t>9</a:t>
            </a:fld>
            <a:r>
              <a:rPr lang="tr-TR" altLang="tr-TR" sz="1100">
                <a:solidFill>
                  <a:srgbClr val="666699"/>
                </a:solidFill>
                <a:latin typeface="Comic Sans MS" panose="030F0702030302020204" pitchFamily="66" charset="0"/>
              </a:rPr>
              <a:t>/</a:t>
            </a:r>
            <a:r>
              <a:rPr lang="tr-TR" altLang="tr-TR" sz="1100">
                <a:solidFill>
                  <a:srgbClr val="FF8FFF"/>
                </a:solidFill>
                <a:latin typeface="Comic Sans MS" panose="030F0702030302020204" pitchFamily="66" charset="0"/>
              </a:rPr>
              <a:t>87</a:t>
            </a:r>
          </a:p>
        </p:txBody>
      </p:sp>
      <p:sp>
        <p:nvSpPr>
          <p:cNvPr id="567298" name="Rectangle 2"/>
          <p:cNvSpPr>
            <a:spLocks noGrp="1"/>
          </p:cNvSpPr>
          <p:nvPr>
            <p:ph type="title" idx="4294967295"/>
          </p:nvPr>
        </p:nvSpPr>
        <p:spPr bwMode="auto">
          <a:xfrm>
            <a:off x="2351088" y="260351"/>
            <a:ext cx="6534150" cy="790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b="0" cap="none" smtClean="0">
                <a:ln>
                  <a:noFill/>
                </a:ln>
                <a:solidFill>
                  <a:schemeClr val="tx1"/>
                </a:solidFill>
                <a:latin typeface="Comic Sans MS" panose="030F0702030302020204" pitchFamily="66" charset="0"/>
              </a:rPr>
              <a:t>Tartışma</a:t>
            </a:r>
          </a:p>
        </p:txBody>
      </p:sp>
      <p:sp>
        <p:nvSpPr>
          <p:cNvPr id="567299" name="Rectangle 3"/>
          <p:cNvSpPr>
            <a:spLocks noGrp="1"/>
          </p:cNvSpPr>
          <p:nvPr>
            <p:ph type="body" sz="half" idx="4294967295"/>
          </p:nvPr>
        </p:nvSpPr>
        <p:spPr>
          <a:xfrm>
            <a:off x="2351088" y="1341438"/>
            <a:ext cx="3744912" cy="5334000"/>
          </a:xfrm>
        </p:spPr>
        <p:txBody>
          <a:bodyPr>
            <a:normAutofit/>
          </a:bodyPr>
          <a:lstStyle/>
          <a:p>
            <a:pPr>
              <a:lnSpc>
                <a:spcPct val="80000"/>
              </a:lnSpc>
            </a:pPr>
            <a:r>
              <a:rPr lang="tr-TR" altLang="tr-TR" b="0">
                <a:solidFill>
                  <a:srgbClr val="00CC00"/>
                </a:solidFill>
                <a:latin typeface="Comic Sans MS" panose="030F0702030302020204" pitchFamily="66" charset="0"/>
              </a:rPr>
              <a:t>Demokratik ortam</a:t>
            </a:r>
          </a:p>
          <a:p>
            <a:pPr>
              <a:lnSpc>
                <a:spcPct val="80000"/>
              </a:lnSpc>
            </a:pPr>
            <a:r>
              <a:rPr lang="tr-TR" altLang="tr-TR" b="0">
                <a:solidFill>
                  <a:srgbClr val="00CC00"/>
                </a:solidFill>
                <a:latin typeface="Comic Sans MS" panose="030F0702030302020204" pitchFamily="66" charset="0"/>
              </a:rPr>
              <a:t>Tartışarak öğrenme</a:t>
            </a:r>
          </a:p>
          <a:p>
            <a:pPr>
              <a:lnSpc>
                <a:spcPct val="80000"/>
              </a:lnSpc>
            </a:pPr>
            <a:r>
              <a:rPr lang="tr-TR" altLang="tr-TR" b="0">
                <a:solidFill>
                  <a:srgbClr val="00CC00"/>
                </a:solidFill>
                <a:latin typeface="Comic Sans MS" panose="030F0702030302020204" pitchFamily="66" charset="0"/>
              </a:rPr>
              <a:t>Yetenekler geliştirme</a:t>
            </a:r>
          </a:p>
          <a:p>
            <a:pPr>
              <a:lnSpc>
                <a:spcPct val="80000"/>
              </a:lnSpc>
            </a:pPr>
            <a:r>
              <a:rPr lang="tr-TR" altLang="tr-TR" b="0">
                <a:solidFill>
                  <a:srgbClr val="00CC00"/>
                </a:solidFill>
                <a:latin typeface="Comic Sans MS" panose="030F0702030302020204" pitchFamily="66" charset="0"/>
              </a:rPr>
              <a:t>İlişki kurma ve ait olma</a:t>
            </a:r>
          </a:p>
          <a:p>
            <a:pPr>
              <a:lnSpc>
                <a:spcPct val="80000"/>
              </a:lnSpc>
            </a:pPr>
            <a:r>
              <a:rPr lang="tr-TR" altLang="tr-TR" b="0">
                <a:solidFill>
                  <a:srgbClr val="00CC00"/>
                </a:solidFill>
                <a:latin typeface="Comic Sans MS" panose="030F0702030302020204" pitchFamily="66" charset="0"/>
              </a:rPr>
              <a:t>Farklı fikirler</a:t>
            </a:r>
          </a:p>
          <a:p>
            <a:pPr>
              <a:lnSpc>
                <a:spcPct val="80000"/>
              </a:lnSpc>
            </a:pPr>
            <a:r>
              <a:rPr lang="tr-TR" altLang="tr-TR" b="0">
                <a:solidFill>
                  <a:srgbClr val="00CC00"/>
                </a:solidFill>
                <a:latin typeface="Comic Sans MS" panose="030F0702030302020204" pitchFamily="66" charset="0"/>
              </a:rPr>
              <a:t>Farklı çözümler</a:t>
            </a:r>
          </a:p>
          <a:p>
            <a:pPr>
              <a:lnSpc>
                <a:spcPct val="80000"/>
              </a:lnSpc>
            </a:pPr>
            <a:r>
              <a:rPr lang="tr-TR" altLang="tr-TR" b="0">
                <a:solidFill>
                  <a:srgbClr val="00CC00"/>
                </a:solidFill>
                <a:latin typeface="Comic Sans MS" panose="030F0702030302020204" pitchFamily="66" charset="0"/>
              </a:rPr>
              <a:t>Eleştirme/eleştirilme </a:t>
            </a:r>
          </a:p>
          <a:p>
            <a:pPr>
              <a:lnSpc>
                <a:spcPct val="80000"/>
              </a:lnSpc>
            </a:pPr>
            <a:r>
              <a:rPr lang="tr-TR" altLang="tr-TR" b="0">
                <a:solidFill>
                  <a:srgbClr val="00CC00"/>
                </a:solidFill>
                <a:latin typeface="Comic Sans MS" panose="030F0702030302020204" pitchFamily="66" charset="0"/>
              </a:rPr>
              <a:t>Disipline olma</a:t>
            </a:r>
          </a:p>
          <a:p>
            <a:pPr>
              <a:lnSpc>
                <a:spcPct val="80000"/>
              </a:lnSpc>
            </a:pPr>
            <a:r>
              <a:rPr lang="tr-TR" altLang="tr-TR" b="0">
                <a:solidFill>
                  <a:srgbClr val="00CC00"/>
                </a:solidFill>
                <a:latin typeface="Comic Sans MS" panose="030F0702030302020204" pitchFamily="66" charset="0"/>
              </a:rPr>
              <a:t>Birbirini tanıma</a:t>
            </a:r>
          </a:p>
        </p:txBody>
      </p:sp>
      <p:sp>
        <p:nvSpPr>
          <p:cNvPr id="567300" name="Rectangle 4"/>
          <p:cNvSpPr>
            <a:spLocks noGrp="1"/>
          </p:cNvSpPr>
          <p:nvPr>
            <p:ph type="body" sz="half" idx="4294967295"/>
          </p:nvPr>
        </p:nvSpPr>
        <p:spPr>
          <a:xfrm>
            <a:off x="6477000" y="1371600"/>
            <a:ext cx="3219450" cy="5334000"/>
          </a:xfrm>
        </p:spPr>
        <p:txBody>
          <a:bodyPr/>
          <a:lstStyle/>
          <a:p>
            <a:r>
              <a:rPr lang="tr-TR" altLang="tr-TR" b="0" smtClean="0">
                <a:latin typeface="Comic Sans MS" panose="030F0702030302020204" pitchFamily="66" charset="0"/>
              </a:rPr>
              <a:t>Zaman </a:t>
            </a:r>
          </a:p>
          <a:p>
            <a:r>
              <a:rPr lang="tr-TR" altLang="tr-TR" b="0" smtClean="0">
                <a:latin typeface="Comic Sans MS" panose="030F0702030302020204" pitchFamily="66" charset="0"/>
              </a:rPr>
              <a:t>Hedeften sapma</a:t>
            </a:r>
          </a:p>
          <a:p>
            <a:r>
              <a:rPr lang="tr-TR" altLang="tr-TR" b="0" smtClean="0">
                <a:latin typeface="Comic Sans MS" panose="030F0702030302020204" pitchFamily="66" charset="0"/>
              </a:rPr>
              <a:t>Disiplini kaybetme</a:t>
            </a:r>
          </a:p>
          <a:p>
            <a:r>
              <a:rPr lang="tr-TR" altLang="tr-TR" b="0" smtClean="0">
                <a:latin typeface="Comic Sans MS" panose="030F0702030302020204" pitchFamily="66" charset="0"/>
              </a:rPr>
              <a:t>Grup liderliği</a:t>
            </a:r>
          </a:p>
          <a:p>
            <a:r>
              <a:rPr lang="tr-TR" altLang="tr-TR" b="0" smtClean="0">
                <a:latin typeface="Comic Sans MS" panose="030F0702030302020204" pitchFamily="66" charset="0"/>
              </a:rPr>
              <a:t>Toplumsal olgunluk</a:t>
            </a:r>
          </a:p>
          <a:p>
            <a:r>
              <a:rPr lang="tr-TR" altLang="tr-TR" b="0" smtClean="0">
                <a:latin typeface="Comic Sans MS" panose="030F0702030302020204" pitchFamily="66" charset="0"/>
              </a:rPr>
              <a:t>Sonlandırma güçlüğü</a:t>
            </a:r>
          </a:p>
          <a:p>
            <a:r>
              <a:rPr lang="tr-TR" altLang="tr-TR" b="0" smtClean="0">
                <a:latin typeface="Comic Sans MS" panose="030F0702030302020204" pitchFamily="66" charset="0"/>
              </a:rPr>
              <a:t>Kalabalık gruplar</a:t>
            </a:r>
            <a:endParaRPr lang="tr-TR" altLang="tr-TR" sz="3000" b="0">
              <a:latin typeface="Comic Sans MS" panose="030F0702030302020204" pitchFamily="66" charset="0"/>
            </a:endParaRPr>
          </a:p>
        </p:txBody>
      </p:sp>
      <p:sp>
        <p:nvSpPr>
          <p:cNvPr id="567301" name="AutoShape 5"/>
          <p:cNvSpPr>
            <a:spLocks noChangeArrowheads="1"/>
          </p:cNvSpPr>
          <p:nvPr/>
        </p:nvSpPr>
        <p:spPr bwMode="auto">
          <a:xfrm>
            <a:off x="5951539" y="5445126"/>
            <a:ext cx="485775" cy="976313"/>
          </a:xfrm>
          <a:prstGeom prst="upArrow">
            <a:avLst>
              <a:gd name="adj1" fmla="val 50000"/>
              <a:gd name="adj2" fmla="val 50245"/>
            </a:avLst>
          </a:prstGeom>
          <a:solidFill>
            <a:srgbClr val="00CC00"/>
          </a:solidFill>
          <a:ln w="9525">
            <a:solidFill>
              <a:schemeClr val="tx1"/>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tr-TR" altLang="tr-TR"/>
          </a:p>
        </p:txBody>
      </p:sp>
      <p:sp>
        <p:nvSpPr>
          <p:cNvPr id="567302" name="AutoShape 6"/>
          <p:cNvSpPr>
            <a:spLocks noChangeArrowheads="1"/>
          </p:cNvSpPr>
          <p:nvPr/>
        </p:nvSpPr>
        <p:spPr bwMode="auto">
          <a:xfrm>
            <a:off x="6240464" y="5661026"/>
            <a:ext cx="485775" cy="976313"/>
          </a:xfrm>
          <a:prstGeom prst="downArrow">
            <a:avLst>
              <a:gd name="adj1" fmla="val 50000"/>
              <a:gd name="adj2" fmla="val 50245"/>
            </a:avLst>
          </a:prstGeom>
          <a:solidFill>
            <a:srgbClr val="FF0066"/>
          </a:solidFill>
          <a:ln w="9525">
            <a:solidFill>
              <a:srgbClr val="FF0066"/>
            </a:solidFill>
            <a:miter lim="800000"/>
            <a:headEnd/>
            <a:tailEnd/>
          </a:ln>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tr-TR" altLang="tr-TR"/>
          </a:p>
        </p:txBody>
      </p:sp>
      <p:sp>
        <p:nvSpPr>
          <p:cNvPr id="73736" name="Line 7"/>
          <p:cNvSpPr>
            <a:spLocks noChangeShapeType="1"/>
          </p:cNvSpPr>
          <p:nvPr/>
        </p:nvSpPr>
        <p:spPr bwMode="auto">
          <a:xfrm>
            <a:off x="6311900" y="1268413"/>
            <a:ext cx="0" cy="4800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Tree>
    <p:extLst>
      <p:ext uri="{BB962C8B-B14F-4D97-AF65-F5344CB8AC3E}">
        <p14:creationId xmlns:p14="http://schemas.microsoft.com/office/powerpoint/2010/main" val="28810322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7298">
                                            <p:txEl>
                                              <p:pRg st="0" end="0"/>
                                            </p:txEl>
                                          </p:spTgt>
                                        </p:tgtEl>
                                        <p:attrNameLst>
                                          <p:attrName>style.visibility</p:attrName>
                                        </p:attrNameLst>
                                      </p:cBhvr>
                                      <p:to>
                                        <p:strVal val="visible"/>
                                      </p:to>
                                    </p:set>
                                    <p:anim calcmode="lin" valueType="num">
                                      <p:cBhvr additive="base">
                                        <p:cTn id="7" dur="500" fill="hold"/>
                                        <p:tgtEl>
                                          <p:spTgt spid="5672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72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NIS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7299">
                                            <p:txEl>
                                              <p:pRg st="0" end="0"/>
                                            </p:txEl>
                                          </p:spTgt>
                                        </p:tgtEl>
                                        <p:attrNameLst>
                                          <p:attrName>style.visibility</p:attrName>
                                        </p:attrNameLst>
                                      </p:cBhvr>
                                      <p:to>
                                        <p:strVal val="visible"/>
                                      </p:to>
                                    </p:set>
                                    <p:anim calcmode="lin" valueType="num">
                                      <p:cBhvr additive="base">
                                        <p:cTn id="13" dur="500" fill="hold"/>
                                        <p:tgtEl>
                                          <p:spTgt spid="5672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72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NIS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67299">
                                            <p:txEl>
                                              <p:pRg st="1" end="1"/>
                                            </p:txEl>
                                          </p:spTgt>
                                        </p:tgtEl>
                                        <p:attrNameLst>
                                          <p:attrName>style.visibility</p:attrName>
                                        </p:attrNameLst>
                                      </p:cBhvr>
                                      <p:to>
                                        <p:strVal val="visible"/>
                                      </p:to>
                                    </p:set>
                                    <p:anim calcmode="lin" valueType="num">
                                      <p:cBhvr additive="base">
                                        <p:cTn id="19" dur="500" fill="hold"/>
                                        <p:tgtEl>
                                          <p:spTgt spid="5672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672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ANIS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67299">
                                            <p:txEl>
                                              <p:pRg st="2" end="2"/>
                                            </p:txEl>
                                          </p:spTgt>
                                        </p:tgtEl>
                                        <p:attrNameLst>
                                          <p:attrName>style.visibility</p:attrName>
                                        </p:attrNameLst>
                                      </p:cBhvr>
                                      <p:to>
                                        <p:strVal val="visible"/>
                                      </p:to>
                                    </p:set>
                                    <p:anim calcmode="lin" valueType="num">
                                      <p:cBhvr additive="base">
                                        <p:cTn id="25" dur="500" fill="hold"/>
                                        <p:tgtEl>
                                          <p:spTgt spid="5672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6729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ANISES.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67299">
                                            <p:txEl>
                                              <p:pRg st="3" end="3"/>
                                            </p:txEl>
                                          </p:spTgt>
                                        </p:tgtEl>
                                        <p:attrNameLst>
                                          <p:attrName>style.visibility</p:attrName>
                                        </p:attrNameLst>
                                      </p:cBhvr>
                                      <p:to>
                                        <p:strVal val="visible"/>
                                      </p:to>
                                    </p:set>
                                    <p:anim calcmode="lin" valueType="num">
                                      <p:cBhvr additive="base">
                                        <p:cTn id="31" dur="500" fill="hold"/>
                                        <p:tgtEl>
                                          <p:spTgt spid="5672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6729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ANISE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67299">
                                            <p:txEl>
                                              <p:pRg st="4" end="4"/>
                                            </p:txEl>
                                          </p:spTgt>
                                        </p:tgtEl>
                                        <p:attrNameLst>
                                          <p:attrName>style.visibility</p:attrName>
                                        </p:attrNameLst>
                                      </p:cBhvr>
                                      <p:to>
                                        <p:strVal val="visible"/>
                                      </p:to>
                                    </p:set>
                                    <p:anim calcmode="lin" valueType="num">
                                      <p:cBhvr additive="base">
                                        <p:cTn id="37" dur="500" fill="hold"/>
                                        <p:tgtEl>
                                          <p:spTgt spid="5672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6729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ANISES.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67299">
                                            <p:txEl>
                                              <p:pRg st="5" end="5"/>
                                            </p:txEl>
                                          </p:spTgt>
                                        </p:tgtEl>
                                        <p:attrNameLst>
                                          <p:attrName>style.visibility</p:attrName>
                                        </p:attrNameLst>
                                      </p:cBhvr>
                                      <p:to>
                                        <p:strVal val="visible"/>
                                      </p:to>
                                    </p:set>
                                    <p:anim calcmode="lin" valueType="num">
                                      <p:cBhvr additive="base">
                                        <p:cTn id="43" dur="500" fill="hold"/>
                                        <p:tgtEl>
                                          <p:spTgt spid="56729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6729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ANISE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67299">
                                            <p:txEl>
                                              <p:pRg st="6" end="6"/>
                                            </p:txEl>
                                          </p:spTgt>
                                        </p:tgtEl>
                                        <p:attrNameLst>
                                          <p:attrName>style.visibility</p:attrName>
                                        </p:attrNameLst>
                                      </p:cBhvr>
                                      <p:to>
                                        <p:strVal val="visible"/>
                                      </p:to>
                                    </p:set>
                                    <p:anim calcmode="lin" valueType="num">
                                      <p:cBhvr additive="base">
                                        <p:cTn id="49" dur="500" fill="hold"/>
                                        <p:tgtEl>
                                          <p:spTgt spid="567299">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6729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ANISES.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67299">
                                            <p:txEl>
                                              <p:pRg st="7" end="7"/>
                                            </p:txEl>
                                          </p:spTgt>
                                        </p:tgtEl>
                                        <p:attrNameLst>
                                          <p:attrName>style.visibility</p:attrName>
                                        </p:attrNameLst>
                                      </p:cBhvr>
                                      <p:to>
                                        <p:strVal val="visible"/>
                                      </p:to>
                                    </p:set>
                                    <p:anim calcmode="lin" valueType="num">
                                      <p:cBhvr additive="base">
                                        <p:cTn id="55" dur="500" fill="hold"/>
                                        <p:tgtEl>
                                          <p:spTgt spid="567299">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6729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ANISES.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67299">
                                            <p:txEl>
                                              <p:pRg st="8" end="8"/>
                                            </p:txEl>
                                          </p:spTgt>
                                        </p:tgtEl>
                                        <p:attrNameLst>
                                          <p:attrName>style.visibility</p:attrName>
                                        </p:attrNameLst>
                                      </p:cBhvr>
                                      <p:to>
                                        <p:strVal val="visible"/>
                                      </p:to>
                                    </p:set>
                                    <p:anim calcmode="lin" valueType="num">
                                      <p:cBhvr additive="base">
                                        <p:cTn id="61" dur="500" fill="hold"/>
                                        <p:tgtEl>
                                          <p:spTgt spid="567299">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6729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ANISES.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67300">
                                            <p:txEl>
                                              <p:pRg st="0" end="0"/>
                                            </p:txEl>
                                          </p:spTgt>
                                        </p:tgtEl>
                                        <p:attrNameLst>
                                          <p:attrName>style.visibility</p:attrName>
                                        </p:attrNameLst>
                                      </p:cBhvr>
                                      <p:to>
                                        <p:strVal val="visible"/>
                                      </p:to>
                                    </p:set>
                                    <p:anim calcmode="lin" valueType="num">
                                      <p:cBhvr additive="base">
                                        <p:cTn id="67" dur="500" fill="hold"/>
                                        <p:tgtEl>
                                          <p:spTgt spid="567300">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673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ANISES.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67300">
                                            <p:txEl>
                                              <p:pRg st="1" end="1"/>
                                            </p:txEl>
                                          </p:spTgt>
                                        </p:tgtEl>
                                        <p:attrNameLst>
                                          <p:attrName>style.visibility</p:attrName>
                                        </p:attrNameLst>
                                      </p:cBhvr>
                                      <p:to>
                                        <p:strVal val="visible"/>
                                      </p:to>
                                    </p:set>
                                    <p:anim calcmode="lin" valueType="num">
                                      <p:cBhvr additive="base">
                                        <p:cTn id="73" dur="500" fill="hold"/>
                                        <p:tgtEl>
                                          <p:spTgt spid="567300">
                                            <p:txEl>
                                              <p:pRg st="1" end="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56730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ANISES.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67300">
                                            <p:txEl>
                                              <p:pRg st="2" end="2"/>
                                            </p:txEl>
                                          </p:spTgt>
                                        </p:tgtEl>
                                        <p:attrNameLst>
                                          <p:attrName>style.visibility</p:attrName>
                                        </p:attrNameLst>
                                      </p:cBhvr>
                                      <p:to>
                                        <p:strVal val="visible"/>
                                      </p:to>
                                    </p:set>
                                    <p:anim calcmode="lin" valueType="num">
                                      <p:cBhvr additive="base">
                                        <p:cTn id="79" dur="500" fill="hold"/>
                                        <p:tgtEl>
                                          <p:spTgt spid="567300">
                                            <p:txEl>
                                              <p:pRg st="2" end="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56730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2" name="ANISES.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567300">
                                            <p:txEl>
                                              <p:pRg st="3" end="3"/>
                                            </p:txEl>
                                          </p:spTgt>
                                        </p:tgtEl>
                                        <p:attrNameLst>
                                          <p:attrName>style.visibility</p:attrName>
                                        </p:attrNameLst>
                                      </p:cBhvr>
                                      <p:to>
                                        <p:strVal val="visible"/>
                                      </p:to>
                                    </p:set>
                                    <p:anim calcmode="lin" valueType="num">
                                      <p:cBhvr additive="base">
                                        <p:cTn id="85" dur="500" fill="hold"/>
                                        <p:tgtEl>
                                          <p:spTgt spid="567300">
                                            <p:txEl>
                                              <p:pRg st="3" end="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56730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2" name="ANISES.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567300">
                                            <p:txEl>
                                              <p:pRg st="4" end="4"/>
                                            </p:txEl>
                                          </p:spTgt>
                                        </p:tgtEl>
                                        <p:attrNameLst>
                                          <p:attrName>style.visibility</p:attrName>
                                        </p:attrNameLst>
                                      </p:cBhvr>
                                      <p:to>
                                        <p:strVal val="visible"/>
                                      </p:to>
                                    </p:set>
                                    <p:anim calcmode="lin" valueType="num">
                                      <p:cBhvr additive="base">
                                        <p:cTn id="91" dur="500" fill="hold"/>
                                        <p:tgtEl>
                                          <p:spTgt spid="567300">
                                            <p:txEl>
                                              <p:pRg st="4" end="4"/>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56730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2" name="ANISES.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567300">
                                            <p:txEl>
                                              <p:pRg st="5" end="5"/>
                                            </p:txEl>
                                          </p:spTgt>
                                        </p:tgtEl>
                                        <p:attrNameLst>
                                          <p:attrName>style.visibility</p:attrName>
                                        </p:attrNameLst>
                                      </p:cBhvr>
                                      <p:to>
                                        <p:strVal val="visible"/>
                                      </p:to>
                                    </p:set>
                                    <p:anim calcmode="lin" valueType="num">
                                      <p:cBhvr additive="base">
                                        <p:cTn id="97" dur="500" fill="hold"/>
                                        <p:tgtEl>
                                          <p:spTgt spid="567300">
                                            <p:txEl>
                                              <p:pRg st="5" end="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56730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2" name="ANISES.WAV"/>
                                        </p:tgtEl>
                                      </p:cMediaNode>
                                    </p:audio>
                                  </p:sub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567300">
                                            <p:txEl>
                                              <p:pRg st="6" end="6"/>
                                            </p:txEl>
                                          </p:spTgt>
                                        </p:tgtEl>
                                        <p:attrNameLst>
                                          <p:attrName>style.visibility</p:attrName>
                                        </p:attrNameLst>
                                      </p:cBhvr>
                                      <p:to>
                                        <p:strVal val="visible"/>
                                      </p:to>
                                    </p:set>
                                    <p:anim calcmode="lin" valueType="num">
                                      <p:cBhvr additive="base">
                                        <p:cTn id="103" dur="500" fill="hold"/>
                                        <p:tgtEl>
                                          <p:spTgt spid="567300">
                                            <p:txEl>
                                              <p:pRg st="6" end="6"/>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56730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2" name="ANISES.WAV"/>
                                        </p:tgtEl>
                                      </p:cMediaNode>
                                    </p:audio>
                                  </p:sub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567301"/>
                                        </p:tgtEl>
                                        <p:attrNameLst>
                                          <p:attrName>style.visibility</p:attrName>
                                        </p:attrNameLst>
                                      </p:cBhvr>
                                      <p:to>
                                        <p:strVal val="visible"/>
                                      </p:to>
                                    </p:set>
                                    <p:anim calcmode="lin" valueType="num">
                                      <p:cBhvr additive="base">
                                        <p:cTn id="109" dur="500" fill="hold"/>
                                        <p:tgtEl>
                                          <p:spTgt spid="567301"/>
                                        </p:tgtEl>
                                        <p:attrNameLst>
                                          <p:attrName>ppt_x</p:attrName>
                                        </p:attrNameLst>
                                      </p:cBhvr>
                                      <p:tavLst>
                                        <p:tav tm="0">
                                          <p:val>
                                            <p:strVal val="0-#ppt_w/2"/>
                                          </p:val>
                                        </p:tav>
                                        <p:tav tm="100000">
                                          <p:val>
                                            <p:strVal val="#ppt_x"/>
                                          </p:val>
                                        </p:tav>
                                      </p:tavLst>
                                    </p:anim>
                                    <p:anim calcmode="lin" valueType="num">
                                      <p:cBhvr additive="base">
                                        <p:cTn id="110" dur="500" fill="hold"/>
                                        <p:tgtEl>
                                          <p:spTgt spid="56730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7"/>
                                            </p:cond>
                                          </p:stCondLst>
                                          <p:endCondLst>
                                            <p:cond evt="onStopAudio" delay="0">
                                              <p:tgtEl>
                                                <p:sldTgt/>
                                              </p:tgtEl>
                                            </p:cond>
                                          </p:endCondLst>
                                        </p:cTn>
                                        <p:tgtEl>
                                          <p:sndTgt r:embed="rId2" name="ANISES.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1" fill="hold" grpId="0" nodeType="clickEffect">
                                  <p:stCondLst>
                                    <p:cond delay="0"/>
                                  </p:stCondLst>
                                  <p:childTnLst>
                                    <p:set>
                                      <p:cBhvr>
                                        <p:cTn id="114" dur="1" fill="hold">
                                          <p:stCondLst>
                                            <p:cond delay="0"/>
                                          </p:stCondLst>
                                        </p:cTn>
                                        <p:tgtEl>
                                          <p:spTgt spid="567302"/>
                                        </p:tgtEl>
                                        <p:attrNameLst>
                                          <p:attrName>style.visibility</p:attrName>
                                        </p:attrNameLst>
                                      </p:cBhvr>
                                      <p:to>
                                        <p:strVal val="visible"/>
                                      </p:to>
                                    </p:set>
                                    <p:anim calcmode="lin" valueType="num">
                                      <p:cBhvr additive="base">
                                        <p:cTn id="115" dur="500" fill="hold"/>
                                        <p:tgtEl>
                                          <p:spTgt spid="567302"/>
                                        </p:tgtEl>
                                        <p:attrNameLst>
                                          <p:attrName>ppt_x</p:attrName>
                                        </p:attrNameLst>
                                      </p:cBhvr>
                                      <p:tavLst>
                                        <p:tav tm="0">
                                          <p:val>
                                            <p:strVal val="#ppt_x"/>
                                          </p:val>
                                        </p:tav>
                                        <p:tav tm="100000">
                                          <p:val>
                                            <p:strVal val="#ppt_x"/>
                                          </p:val>
                                        </p:tav>
                                      </p:tavLst>
                                    </p:anim>
                                    <p:anim calcmode="lin" valueType="num">
                                      <p:cBhvr additive="base">
                                        <p:cTn id="116" dur="500" fill="hold"/>
                                        <p:tgtEl>
                                          <p:spTgt spid="56730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8" grpId="0" build="p" autoUpdateAnimBg="0"/>
      <p:bldP spid="567299" grpId="0" build="p" autoUpdateAnimBg="0"/>
      <p:bldP spid="567300" grpId="0" build="p" autoUpdateAnimBg="0"/>
      <p:bldP spid="567301" grpId="0" animBg="1"/>
      <p:bldP spid="567302"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2746</Words>
  <Application>Microsoft Office PowerPoint</Application>
  <PresentationFormat>Widescreen</PresentationFormat>
  <Paragraphs>525</Paragraphs>
  <Slides>67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Arial</vt:lpstr>
      <vt:lpstr>Calibri</vt:lpstr>
      <vt:lpstr>Calibri Light</vt:lpstr>
      <vt:lpstr>Comic Sans MS</vt:lpstr>
      <vt:lpstr>Impact</vt:lpstr>
      <vt:lpstr>Times New Roman</vt:lpstr>
      <vt:lpstr>Wingdings</vt:lpstr>
      <vt:lpstr>Wingdings 2</vt:lpstr>
      <vt:lpstr>Office Teması</vt:lpstr>
      <vt:lpstr>Document</vt:lpstr>
      <vt:lpstr>Öğretim  Yöntem Teknik ve Yaklaşımları</vt:lpstr>
      <vt:lpstr>Yöntem seçimine etki eden etmenler</vt:lpstr>
      <vt:lpstr>Temel Kavramlar</vt:lpstr>
      <vt:lpstr>Temel Kavramlar</vt:lpstr>
      <vt:lpstr>Temel Kavramlar</vt:lpstr>
      <vt:lpstr>Temel Kavramlar</vt:lpstr>
      <vt:lpstr>Tartışma</vt:lpstr>
      <vt:lpstr>Tartışma Teknikleri</vt:lpstr>
      <vt:lpstr>Tartışma</vt:lpstr>
      <vt:lpstr>PowerPoint Presentation</vt:lpstr>
      <vt:lpstr>Altı şapkalı düşünme </vt:lpstr>
      <vt:lpstr>Beyaz şapka</vt:lpstr>
      <vt:lpstr>Kırmızı şapka</vt:lpstr>
      <vt:lpstr>Siyah şapka</vt:lpstr>
      <vt:lpstr>Sarı şapka</vt:lpstr>
      <vt:lpstr>Yeşil şapka</vt:lpstr>
      <vt:lpstr>Mavi şapka</vt:lpstr>
      <vt:lpstr>Altı ayakkabılı uygulama</vt:lpstr>
      <vt:lpstr>PowerPoint Presentation</vt:lpstr>
      <vt:lpstr>Lacivert resmi ayakkabı</vt:lpstr>
      <vt:lpstr>Gri spor ayakkabı</vt:lpstr>
      <vt:lpstr>Kahverengi yürüyüş ayakkabısı</vt:lpstr>
      <vt:lpstr>Turuncu lastik çizme</vt:lpstr>
      <vt:lpstr>Pembe terlik</vt:lpstr>
      <vt:lpstr>Mor binici çizmesi</vt:lpstr>
      <vt:lpstr>PowerPoint Presentation</vt:lpstr>
      <vt:lpstr>Altı Değer Madalyası</vt:lpstr>
      <vt:lpstr>Altın Madalya</vt:lpstr>
      <vt:lpstr>Gümüş Madalya</vt:lpstr>
      <vt:lpstr>Çelik Madalya</vt:lpstr>
      <vt:lpstr>Cam Madalya</vt:lpstr>
      <vt:lpstr>Tahta Madalya</vt:lpstr>
      <vt:lpstr>Pirinç Madalya</vt:lpstr>
      <vt:lpstr>Görüş geliştirme</vt:lpstr>
      <vt:lpstr>Görüş geliştirme</vt:lpstr>
      <vt:lpstr>Örnek  1 Gerçekten Kaynaşma</vt:lpstr>
      <vt:lpstr>Örnek 2 Yeniden Bağlama</vt:lpstr>
      <vt:lpstr>Örnek 7 Anlık Durum Saptama</vt:lpstr>
      <vt:lpstr>Örnek 8 Öğrenme İkliminde Şimşekler Çaktırma</vt:lpstr>
      <vt:lpstr>Örnek 10 Dinleyici Takımları</vt:lpstr>
      <vt:lpstr>Örnek 13 Üç Aşamalı Çift Daireli Tartışma </vt:lpstr>
      <vt:lpstr>Örnek 14 Konu ile ilgili karşı düşünceler</vt:lpstr>
      <vt:lpstr>Örnek 16 Rol Değişim Soruları </vt:lpstr>
      <vt:lpstr>Örnek 19 Haberlerden yararlanma</vt:lpstr>
      <vt:lpstr>Örnek 20  Poster Sunumu</vt:lpstr>
      <vt:lpstr>Örnek 21 Günlük Yazımıyla Öğrenme</vt:lpstr>
      <vt:lpstr>Örnek 22  Hayal Etme</vt:lpstr>
      <vt:lpstr>Örnek 24 Ateş Hattı</vt:lpstr>
      <vt:lpstr>Örnek 26  Kart İşleme</vt:lpstr>
      <vt:lpstr>Örnek 27 Riziko</vt:lpstr>
      <vt:lpstr>Örnek 31 Konuyu Şöyle Öğrendim</vt:lpstr>
      <vt:lpstr>Proje Tabanlı Öğrenme Yaklaşımı</vt:lpstr>
      <vt:lpstr>PowerPoint Presentation</vt:lpstr>
      <vt:lpstr>PowerPoint Presentation</vt:lpstr>
      <vt:lpstr>PowerPoint Presentation</vt:lpstr>
      <vt:lpstr>PowerPoint Presentation</vt:lpstr>
      <vt:lpstr>PowerPoint Presentation</vt:lpstr>
      <vt:lpstr>Problemlere Dayalı Öğrenme Yaklaşımı</vt:lpstr>
      <vt:lpstr>PowerPoint Presentation</vt:lpstr>
      <vt:lpstr>Öykü Temelli  Öğrenme Yaklaşımı</vt:lpstr>
      <vt:lpstr>Öğretmen Rolleri</vt:lpstr>
      <vt:lpstr>Öğretmen Rolleri</vt:lpstr>
      <vt:lpstr>Senaryo Temelli Öğrenme Yaklaşımı</vt:lpstr>
      <vt:lpstr>Öğretmen Rolleri</vt:lpstr>
      <vt:lpstr>Öğretmen Rolleri</vt:lpstr>
      <vt:lpstr>Karşılaştırma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CoRT (Cognitive Research Truth) Bağlamında   Düşünce Stratejilerinin Geliştirilmesi</dc:title>
  <dc:creator>Kirbey</dc:creator>
  <cp:lastModifiedBy>Engin Akyürek</cp:lastModifiedBy>
  <cp:revision>15</cp:revision>
  <dcterms:created xsi:type="dcterms:W3CDTF">2015-03-21T08:19:09Z</dcterms:created>
  <dcterms:modified xsi:type="dcterms:W3CDTF">2015-11-12T05:21:25Z</dcterms:modified>
</cp:coreProperties>
</file>