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318" r:id="rId2"/>
    <p:sldId id="349" r:id="rId3"/>
    <p:sldId id="350" r:id="rId4"/>
    <p:sldId id="352" r:id="rId5"/>
    <p:sldId id="367" r:id="rId6"/>
    <p:sldId id="353" r:id="rId7"/>
    <p:sldId id="354" r:id="rId8"/>
    <p:sldId id="358" r:id="rId9"/>
    <p:sldId id="359" r:id="rId10"/>
    <p:sldId id="364" r:id="rId11"/>
    <p:sldId id="365" r:id="rId12"/>
    <p:sldId id="368" r:id="rId13"/>
    <p:sldId id="360" r:id="rId14"/>
    <p:sldId id="362" r:id="rId15"/>
    <p:sldId id="363" r:id="rId16"/>
    <p:sldId id="355" r:id="rId17"/>
    <p:sldId id="356" r:id="rId18"/>
    <p:sldId id="366" r:id="rId19"/>
    <p:sldId id="357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B81"/>
    <a:srgbClr val="2B1F83"/>
    <a:srgbClr val="27357B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01" autoAdjust="0"/>
  </p:normalViewPr>
  <p:slideViewPr>
    <p:cSldViewPr>
      <p:cViewPr>
        <p:scale>
          <a:sx n="100" d="100"/>
          <a:sy n="100" d="100"/>
        </p:scale>
        <p:origin x="-282" y="16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6ABE13-5C25-D346-A59B-7E5DEA4B5737}" type="datetimeFigureOut">
              <a:rPr lang="en-GB"/>
              <a:pPr/>
              <a:t>16/12/2015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C2D171-1E71-6144-A045-B94E3D6412E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99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0F79CE-0BCE-5E4D-81F5-B1EF98AC5405}" type="datetimeFigureOut">
              <a:rPr lang="da-DK"/>
              <a:pPr/>
              <a:t>16-12-2015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pPr lvl="0"/>
            <a:endParaRPr lang="da-DK" noProof="0" dirty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EE430A-43E5-7741-B772-65E3DD23D257}" type="slidenum">
              <a:rPr lang="da-DK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5610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>
              <a:latin typeface="Calibri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FF3B2D-6346-864B-98A2-68D42D7E9EE2}" type="slidenum">
              <a:rPr lang="da-DK" sz="1200"/>
              <a:pPr eaLnBrk="1" hangingPunct="1"/>
              <a:t>1</a:t>
            </a:fld>
            <a:endParaRPr lang="da-DK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01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855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562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60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63206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845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811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15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60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327312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295749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B3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68413"/>
            <a:ext cx="9144000" cy="288925"/>
          </a:xfrm>
          <a:prstGeom prst="rect">
            <a:avLst/>
          </a:prstGeom>
          <a:solidFill>
            <a:srgbClr val="FFEE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dirty="0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1371600" y="3886200"/>
            <a:ext cx="640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592138" y="2008188"/>
            <a:ext cx="184150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a-DK" sz="1800" dirty="0" smtClean="0">
              <a:solidFill>
                <a:schemeClr val="tx1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a-IN" sz="2000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ta-IN" sz="2000" dirty="0" smtClean="0">
                <a:solidFill>
                  <a:srgbClr val="FFFF00"/>
                </a:solidFill>
                <a:latin typeface="Arial" charset="0"/>
              </a:rPr>
            </a:br>
            <a:r>
              <a:rPr lang="ta-IN" sz="2800" dirty="0" smtClean="0">
                <a:solidFill>
                  <a:srgbClr val="FFFF00"/>
                </a:solidFill>
                <a:latin typeface="Arial" charset="0"/>
              </a:rPr>
              <a:t>Students learning about EU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51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609600" y="2092895"/>
            <a:ext cx="8201025" cy="29770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ta-IN" sz="2800" dirty="0" smtClean="0">
                <a:solidFill>
                  <a:srgbClr val="FFFF00"/>
                </a:solidFill>
                <a:latin typeface="Arial" charset="0"/>
              </a:rPr>
              <a:t>Turkey and EU common values:</a:t>
            </a:r>
          </a:p>
          <a:p>
            <a:pPr marL="0" indent="0" algn="ctr">
              <a:buFontTx/>
              <a:buNone/>
            </a:pPr>
            <a:r>
              <a:rPr lang="ta-IN" sz="2800" dirty="0" smtClean="0">
                <a:solidFill>
                  <a:srgbClr val="FFFF00"/>
                </a:solidFill>
                <a:latin typeface="Arial" charset="0"/>
              </a:rPr>
              <a:t>Reflection on the education system</a:t>
            </a:r>
            <a:endParaRPr lang="hr-HR" sz="2800" dirty="0">
              <a:solidFill>
                <a:srgbClr val="FFFF00"/>
              </a:solidFill>
              <a:latin typeface="Arial" charset="0"/>
            </a:endParaRPr>
          </a:p>
          <a:p>
            <a:pPr marL="0" indent="0" algn="ctr">
              <a:buFontTx/>
              <a:buNone/>
            </a:pPr>
            <a:endParaRPr lang="hr-HR" sz="2800" dirty="0">
              <a:solidFill>
                <a:srgbClr val="FFFF00"/>
              </a:solidFill>
              <a:latin typeface="Arial" charset="0"/>
            </a:endParaRPr>
          </a:p>
          <a:p>
            <a:pPr marL="0" indent="0" algn="ctr">
              <a:buFontTx/>
              <a:buNone/>
            </a:pPr>
            <a:r>
              <a:rPr lang="ta-IN" b="1" dirty="0" smtClean="0">
                <a:solidFill>
                  <a:srgbClr val="FFFF00"/>
                </a:solidFill>
                <a:latin typeface="Arial" charset="0"/>
              </a:rPr>
              <a:t>Education for Converging on </a:t>
            </a:r>
          </a:p>
          <a:p>
            <a:pPr marL="0" indent="0" algn="ctr">
              <a:buFontTx/>
              <a:buNone/>
            </a:pPr>
            <a:r>
              <a:rPr lang="ta-IN" b="1" dirty="0" smtClean="0">
                <a:solidFill>
                  <a:srgbClr val="FFFF00"/>
                </a:solidFill>
                <a:latin typeface="Arial" charset="0"/>
              </a:rPr>
              <a:t>Common Values</a:t>
            </a:r>
          </a:p>
          <a:p>
            <a:pPr marL="0" indent="0">
              <a:buFontTx/>
              <a:buNone/>
            </a:pPr>
            <a:endParaRPr lang="hr-HR" sz="2800" dirty="0">
              <a:solidFill>
                <a:srgbClr val="FFFF00"/>
              </a:solidFill>
              <a:latin typeface="Arial" charset="0"/>
            </a:endParaRPr>
          </a:p>
          <a:p>
            <a:pPr marL="0" indent="0" algn="ctr">
              <a:buFontTx/>
              <a:buNone/>
            </a:pPr>
            <a:r>
              <a:rPr lang="hr-HR" sz="2400" dirty="0">
                <a:solidFill>
                  <a:srgbClr val="FFFF00"/>
                </a:solidFill>
                <a:latin typeface="Arial" charset="0"/>
              </a:rPr>
              <a:t>Daria </a:t>
            </a:r>
            <a:r>
              <a:rPr lang="hr-HR" sz="2400" dirty="0" smtClean="0">
                <a:solidFill>
                  <a:srgbClr val="FFFF00"/>
                </a:solidFill>
                <a:latin typeface="Arial" charset="0"/>
              </a:rPr>
              <a:t>Duilović</a:t>
            </a:r>
            <a:r>
              <a:rPr lang="ta-IN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a-IN" sz="2400" dirty="0" smtClean="0">
                <a:solidFill>
                  <a:srgbClr val="FFFF00"/>
                </a:solidFill>
                <a:latin typeface="Arial" charset="0"/>
              </a:rPr>
              <a:t>Row</a:t>
            </a:r>
            <a:r>
              <a:rPr lang="tr-TR" sz="2400" smtClean="0">
                <a:solidFill>
                  <a:srgbClr val="FFFF00"/>
                </a:solidFill>
                <a:latin typeface="Arial" charset="0"/>
              </a:rPr>
              <a:t>e, MA</a:t>
            </a:r>
            <a:endParaRPr lang="ta-IN" sz="2400" dirty="0" smtClean="0">
              <a:solidFill>
                <a:srgbClr val="FFFF00"/>
              </a:solidFill>
              <a:latin typeface="Arial" charset="0"/>
            </a:endParaRPr>
          </a:p>
          <a:p>
            <a:pPr marL="0" indent="0" algn="ctr">
              <a:buFontTx/>
              <a:buNone/>
            </a:pPr>
            <a:r>
              <a:rPr lang="ta-IN" sz="2400" dirty="0" smtClean="0">
                <a:solidFill>
                  <a:srgbClr val="FFFF00"/>
                </a:solidFill>
                <a:latin typeface="Arial" charset="0"/>
              </a:rPr>
              <a:t>Ministry of Civil Affairs of Bosnia and Herzegovina		</a:t>
            </a:r>
          </a:p>
          <a:p>
            <a:pPr marL="0" indent="0" algn="ctr">
              <a:buFontTx/>
              <a:buNone/>
            </a:pPr>
            <a:r>
              <a:rPr lang="ta-IN" sz="2400" dirty="0" smtClean="0">
                <a:solidFill>
                  <a:srgbClr val="FFFF00"/>
                </a:solidFill>
                <a:latin typeface="Arial" charset="0"/>
              </a:rPr>
              <a:t>Ankara,  16 Dec 2015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E</a:t>
            </a:r>
            <a:r>
              <a:rPr lang="en-US" sz="3200" dirty="0" smtClean="0">
                <a:solidFill>
                  <a:srgbClr val="FFFF00"/>
                </a:solidFill>
              </a:rPr>
              <a:t>d</a:t>
            </a:r>
            <a:r>
              <a:rPr lang="ta-IN" sz="3200" dirty="0" smtClean="0">
                <a:solidFill>
                  <a:srgbClr val="FFFF00"/>
                </a:solidFill>
              </a:rPr>
              <a:t>ucation: EU initiatives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Key </a:t>
            </a:r>
            <a:r>
              <a:rPr lang="en-GB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Competences for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LL</a:t>
            </a:r>
            <a:r>
              <a:rPr lang="ta-IN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QF</a:t>
            </a:r>
            <a:r>
              <a:rPr lang="en-GB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-EHEA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EQF</a:t>
            </a:r>
            <a:endParaRPr lang="ta-IN" sz="24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</a:t>
            </a:r>
            <a:r>
              <a:rPr lang="ta-IN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LL</a:t>
            </a:r>
            <a:endParaRPr lang="en-GB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400" dirty="0">
                <a:solidFill>
                  <a:srgbClr val="FFFF00"/>
                </a:solidFill>
                <a:latin typeface="Arial" charset="0"/>
                <a:cs typeface="Arial" charset="0"/>
              </a:rPr>
              <a:t>EQAVET, ECVET, </a:t>
            </a:r>
            <a:r>
              <a:rPr lang="en-GB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ECTS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ESCO</a:t>
            </a:r>
            <a:endParaRPr lang="en-GB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400" dirty="0">
                <a:solidFill>
                  <a:srgbClr val="FFFF00"/>
                </a:solidFill>
                <a:latin typeface="Arial" charset="0"/>
                <a:cs typeface="Arial" charset="0"/>
              </a:rPr>
              <a:t>“</a:t>
            </a:r>
            <a:r>
              <a:rPr lang="en-GB" sz="24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New Skills for New Jobs</a:t>
            </a:r>
            <a:r>
              <a:rPr lang="en-GB" sz="2400" dirty="0">
                <a:solidFill>
                  <a:srgbClr val="FFFF00"/>
                </a:solidFill>
                <a:latin typeface="Arial" charset="0"/>
                <a:cs typeface="Arial" charset="0"/>
              </a:rPr>
              <a:t>”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400" dirty="0">
                <a:solidFill>
                  <a:srgbClr val="FFFF00"/>
                </a:solidFill>
                <a:latin typeface="Arial" charset="0"/>
                <a:cs typeface="Arial" charset="0"/>
              </a:rPr>
              <a:t>“</a:t>
            </a:r>
            <a:r>
              <a:rPr lang="en-GB" sz="24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EU Skills Panorama</a:t>
            </a:r>
            <a:r>
              <a:rPr lang="en-GB" sz="2400" dirty="0">
                <a:solidFill>
                  <a:srgbClr val="FFFF00"/>
                </a:solidFill>
                <a:latin typeface="Arial" charset="0"/>
                <a:cs typeface="Arial" charset="0"/>
              </a:rPr>
              <a:t>”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R</a:t>
            </a:r>
            <a:r>
              <a:rPr lang="hr-HR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PL</a:t>
            </a:r>
            <a:endParaRPr lang="en-GB" sz="24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</a:pPr>
            <a:r>
              <a:rPr lang="en-GB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Modernised PhDs</a:t>
            </a:r>
            <a:r>
              <a:rPr lang="en-GB" sz="2400" dirty="0">
                <a:solidFill>
                  <a:srgbClr val="FFFF00"/>
                </a:solidFill>
                <a:latin typeface="Arial" charset="0"/>
                <a:cs typeface="Arial" charset="0"/>
              </a:rPr>
              <a:t> – </a:t>
            </a:r>
            <a:r>
              <a:rPr lang="ta-IN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inovations</a:t>
            </a:r>
            <a:endParaRPr lang="en-GB" sz="24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GB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QFs: </a:t>
            </a:r>
            <a:r>
              <a:rPr lang="en-GB" sz="2400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NQF</a:t>
            </a:r>
            <a:r>
              <a:rPr lang="ta-IN" sz="2400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, </a:t>
            </a:r>
            <a:r>
              <a:rPr lang="en-GB" sz="2400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EQF</a:t>
            </a:r>
            <a:r>
              <a:rPr lang="en-GB" sz="24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ta-IN" sz="24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&amp; </a:t>
            </a:r>
            <a:r>
              <a:rPr lang="en-GB" sz="2400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QF</a:t>
            </a:r>
            <a:r>
              <a:rPr lang="en-GB" sz="24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-EHEA</a:t>
            </a:r>
            <a:r>
              <a:rPr lang="en-GB" sz="2400" u="sng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Arial" charset="0"/>
                <a:cs typeface="Arial" charset="0"/>
              </a:rPr>
              <a:t>– </a:t>
            </a:r>
            <a:r>
              <a:rPr lang="ta-IN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often as implemention tools</a:t>
            </a:r>
            <a:endParaRPr lang="en-GB" sz="24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0" lvl="1" indent="0">
              <a:spcBef>
                <a:spcPts val="600"/>
              </a:spcBef>
              <a:buClr>
                <a:schemeClr val="accent1"/>
              </a:buClr>
              <a:buNone/>
            </a:pPr>
            <a:endParaRPr lang="en-GB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2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Edication: EU tools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048" r="3048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63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/>
            </a:r>
            <a:br>
              <a:rPr lang="ta-IN" sz="3200" dirty="0" smtClean="0">
                <a:solidFill>
                  <a:srgbClr val="FFFF00"/>
                </a:solidFill>
              </a:rPr>
            </a:br>
            <a:r>
              <a:rPr lang="ta-IN" sz="3200" dirty="0" smtClean="0">
                <a:solidFill>
                  <a:srgbClr val="FFFF00"/>
                </a:solidFill>
              </a:rPr>
              <a:t>Education</a:t>
            </a:r>
            <a:r>
              <a:rPr lang="ta-IN" sz="3200" dirty="0">
                <a:solidFill>
                  <a:srgbClr val="FFFF00"/>
                </a:solidFill>
              </a:rPr>
              <a:t>: target setting (EU 2020)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sz="2400" dirty="0">
                <a:solidFill>
                  <a:srgbClr val="FFFF00"/>
                </a:solidFill>
              </a:rPr>
              <a:t>Providing high-quality learning for all students</a:t>
            </a:r>
          </a:p>
          <a:p>
            <a:r>
              <a:rPr lang="ta-IN" sz="2400" dirty="0">
                <a:solidFill>
                  <a:srgbClr val="FFFF00"/>
                </a:solidFill>
              </a:rPr>
              <a:t>Reducing early school leaving</a:t>
            </a:r>
          </a:p>
          <a:p>
            <a:r>
              <a:rPr lang="ta-IN" sz="2400" dirty="0">
                <a:solidFill>
                  <a:srgbClr val="FFFF00"/>
                </a:solidFill>
              </a:rPr>
              <a:t>Raising tertiary education attainment</a:t>
            </a:r>
          </a:p>
          <a:p>
            <a:r>
              <a:rPr lang="en-US" sz="2400" dirty="0">
                <a:solidFill>
                  <a:srgbClr val="FFFF00"/>
                </a:solidFill>
              </a:rPr>
              <a:t>R</a:t>
            </a:r>
            <a:r>
              <a:rPr lang="ta-IN" sz="2400" dirty="0">
                <a:solidFill>
                  <a:srgbClr val="FFFF00"/>
                </a:solidFill>
              </a:rPr>
              <a:t>aising employment rates of recent graduates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I</a:t>
            </a:r>
            <a:r>
              <a:rPr lang="ta-IN" sz="2400" dirty="0">
                <a:solidFill>
                  <a:srgbClr val="FFFF00"/>
                </a:solidFill>
              </a:rPr>
              <a:t>ncreasing early childhood education</a:t>
            </a:r>
          </a:p>
          <a:p>
            <a:r>
              <a:rPr lang="ta-IN" sz="2400" dirty="0">
                <a:solidFill>
                  <a:srgbClr val="FFFF00"/>
                </a:solidFill>
              </a:rPr>
              <a:t>Increasing adult participation in LLL</a:t>
            </a:r>
          </a:p>
          <a:p>
            <a:r>
              <a:rPr lang="ta-IN" sz="2400" dirty="0">
                <a:solidFill>
                  <a:srgbClr val="FFFF00"/>
                </a:solidFill>
              </a:rPr>
              <a:t>Improving support for teachers, school management, teacher trainers/ educators, policy makers etc.</a:t>
            </a:r>
          </a:p>
          <a:p>
            <a:r>
              <a:rPr lang="ta-IN" sz="2400" dirty="0">
                <a:solidFill>
                  <a:srgbClr val="FFFF00"/>
                </a:solidFill>
              </a:rPr>
              <a:t>Increasing mobility between countries: TEMPUS, ERASMUS +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77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ta-IN" sz="3200" dirty="0" smtClean="0">
                <a:solidFill>
                  <a:srgbClr val="FFFF00"/>
                </a:solidFill>
              </a:rPr>
              <a:t>Education:</a:t>
            </a:r>
            <a:r>
              <a:rPr lang="ta-IN" sz="3200" dirty="0">
                <a:solidFill>
                  <a:srgbClr val="FFFF00"/>
                </a:solidFill>
              </a:rPr>
              <a:t>European Reference Framework of Key Competencies for </a:t>
            </a:r>
            <a:r>
              <a:rPr lang="ta-IN" sz="3200" dirty="0" smtClean="0">
                <a:solidFill>
                  <a:srgbClr val="FFFF00"/>
                </a:solidFill>
              </a:rPr>
              <a:t>LLL</a:t>
            </a:r>
            <a:endParaRPr lang="ta-IN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a-IN" sz="2800" dirty="0" smtClean="0">
                <a:solidFill>
                  <a:srgbClr val="FFFF00"/>
                </a:solidFill>
              </a:rPr>
              <a:t>Communication in the mother tongue</a:t>
            </a:r>
          </a:p>
          <a:p>
            <a:pPr marL="514350" indent="-514350">
              <a:buFont typeface="+mj-lt"/>
              <a:buAutoNum type="arabicPeriod"/>
            </a:pPr>
            <a:r>
              <a:rPr lang="ta-IN" sz="2800" dirty="0" smtClean="0">
                <a:solidFill>
                  <a:srgbClr val="FFFF00"/>
                </a:solidFill>
              </a:rPr>
              <a:t>Communication in foreign languages</a:t>
            </a:r>
          </a:p>
          <a:p>
            <a:pPr marL="514350" indent="-514350">
              <a:buFont typeface="+mj-lt"/>
              <a:buAutoNum type="arabicPeriod"/>
            </a:pPr>
            <a:r>
              <a:rPr lang="ta-IN" sz="2800" dirty="0" smtClean="0">
                <a:solidFill>
                  <a:srgbClr val="FFFF00"/>
                </a:solidFill>
              </a:rPr>
              <a:t>Mathematical competence (science and technology)</a:t>
            </a:r>
          </a:p>
          <a:p>
            <a:pPr marL="514350" indent="-514350">
              <a:buFont typeface="+mj-lt"/>
              <a:buAutoNum type="arabicPeriod"/>
            </a:pPr>
            <a:r>
              <a:rPr lang="ta-IN" sz="2800" dirty="0" smtClean="0">
                <a:solidFill>
                  <a:srgbClr val="FFFF00"/>
                </a:solidFill>
              </a:rPr>
              <a:t>Digital competence</a:t>
            </a:r>
          </a:p>
          <a:p>
            <a:pPr marL="514350" indent="-514350">
              <a:buFont typeface="+mj-lt"/>
              <a:buAutoNum type="arabicPeriod"/>
            </a:pPr>
            <a:r>
              <a:rPr lang="ta-IN" sz="2800" dirty="0" smtClean="0">
                <a:solidFill>
                  <a:srgbClr val="FFFF00"/>
                </a:solidFill>
              </a:rPr>
              <a:t>Learning to learn</a:t>
            </a:r>
          </a:p>
          <a:p>
            <a:pPr marL="514350" indent="-514350">
              <a:buFont typeface="+mj-lt"/>
              <a:buAutoNum type="arabicPeriod"/>
            </a:pPr>
            <a:r>
              <a:rPr lang="ta-IN" sz="2800" dirty="0" smtClean="0">
                <a:solidFill>
                  <a:srgbClr val="FFFF00"/>
                </a:solidFill>
              </a:rPr>
              <a:t>Social and civic competencies</a:t>
            </a:r>
          </a:p>
          <a:p>
            <a:pPr marL="514350" indent="-514350">
              <a:buFont typeface="+mj-lt"/>
              <a:buAutoNum type="arabicPeriod"/>
            </a:pPr>
            <a:r>
              <a:rPr lang="ta-IN" sz="2800" dirty="0" smtClean="0">
                <a:solidFill>
                  <a:srgbClr val="FFFF00"/>
                </a:solidFill>
              </a:rPr>
              <a:t>Sence of initiative and entrepreneurship</a:t>
            </a:r>
          </a:p>
          <a:p>
            <a:pPr marL="514350" indent="-514350">
              <a:buFont typeface="+mj-lt"/>
              <a:buAutoNum type="arabicPeriod"/>
            </a:pPr>
            <a:r>
              <a:rPr lang="ta-IN" sz="2800" dirty="0" smtClean="0">
                <a:solidFill>
                  <a:srgbClr val="FFFF00"/>
                </a:solidFill>
              </a:rPr>
              <a:t>Cultural awareness and expression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4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E</a:t>
            </a:r>
            <a:r>
              <a:rPr lang="en-US" sz="3200" dirty="0" smtClean="0">
                <a:solidFill>
                  <a:srgbClr val="FFFF00"/>
                </a:solidFill>
              </a:rPr>
              <a:t>d</a:t>
            </a:r>
            <a:r>
              <a:rPr lang="ta-IN" sz="3200" dirty="0" smtClean="0">
                <a:solidFill>
                  <a:srgbClr val="FFFF00"/>
                </a:solidFill>
              </a:rPr>
              <a:t>ucation: European Qualification Framework for LLL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925"/>
            <a:ext cx="8229600" cy="4114512"/>
          </a:xfrm>
        </p:spPr>
        <p:txBody>
          <a:bodyPr/>
          <a:lstStyle/>
          <a:p>
            <a:pPr marL="0" indent="0">
              <a:buNone/>
            </a:pPr>
            <a:r>
              <a:rPr lang="ta-IN" sz="2800" dirty="0" smtClean="0">
                <a:solidFill>
                  <a:srgbClr val="FFFF00"/>
                </a:solidFill>
              </a:rPr>
              <a:t>Adopted in 2008 by EU Parliament: “a translation device” or major reform tool?</a:t>
            </a:r>
          </a:p>
          <a:p>
            <a:pPr>
              <a:defRPr/>
            </a:pPr>
            <a:r>
              <a:rPr lang="hr-HR" sz="2800" dirty="0" smtClean="0">
                <a:solidFill>
                  <a:srgbClr val="FFFF00"/>
                </a:solidFill>
              </a:rPr>
              <a:t>Chall</a:t>
            </a:r>
            <a:r>
              <a:rPr lang="ta-IN" sz="2800" dirty="0" smtClean="0">
                <a:solidFill>
                  <a:srgbClr val="FFFF00"/>
                </a:solidFill>
              </a:rPr>
              <a:t>e</a:t>
            </a:r>
            <a:r>
              <a:rPr lang="hr-HR" sz="2800" dirty="0" smtClean="0">
                <a:solidFill>
                  <a:srgbClr val="FFFF00"/>
                </a:solidFill>
              </a:rPr>
              <a:t>nges</a:t>
            </a:r>
            <a:r>
              <a:rPr lang="hr-HR" sz="2800" dirty="0">
                <a:solidFill>
                  <a:srgbClr val="FFFF00"/>
                </a:solidFill>
              </a:rPr>
              <a:t>: </a:t>
            </a:r>
            <a:r>
              <a:rPr lang="hr-HR" sz="2800" dirty="0" smtClean="0">
                <a:solidFill>
                  <a:srgbClr val="FFFF00"/>
                </a:solidFill>
              </a:rPr>
              <a:t>Ag</a:t>
            </a:r>
            <a:r>
              <a:rPr lang="ta-IN" sz="2800" dirty="0" smtClean="0">
                <a:solidFill>
                  <a:srgbClr val="FFFF00"/>
                </a:solidFill>
              </a:rPr>
              <a:t>e</a:t>
            </a:r>
            <a:r>
              <a:rPr lang="hr-HR" sz="2800" dirty="0" smtClean="0">
                <a:solidFill>
                  <a:srgbClr val="FFFF00"/>
                </a:solidFill>
              </a:rPr>
              <a:t>ing </a:t>
            </a:r>
            <a:r>
              <a:rPr lang="hr-HR" sz="2800" dirty="0">
                <a:solidFill>
                  <a:srgbClr val="FFFF00"/>
                </a:solidFill>
              </a:rPr>
              <a:t>population; globalisation and quick </a:t>
            </a:r>
            <a:r>
              <a:rPr lang="hr-HR" sz="2800" dirty="0" smtClean="0">
                <a:solidFill>
                  <a:srgbClr val="FFFF00"/>
                </a:solidFill>
              </a:rPr>
              <a:t>technolog</a:t>
            </a:r>
            <a:r>
              <a:rPr lang="ta-IN" sz="2800" dirty="0" smtClean="0">
                <a:solidFill>
                  <a:srgbClr val="FFFF00"/>
                </a:solidFill>
              </a:rPr>
              <a:t>i</a:t>
            </a:r>
            <a:r>
              <a:rPr lang="hr-HR" sz="2800" dirty="0" smtClean="0">
                <a:solidFill>
                  <a:srgbClr val="FFFF00"/>
                </a:solidFill>
              </a:rPr>
              <a:t>cal </a:t>
            </a:r>
            <a:r>
              <a:rPr lang="hr-HR" sz="2800" dirty="0">
                <a:solidFill>
                  <a:srgbClr val="FFFF00"/>
                </a:solidFill>
              </a:rPr>
              <a:t>changes; </a:t>
            </a:r>
            <a:r>
              <a:rPr lang="ta-IN" sz="2800" dirty="0" smtClean="0">
                <a:solidFill>
                  <a:srgbClr val="FFFF00"/>
                </a:solidFill>
              </a:rPr>
              <a:t>demand for </a:t>
            </a:r>
            <a:r>
              <a:rPr lang="hr-HR" sz="2800" dirty="0" smtClean="0">
                <a:solidFill>
                  <a:srgbClr val="FFFF00"/>
                </a:solidFill>
              </a:rPr>
              <a:t>new </a:t>
            </a:r>
            <a:r>
              <a:rPr lang="hr-HR" sz="2800" dirty="0">
                <a:solidFill>
                  <a:srgbClr val="FFFF00"/>
                </a:solidFill>
              </a:rPr>
              <a:t>knowledge and new </a:t>
            </a:r>
            <a:r>
              <a:rPr lang="hr-HR" sz="2800" dirty="0" smtClean="0">
                <a:solidFill>
                  <a:srgbClr val="FFFF00"/>
                </a:solidFill>
              </a:rPr>
              <a:t>skills</a:t>
            </a:r>
            <a:r>
              <a:rPr lang="ta-IN" sz="2800" dirty="0" smtClean="0">
                <a:solidFill>
                  <a:srgbClr val="FFFF00"/>
                </a:solidFill>
              </a:rPr>
              <a:t> (EU 2020)...</a:t>
            </a:r>
            <a:r>
              <a:rPr lang="hr-HR" sz="2800" dirty="0" smtClean="0">
                <a:solidFill>
                  <a:srgbClr val="FFFF00"/>
                </a:solidFill>
              </a:rPr>
              <a:t>How </a:t>
            </a:r>
            <a:r>
              <a:rPr lang="hr-HR" sz="2800" dirty="0">
                <a:solidFill>
                  <a:srgbClr val="FFFF00"/>
                </a:solidFill>
              </a:rPr>
              <a:t>to adjust to the changes?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R</a:t>
            </a:r>
            <a:r>
              <a:rPr lang="ta-IN" sz="2800" dirty="0" smtClean="0">
                <a:solidFill>
                  <a:srgbClr val="FFFF00"/>
                </a:solidFill>
              </a:rPr>
              <a:t>eadable, transparent, reliable qualifications: </a:t>
            </a:r>
            <a:r>
              <a:rPr lang="ta-IN" sz="2800" dirty="0">
                <a:solidFill>
                  <a:srgbClr val="FFFF00"/>
                </a:solidFill>
              </a:rPr>
              <a:t>E</a:t>
            </a:r>
            <a:r>
              <a:rPr lang="hr-HR" sz="2800" dirty="0" smtClean="0">
                <a:solidFill>
                  <a:srgbClr val="FFFF00"/>
                </a:solidFill>
              </a:rPr>
              <a:t>ncouraging </a:t>
            </a:r>
            <a:r>
              <a:rPr lang="hr-HR" sz="2800" dirty="0">
                <a:solidFill>
                  <a:srgbClr val="FFFF00"/>
                </a:solidFill>
              </a:rPr>
              <a:t>mobility, </a:t>
            </a:r>
            <a:r>
              <a:rPr lang="ta-IN" sz="2800" dirty="0" smtClean="0">
                <a:solidFill>
                  <a:srgbClr val="FFFF00"/>
                </a:solidFill>
              </a:rPr>
              <a:t>facilitating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LLL, quality assurance</a:t>
            </a:r>
          </a:p>
          <a:p>
            <a:pPr marL="0" indent="0">
              <a:buFontTx/>
              <a:buNone/>
              <a:defRPr/>
            </a:pPr>
            <a:r>
              <a:rPr lang="ta-IN" sz="2800" dirty="0" smtClean="0">
                <a:solidFill>
                  <a:srgbClr val="FFFF00"/>
                </a:solidFill>
              </a:rPr>
              <a:t>Requires </a:t>
            </a:r>
            <a:r>
              <a:rPr lang="hr-HR" sz="2800" dirty="0" smtClean="0">
                <a:solidFill>
                  <a:srgbClr val="FFFF00"/>
                </a:solidFill>
              </a:rPr>
              <a:t>better </a:t>
            </a:r>
            <a:r>
              <a:rPr lang="hr-HR" sz="2800" dirty="0">
                <a:solidFill>
                  <a:srgbClr val="FFFF00"/>
                </a:solidFill>
              </a:rPr>
              <a:t>coordination (and cooperation) of all activities and stakeholders</a:t>
            </a:r>
          </a:p>
          <a:p>
            <a:pPr>
              <a:defRPr/>
            </a:pPr>
            <a:endParaRPr lang="hr-HR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>
                <a:solidFill>
                  <a:srgbClr val="FFFF00"/>
                </a:solidFill>
              </a:rPr>
              <a:t>E</a:t>
            </a:r>
            <a:r>
              <a:rPr lang="en-US" sz="3200" dirty="0">
                <a:solidFill>
                  <a:srgbClr val="FFFF00"/>
                </a:solidFill>
              </a:rPr>
              <a:t>d</a:t>
            </a:r>
            <a:r>
              <a:rPr lang="ta-IN" sz="3200" dirty="0">
                <a:solidFill>
                  <a:srgbClr val="FFFF00"/>
                </a:solidFill>
              </a:rPr>
              <a:t>ucation: European Qualification Framework for LLL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r-HR" dirty="0" smtClean="0">
                <a:solidFill>
                  <a:srgbClr val="FFFF00"/>
                </a:solidFill>
              </a:rPr>
              <a:t>What </a:t>
            </a:r>
            <a:r>
              <a:rPr lang="hr-HR" dirty="0">
                <a:solidFill>
                  <a:srgbClr val="FFFF00"/>
                </a:solidFill>
              </a:rPr>
              <a:t>is </a:t>
            </a:r>
            <a:r>
              <a:rPr lang="ta-IN" dirty="0" smtClean="0">
                <a:solidFill>
                  <a:srgbClr val="FFFF00"/>
                </a:solidFill>
              </a:rPr>
              <a:t>EQF for LLL</a:t>
            </a:r>
            <a:r>
              <a:rPr lang="hr-HR" dirty="0" smtClean="0">
                <a:solidFill>
                  <a:srgbClr val="FFFF00"/>
                </a:solidFill>
              </a:rPr>
              <a:t>?</a:t>
            </a:r>
            <a:endParaRPr lang="ta-IN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ta-IN" sz="2800" dirty="0" smtClean="0">
                <a:solidFill>
                  <a:srgbClr val="FFFF00"/>
                </a:solidFill>
              </a:rPr>
              <a:t>8 reference levels describing what learner knows, understands and is able to do -expressed in LO, in domains of knowledge, skills and competencies</a:t>
            </a:r>
          </a:p>
          <a:p>
            <a:pPr>
              <a:defRPr/>
            </a:pPr>
            <a:r>
              <a:rPr lang="ta-IN" sz="2800" dirty="0" smtClean="0">
                <a:solidFill>
                  <a:srgbClr val="FFFF00"/>
                </a:solidFill>
              </a:rPr>
              <a:t>Applies to all types of education, training and qualifications (validation of non-formal, informal)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endParaRPr lang="hr-HR" sz="2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ta-IN" sz="2800" dirty="0" smtClean="0">
                <a:solidFill>
                  <a:srgbClr val="FFFF00"/>
                </a:solidFill>
              </a:rPr>
              <a:t>Focus on </a:t>
            </a:r>
            <a:r>
              <a:rPr lang="hr-HR" sz="2800" dirty="0" smtClean="0">
                <a:solidFill>
                  <a:srgbClr val="FFFF00"/>
                </a:solidFill>
              </a:rPr>
              <a:t>labour </a:t>
            </a:r>
            <a:r>
              <a:rPr lang="hr-HR" sz="2800" dirty="0">
                <a:solidFill>
                  <a:srgbClr val="FFFF00"/>
                </a:solidFill>
              </a:rPr>
              <a:t>market and continued education needs </a:t>
            </a:r>
            <a:r>
              <a:rPr lang="ta-IN" sz="2800" dirty="0" smtClean="0">
                <a:solidFill>
                  <a:srgbClr val="FFFF00"/>
                </a:solidFill>
              </a:rPr>
              <a:t>and other </a:t>
            </a:r>
            <a:r>
              <a:rPr lang="hr-HR" sz="2800" dirty="0" smtClean="0">
                <a:solidFill>
                  <a:srgbClr val="FFFF00"/>
                </a:solidFill>
              </a:rPr>
              <a:t>needs </a:t>
            </a:r>
            <a:r>
              <a:rPr lang="hr-HR" sz="2800" dirty="0">
                <a:solidFill>
                  <a:srgbClr val="FFFF00"/>
                </a:solidFill>
              </a:rPr>
              <a:t>of society and </a:t>
            </a:r>
            <a:r>
              <a:rPr lang="hr-HR" sz="2800" dirty="0" smtClean="0">
                <a:solidFill>
                  <a:srgbClr val="FFFF00"/>
                </a:solidFill>
              </a:rPr>
              <a:t>individuals.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Education:Mobility between countries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a_common_set_of_values_in_europe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750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Education: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a_common_set_of_values_in_europe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922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Education: Sometimes, a journey is also our goal...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img.galerie.chip.de/imgserver/communityimages/587200/587287/128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lum bright="10000"/>
            <a:extLst/>
          </a:blip>
          <a:srcRect t="31668" b="31668"/>
          <a:stretch>
            <a:fillRect/>
          </a:stretch>
        </p:blipFill>
        <p:spPr bwMode="auto"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950816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/>
            </a:r>
            <a:br>
              <a:rPr lang="ta-IN" sz="3200" dirty="0" smtClean="0">
                <a:solidFill>
                  <a:srgbClr val="FFFF00"/>
                </a:solidFill>
              </a:rPr>
            </a:br>
            <a:r>
              <a:rPr lang="ta-IN" sz="3200" dirty="0" smtClean="0">
                <a:solidFill>
                  <a:srgbClr val="FFFF00"/>
                </a:solidFill>
              </a:rPr>
              <a:t>Discussion and questions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ta-IN" dirty="0" smtClean="0">
                <a:solidFill>
                  <a:srgbClr val="FFFF00"/>
                </a:solidFill>
              </a:rPr>
              <a:t>									</a:t>
            </a:r>
            <a:r>
              <a:rPr lang="hr-HR" dirty="0" smtClean="0">
                <a:solidFill>
                  <a:srgbClr val="FFFF00"/>
                </a:solidFill>
              </a:rPr>
              <a:t>Thank </a:t>
            </a:r>
            <a:r>
              <a:rPr lang="hr-HR" dirty="0">
                <a:solidFill>
                  <a:srgbClr val="FFFF00"/>
                </a:solidFill>
              </a:rPr>
              <a:t>you </a:t>
            </a:r>
            <a:r>
              <a:rPr lang="ta-IN" dirty="0" smtClean="0">
                <a:solidFill>
                  <a:srgbClr val="FFFF00"/>
                </a:solidFill>
              </a:rPr>
              <a:t>very much </a:t>
            </a:r>
            <a:r>
              <a:rPr lang="hr-HR" dirty="0" smtClean="0">
                <a:solidFill>
                  <a:srgbClr val="FFFF00"/>
                </a:solidFill>
              </a:rPr>
              <a:t>for</a:t>
            </a:r>
            <a:endParaRPr lang="ta-IN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ta-IN" dirty="0">
                <a:solidFill>
                  <a:srgbClr val="FFFF00"/>
                </a:solidFill>
              </a:rPr>
              <a:t>	</a:t>
            </a:r>
            <a:r>
              <a:rPr lang="ta-IN" dirty="0" smtClean="0">
                <a:solidFill>
                  <a:srgbClr val="FFFF00"/>
                </a:solidFill>
              </a:rPr>
              <a:t>										</a:t>
            </a:r>
            <a:r>
              <a:rPr lang="hr-HR" dirty="0" smtClean="0">
                <a:solidFill>
                  <a:srgbClr val="FFFF00"/>
                </a:solidFill>
              </a:rPr>
              <a:t>your </a:t>
            </a:r>
            <a:r>
              <a:rPr lang="ta-IN" dirty="0" smtClean="0">
                <a:solidFill>
                  <a:srgbClr val="FFFF00"/>
                </a:solidFill>
              </a:rPr>
              <a:t>kind </a:t>
            </a:r>
            <a:r>
              <a:rPr lang="hr-HR" dirty="0" smtClean="0">
                <a:solidFill>
                  <a:srgbClr val="FFFF00"/>
                </a:solidFill>
              </a:rPr>
              <a:t>attentio</a:t>
            </a:r>
            <a:r>
              <a:rPr lang="ta-IN" dirty="0" smtClean="0">
                <a:solidFill>
                  <a:srgbClr val="FFFF00"/>
                </a:solidFill>
              </a:rPr>
              <a:t>n</a:t>
            </a:r>
            <a:r>
              <a:rPr lang="ta-IN" sz="4400" dirty="0" smtClean="0">
                <a:solidFill>
                  <a:srgbClr val="FFFF00"/>
                </a:solidFill>
              </a:rPr>
              <a:t>!</a:t>
            </a:r>
            <a:endParaRPr lang="hr-HR" dirty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ta-IN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ta-IN" dirty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ta-IN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ta-IN" dirty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ta-IN" dirty="0" smtClean="0">
                <a:solidFill>
                  <a:srgbClr val="FFFF00"/>
                </a:solidFill>
              </a:rPr>
              <a:t>										</a:t>
            </a:r>
            <a:r>
              <a:rPr lang="hr-HR" dirty="0" smtClean="0">
                <a:solidFill>
                  <a:srgbClr val="FFFF00"/>
                </a:solidFill>
              </a:rPr>
              <a:t>dduilovic</a:t>
            </a:r>
            <a:r>
              <a:rPr lang="hr-HR" dirty="0">
                <a:solidFill>
                  <a:srgbClr val="FFFF00"/>
                </a:solidFill>
              </a:rPr>
              <a:t>@gmail.com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831">
            <a:off x="357188" y="2362200"/>
            <a:ext cx="297656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27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2800" dirty="0" smtClean="0">
                <a:solidFill>
                  <a:srgbClr val="FFFF00"/>
                </a:solidFill>
              </a:rPr>
              <a:t>EU common values:</a:t>
            </a:r>
            <a:br>
              <a:rPr lang="ta-IN" sz="2800" dirty="0" smtClean="0">
                <a:solidFill>
                  <a:srgbClr val="FFFF00"/>
                </a:solidFill>
              </a:rPr>
            </a:br>
            <a:r>
              <a:rPr lang="ta-IN" sz="2800" dirty="0" smtClean="0">
                <a:solidFill>
                  <a:srgbClr val="FFFF00"/>
                </a:solidFill>
              </a:rPr>
              <a:t>Young peopple as trendsetters for tomorrow?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a_common_set_of_values_in_europe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21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Definition:</a:t>
            </a:r>
            <a:r>
              <a:rPr lang="ta-IN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ta-IN" sz="2800" dirty="0" smtClean="0">
                <a:solidFill>
                  <a:srgbClr val="FFFF00"/>
                </a:solidFill>
              </a:rPr>
              <a:t>Values = common,  personal, cultural...</a:t>
            </a:r>
          </a:p>
          <a:p>
            <a:r>
              <a:rPr lang="ta-IN" sz="2800" dirty="0" smtClean="0">
                <a:solidFill>
                  <a:srgbClr val="FFFF00"/>
                </a:solidFill>
              </a:rPr>
              <a:t>Reflect a sense of right and wrong, influence beliefs, attitudes, behaviour...</a:t>
            </a:r>
          </a:p>
          <a:p>
            <a:r>
              <a:rPr lang="ta-IN" sz="2800" dirty="0" smtClean="0">
                <a:solidFill>
                  <a:srgbClr val="FFFF00"/>
                </a:solidFill>
              </a:rPr>
              <a:t>Orientation in thinking and acting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ta-IN" sz="2800" dirty="0" smtClean="0">
              <a:solidFill>
                <a:srgbClr val="FFFF00"/>
              </a:solidFill>
            </a:endParaRPr>
          </a:p>
          <a:p>
            <a:r>
              <a:rPr lang="ta-IN" sz="2800" dirty="0" smtClean="0">
                <a:solidFill>
                  <a:srgbClr val="FFFF00"/>
                </a:solidFill>
              </a:rPr>
              <a:t>Are there EU values?</a:t>
            </a:r>
            <a:r>
              <a:rPr lang="ta-IN" sz="2800" dirty="0">
                <a:solidFill>
                  <a:srgbClr val="FFFF00"/>
                </a:solidFill>
              </a:rPr>
              <a:t> </a:t>
            </a:r>
            <a:r>
              <a:rPr lang="ta-IN" sz="2800" dirty="0" smtClean="0">
                <a:solidFill>
                  <a:srgbClr val="FFFF00"/>
                </a:solidFill>
              </a:rPr>
              <a:t>What are EU values?</a:t>
            </a:r>
          </a:p>
          <a:p>
            <a:r>
              <a:rPr lang="ta-IN" sz="2800" dirty="0" smtClean="0">
                <a:solidFill>
                  <a:srgbClr val="FFFF00"/>
                </a:solidFill>
              </a:rPr>
              <a:t>EU Constitution (Lisbon Treaty):human dignity, liberty, democracy, equality, rule of law, human rights, pluralism, non-discrimination, tolerance, justice, solidarity...</a:t>
            </a:r>
          </a:p>
        </p:txBody>
      </p:sp>
    </p:spTree>
    <p:extLst>
      <p:ext uri="{BB962C8B-B14F-4D97-AF65-F5344CB8AC3E}">
        <p14:creationId xmlns:p14="http://schemas.microsoft.com/office/powerpoint/2010/main" val="27611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Definition: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 smtClean="0">
                <a:solidFill>
                  <a:srgbClr val="FFFF00"/>
                </a:solidFill>
              </a:rPr>
              <a:t>Emergence of European values:</a:t>
            </a:r>
          </a:p>
          <a:p>
            <a:pPr>
              <a:buFontTx/>
              <a:buChar char="-"/>
            </a:pPr>
            <a:r>
              <a:rPr lang="ta-IN" dirty="0" smtClean="0">
                <a:solidFill>
                  <a:srgbClr val="FFFF00"/>
                </a:solidFill>
              </a:rPr>
              <a:t>Ancient Greece, French Revolution  etc.</a:t>
            </a:r>
          </a:p>
          <a:p>
            <a:pPr>
              <a:buFontTx/>
              <a:buChar char="-"/>
            </a:pPr>
            <a:r>
              <a:rPr lang="ta-IN" dirty="0" smtClean="0">
                <a:solidFill>
                  <a:srgbClr val="FFFF00"/>
                </a:solidFill>
              </a:rPr>
              <a:t>From wars and divisions to shared/ common values: From European Economic Community (1957) of 6 to 28 country members of European Union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3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Definition: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sz="2400" dirty="0" smtClean="0">
                <a:solidFill>
                  <a:srgbClr val="FFFF00"/>
                </a:solidFill>
              </a:rPr>
              <a:t>Psychological concept:Not necessarily something we all have as EU citizens or Europeans...</a:t>
            </a:r>
          </a:p>
          <a:p>
            <a:r>
              <a:rPr lang="ta-IN" sz="2400" dirty="0" smtClean="0">
                <a:solidFill>
                  <a:srgbClr val="FFFF00"/>
                </a:solidFill>
              </a:rPr>
              <a:t>It does not mean that people who agree on common set of values have the same idea about what it means...</a:t>
            </a:r>
          </a:p>
          <a:p>
            <a:r>
              <a:rPr lang="ta-IN" sz="2400" dirty="0" smtClean="0">
                <a:solidFill>
                  <a:srgbClr val="FFFF00"/>
                </a:solidFill>
              </a:rPr>
              <a:t>European values – nevel alone, always together with personal, social, national...</a:t>
            </a:r>
          </a:p>
          <a:p>
            <a:r>
              <a:rPr lang="ta-IN" sz="2400" dirty="0" smtClean="0">
                <a:solidFill>
                  <a:srgbClr val="FFFF00"/>
                </a:solidFill>
              </a:rPr>
              <a:t>European values = collective values, cencept of something desirable for Europe shared by a group (Europeans)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3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Evidence:</a:t>
            </a:r>
            <a:br>
              <a:rPr lang="ta-IN" sz="3200" dirty="0" smtClean="0">
                <a:solidFill>
                  <a:srgbClr val="FFFF00"/>
                </a:solidFill>
              </a:rPr>
            </a:br>
            <a:r>
              <a:rPr lang="ta-IN" sz="3200" dirty="0" smtClean="0">
                <a:solidFill>
                  <a:srgbClr val="FFFF00"/>
                </a:solidFill>
              </a:rPr>
              <a:t>www.atlasofeuropeanvalues.eu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a_common_set_of_values_in_europe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213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Relevance:Do we need a common set of values in EU?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a_common_set_of_values_in_europe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45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Education:</a:t>
            </a:r>
            <a:br>
              <a:rPr lang="ta-IN" sz="3200" dirty="0" smtClean="0">
                <a:solidFill>
                  <a:srgbClr val="FFFF00"/>
                </a:solidFill>
              </a:rPr>
            </a:br>
            <a:r>
              <a:rPr lang="ta-IN" sz="3200" dirty="0" smtClean="0">
                <a:solidFill>
                  <a:srgbClr val="FFFF00"/>
                </a:solidFill>
              </a:rPr>
              <a:t>EU policies and tools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a-IN" dirty="0" smtClean="0">
                <a:solidFill>
                  <a:srgbClr val="FFFF00"/>
                </a:solidFill>
              </a:rPr>
              <a:t>CoE Four main purposes of eduaction (Conference of European Ministers of Education, Helsinki, 2013):</a:t>
            </a:r>
          </a:p>
          <a:p>
            <a:pPr marL="0" indent="0">
              <a:buNone/>
            </a:pPr>
            <a:r>
              <a:rPr lang="ta-IN" sz="2800" dirty="0" smtClean="0">
                <a:solidFill>
                  <a:srgbClr val="FFFF00"/>
                </a:solidFill>
              </a:rPr>
              <a:t>Preparation for :</a:t>
            </a:r>
          </a:p>
          <a:p>
            <a:pPr marL="514350" indent="-514350">
              <a:buFont typeface="+mj-lt"/>
              <a:buAutoNum type="arabicPeriod"/>
            </a:pPr>
            <a:r>
              <a:rPr lang="ta-IN" sz="2800" dirty="0">
                <a:solidFill>
                  <a:srgbClr val="FFFF00"/>
                </a:solidFill>
              </a:rPr>
              <a:t>S</a:t>
            </a:r>
            <a:r>
              <a:rPr lang="ta-IN" sz="2800" dirty="0" smtClean="0">
                <a:solidFill>
                  <a:srgbClr val="FFFF00"/>
                </a:solidFill>
              </a:rPr>
              <a:t>ustainable 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L</a:t>
            </a:r>
            <a:r>
              <a:rPr lang="ta-IN" sz="2800" dirty="0" smtClean="0">
                <a:solidFill>
                  <a:srgbClr val="FFFF00"/>
                </a:solidFill>
              </a:rPr>
              <a:t>ife as active citizen in democratic society (national, EU)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P</a:t>
            </a:r>
            <a:r>
              <a:rPr lang="ta-IN" sz="2800" dirty="0" smtClean="0">
                <a:solidFill>
                  <a:srgbClr val="FFFF00"/>
                </a:solidFill>
              </a:rPr>
              <a:t>ersonal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D</a:t>
            </a:r>
            <a:r>
              <a:rPr lang="ta-IN" sz="2800" dirty="0" smtClean="0">
                <a:solidFill>
                  <a:srgbClr val="FFFF00"/>
                </a:solidFill>
              </a:rPr>
              <a:t>evelopment of advanced knowledge base through teaching, learning and research</a:t>
            </a:r>
          </a:p>
          <a:p>
            <a:pPr marL="514350" indent="-514350">
              <a:buFont typeface="+mj-lt"/>
              <a:buAutoNum type="arabicPeriod"/>
            </a:pPr>
            <a:endParaRPr lang="ta-IN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08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 smtClean="0">
                <a:solidFill>
                  <a:srgbClr val="FFFF00"/>
                </a:solidFill>
              </a:rPr>
              <a:t>Education:</a:t>
            </a:r>
            <a:br>
              <a:rPr lang="ta-IN" sz="3200" dirty="0" smtClean="0">
                <a:solidFill>
                  <a:srgbClr val="FFFF00"/>
                </a:solidFill>
              </a:rPr>
            </a:br>
            <a:r>
              <a:rPr lang="ta-IN" sz="3200" dirty="0" smtClean="0">
                <a:solidFill>
                  <a:srgbClr val="FFFF00"/>
                </a:solidFill>
              </a:rPr>
              <a:t>Holistic approach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D</a:t>
            </a:r>
            <a:r>
              <a:rPr lang="ta-IN" dirty="0" smtClean="0">
                <a:solidFill>
                  <a:srgbClr val="FFFF00"/>
                </a:solidFill>
              </a:rPr>
              <a:t>evelopment of a Whole Person:</a:t>
            </a:r>
          </a:p>
          <a:p>
            <a:r>
              <a:rPr lang="ta-IN" dirty="0" smtClean="0">
                <a:solidFill>
                  <a:srgbClr val="FFFF00"/>
                </a:solidFill>
              </a:rPr>
              <a:t>New role of an education system and a teacher</a:t>
            </a:r>
          </a:p>
          <a:p>
            <a:r>
              <a:rPr lang="ta-IN" dirty="0" smtClean="0">
                <a:solidFill>
                  <a:srgbClr val="FFFF00"/>
                </a:solidFill>
              </a:rPr>
              <a:t>Intellectual, personal and moral development; development of national and EU citizenship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ta-IN" dirty="0" smtClean="0">
                <a:solidFill>
                  <a:srgbClr val="FFFF00"/>
                </a:solidFill>
              </a:rPr>
              <a:t>ew education paradigm: Student centered learning; based on key competencies and </a:t>
            </a:r>
            <a:r>
              <a:rPr lang="ta-IN" dirty="0">
                <a:solidFill>
                  <a:srgbClr val="FFFF00"/>
                </a:solidFill>
              </a:rPr>
              <a:t>learning outcomes</a:t>
            </a:r>
            <a:endParaRPr lang="ta-IN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8436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Presentation Template">
  <a:themeElements>
    <a:clrScheme name="Power Point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 Point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 Point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6483</TotalTime>
  <Words>667</Words>
  <Application>Microsoft Office PowerPoint</Application>
  <PresentationFormat>Ekran Gösterisi (4:3)</PresentationFormat>
  <Paragraphs>94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Power Point Presentation Template</vt:lpstr>
      <vt:lpstr> Students learning about EU</vt:lpstr>
      <vt:lpstr>EU common values: Young peopple as trendsetters for tomorrow?</vt:lpstr>
      <vt:lpstr>Definition: </vt:lpstr>
      <vt:lpstr>Definition:</vt:lpstr>
      <vt:lpstr>Definition:</vt:lpstr>
      <vt:lpstr>Evidence: www.atlasofeuropeanvalues.eu</vt:lpstr>
      <vt:lpstr>Relevance:Do we need a common set of values in EU?</vt:lpstr>
      <vt:lpstr>Education: EU policies and tools</vt:lpstr>
      <vt:lpstr>Education: Holistic approach</vt:lpstr>
      <vt:lpstr>Education: EU initiatives</vt:lpstr>
      <vt:lpstr>Edication: EU tools</vt:lpstr>
      <vt:lpstr> Education: target setting (EU 2020)</vt:lpstr>
      <vt:lpstr>Education:European Reference Framework of Key Competencies for LLL</vt:lpstr>
      <vt:lpstr>Education: European Qualification Framework for LLL</vt:lpstr>
      <vt:lpstr>Education: European Qualification Framework for LLL</vt:lpstr>
      <vt:lpstr>Education:Mobility between countries</vt:lpstr>
      <vt:lpstr>Education:</vt:lpstr>
      <vt:lpstr>Education: Sometimes, a journey is also our goal...</vt:lpstr>
      <vt:lpstr> Discussion and questions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Carsten</dc:creator>
  <cp:lastModifiedBy>L11</cp:lastModifiedBy>
  <cp:revision>395</cp:revision>
  <cp:lastPrinted>2012-08-31T12:18:22Z</cp:lastPrinted>
  <dcterms:created xsi:type="dcterms:W3CDTF">2009-02-23T04:52:54Z</dcterms:created>
  <dcterms:modified xsi:type="dcterms:W3CDTF">2015-12-16T09:20:39Z</dcterms:modified>
</cp:coreProperties>
</file>