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7" r:id="rId2"/>
    <p:sldId id="266" r:id="rId3"/>
    <p:sldId id="263" r:id="rId4"/>
    <p:sldId id="265" r:id="rId5"/>
    <p:sldId id="260" r:id="rId6"/>
    <p:sldId id="287" r:id="rId7"/>
    <p:sldId id="261" r:id="rId8"/>
    <p:sldId id="290" r:id="rId9"/>
    <p:sldId id="262" r:id="rId10"/>
    <p:sldId id="288" r:id="rId11"/>
    <p:sldId id="289" r:id="rId12"/>
    <p:sldId id="267" r:id="rId13"/>
    <p:sldId id="268" r:id="rId14"/>
    <p:sldId id="269" r:id="rId15"/>
    <p:sldId id="270" r:id="rId16"/>
    <p:sldId id="271" r:id="rId17"/>
    <p:sldId id="273" r:id="rId18"/>
    <p:sldId id="276" r:id="rId19"/>
    <p:sldId id="291" r:id="rId20"/>
    <p:sldId id="278" r:id="rId21"/>
    <p:sldId id="275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AD"/>
    <a:srgbClr val="FA913F"/>
    <a:srgbClr val="FF35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 autoAdjust="0"/>
    <p:restoredTop sz="92955" autoAdjust="0"/>
  </p:normalViewPr>
  <p:slideViewPr>
    <p:cSldViewPr>
      <p:cViewPr>
        <p:scale>
          <a:sx n="100" d="100"/>
          <a:sy n="100" d="100"/>
        </p:scale>
        <p:origin x="558" y="-12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  <a:extLst/>
          </a:lstStyle>
          <a:p>
            <a:pPr>
              <a:defRPr/>
            </a:pPr>
            <a:fld id="{7CF4DBF1-3E3C-42F4-BE32-A9AA9562DA47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  <a:extLst/>
          </a:lstStyle>
          <a:p>
            <a:pPr>
              <a:defRPr/>
            </a:pPr>
            <a:fld id="{CDC957A4-1954-4FC9-A01B-5D0585B647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7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  <a:extLst/>
          </a:lstStyle>
          <a:p>
            <a:pPr>
              <a:defRPr/>
            </a:pPr>
            <a:fld id="{59B52C05-CDA5-4F92-8D13-C3852B2B3445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cs typeface="+mn-cs"/>
              </a:defRPr>
            </a:lvl1pPr>
            <a:extLst/>
          </a:lstStyle>
          <a:p>
            <a:pPr>
              <a:defRPr/>
            </a:pPr>
            <a:fld id="{E715D2E9-70AD-4636-9824-3B9C8C3E6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20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15D2E9-70AD-4636-9824-3B9C8C3E64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82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6083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6E04ED-D58F-472E-A2D1-C21469EC6BC9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C83733-EB27-4095-87E0-78D1F0167220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1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0723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FC8D98-33D2-4CAB-B8FB-6E7BA5E0E4FC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6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44360A-7BD7-4167-A05B-7A61CB69A4A1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15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4819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F14EA6-7E1B-499E-8939-1FF40258BA98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56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7891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D31950-690F-4A1C-8B2A-2E607122B803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25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7891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D31950-690F-4A1C-8B2A-2E607122B803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49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39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159CC5-C36E-4ED9-A5CB-4B895EF5BDA6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49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4035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73033A-720B-4D1E-B18D-94A2ACB5C7A5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7162800" y="136525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C56128-6FBE-408C-A6EB-4C6ED33F5A73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7ED052-83A8-4249-8D15-7EC1B0BF1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947160" cy="2960370"/>
          </a:xfrm>
        </p:spPr>
        <p:txBody>
          <a:bodyPr anchor="b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D8B858-EED4-4DA7-B658-2377A40E9F7C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E0F2847-C0B3-4719-9181-52849354B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AAF114-A425-48F6-A790-E85A59F5438A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4949F1-0C54-426A-AF1C-27657578A9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52400" y="228600"/>
            <a:ext cx="1676400" cy="27432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629400" y="228600"/>
            <a:ext cx="1676400" cy="19050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152400" y="4724400"/>
            <a:ext cx="1676400" cy="1905000"/>
          </a:xfrm>
        </p:spPr>
        <p:txBody>
          <a:bodyPr anchor="b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6629400" y="4724400"/>
            <a:ext cx="1676400" cy="19050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DE3712-6BBF-4B7C-8FF4-64869D3A836A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621BF94-B5BD-4AF3-A185-81ED37A52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533400" y="6324600"/>
            <a:ext cx="3657600" cy="3048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33400" y="304800"/>
            <a:ext cx="3657600" cy="3048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267200" y="6324600"/>
            <a:ext cx="3657600" cy="3048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267200" y="304800"/>
            <a:ext cx="3657600" cy="3048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F403BC-D31A-44D3-8460-A41DCF766645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5B13C9-23A5-492D-B580-37A25B27D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28600" y="3352800"/>
            <a:ext cx="8153400" cy="3048000"/>
          </a:xfrm>
        </p:spPr>
        <p:txBody>
          <a:bodyPr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4D1C42-D074-429E-BD14-374676BE66D1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49EAFB6-AEBF-4923-A06E-7BA988B52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870E72-CCF2-4FB1-BDF7-4ED813591B85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E40965F-28A6-43A1-B0DD-AEA6F7753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8B8808-93DC-485C-8513-36CB1558455D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CB24FA5-338C-456F-AE31-7451CDFBBD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7D7670-3FBA-4E4B-9EC8-EC20A9BE21BD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CC4625B-E37E-4423-8989-DD57AF95B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962546-A7F5-4F6A-A868-8163C8E632CA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1CDD483-C5FE-46D4-8668-BE2C572220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2ABAB8-61F3-4409-94D9-CFE3DA248BAD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FD23031-A777-4164-9214-CE837B0FED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7467600" cy="762000"/>
          </a:xfrm>
        </p:spPr>
        <p:txBody>
          <a:bodyPr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0715AF-EF7F-493C-B121-EAFD4A7F71DD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CC0F474-B9A6-4FBA-BCB6-236CCFE51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34F2DB-5ACD-4AC8-8361-C7F6C2C42848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72EACE-E570-44FE-8EFD-9FE38C141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01BF-E4E8-4241-8AEE-A9FAB1AC8771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827B-3B1A-4312-B4AC-5D5451EEE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96570-DE32-403F-A3E6-6573E15D9836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20A9-D555-468E-9003-DA567AA1C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9A747B-534B-4874-A0B5-81724F3A7B6A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7CD7512-5091-44DF-8A22-D23C9792B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3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988351-FADA-4DFC-B13C-A0558BBFFB13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83C3AB-197B-41D9-9AEB-AEC6AE943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 userDrawn="1"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8" name="Rectangle 22"/>
          <p:cNvSpPr/>
          <p:nvPr userDrawn="1"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9" name="Rectangle 23"/>
          <p:cNvSpPr/>
          <p:nvPr userDrawn="1"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0" name="Rectangle 16"/>
          <p:cNvSpPr/>
          <p:nvPr/>
        </p:nvSpPr>
        <p:spPr>
          <a:xfrm rot="10800000" flipV="1">
            <a:off x="434975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21"/>
          <p:cNvSpPr/>
          <p:nvPr userDrawn="1"/>
        </p:nvSpPr>
        <p:spPr>
          <a:xfrm>
            <a:off x="434975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4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73216B-8847-4391-8245-47B6864A4323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15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88BAA7D-E93D-47B7-AE0F-A2981D38A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5257800"/>
            <a:ext cx="3429000" cy="1219200"/>
          </a:xfrm>
        </p:spPr>
        <p:txBody>
          <a:bodyPr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343400" y="5257800"/>
            <a:ext cx="3429000" cy="1219200"/>
          </a:xfrm>
        </p:spPr>
        <p:txBody>
          <a:bodyPr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AB4C79-8E02-43DC-9FFB-FAA90F665F7E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0087C5-65FF-4AA7-BFCE-3CF8A7F0D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52400" y="4267200"/>
            <a:ext cx="4038600" cy="1066800"/>
          </a:xfrm>
        </p:spPr>
        <p:txBody>
          <a:bodyPr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43400" y="4267200"/>
            <a:ext cx="4038600" cy="1066800"/>
          </a:xfrm>
        </p:spPr>
        <p:txBody>
          <a:bodyPr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92CAAC-ABF5-40EA-88EE-6E44D79331D8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30E5B6-5DD2-4EA3-BBA8-BB16D070F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3124200"/>
            <a:ext cx="3694177" cy="2983987"/>
          </a:xfrm>
        </p:spPr>
        <p:txBody>
          <a:bodyPr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E69E25-2EB8-45D7-B7C1-45C8BE80AEE9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A922FE1-E33C-4EC0-9100-7114B0E2B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/>
          <p:nvPr/>
        </p:nvSpPr>
        <p:spPr>
          <a:xfrm>
            <a:off x="889000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1pPr>
            <a:extLst/>
          </a:lstStyle>
          <a:p>
            <a:pPr lvl="0"/>
            <a:r>
              <a:rPr lang="tr-TR" noProof="0" dirty="0" err="1" smtClean="0"/>
              <a:t>Drag</a:t>
            </a:r>
            <a:r>
              <a:rPr lang="tr-TR" noProof="0" dirty="0" smtClean="0"/>
              <a:t> </a:t>
            </a:r>
            <a:r>
              <a:rPr lang="tr-TR" noProof="0" dirty="0" err="1" smtClean="0"/>
              <a:t>picture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placeholder</a:t>
            </a:r>
            <a:r>
              <a:rPr lang="tr-TR" noProof="0" dirty="0" smtClean="0"/>
              <a:t> </a:t>
            </a:r>
            <a:r>
              <a:rPr lang="tr-TR" noProof="0" dirty="0" err="1" smtClean="0"/>
              <a:t>or</a:t>
            </a:r>
            <a:r>
              <a:rPr lang="tr-TR" noProof="0" dirty="0" smtClean="0"/>
              <a:t> </a:t>
            </a:r>
            <a:r>
              <a:rPr lang="tr-TR" noProof="0" dirty="0" err="1" smtClean="0"/>
              <a:t>click</a:t>
            </a:r>
            <a:r>
              <a:rPr lang="tr-TR" noProof="0" dirty="0" smtClean="0"/>
              <a:t> </a:t>
            </a:r>
            <a:r>
              <a:rPr lang="tr-TR" noProof="0" dirty="0" err="1" smtClean="0"/>
              <a:t>icon</a:t>
            </a:r>
            <a:r>
              <a:rPr lang="tr-TR" noProof="0" dirty="0" smtClean="0"/>
              <a:t> </a:t>
            </a:r>
            <a:r>
              <a:rPr lang="tr-TR" noProof="0" dirty="0" err="1" smtClean="0"/>
              <a:t>to</a:t>
            </a:r>
            <a:r>
              <a:rPr lang="tr-TR" noProof="0" dirty="0" smtClean="0"/>
              <a:t> </a:t>
            </a:r>
            <a:r>
              <a:rPr lang="tr-TR" noProof="0" dirty="0" err="1" smtClean="0"/>
              <a:t>add</a:t>
            </a:r>
            <a:endParaRPr lang="en-US" noProof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1676400"/>
          </a:xfrm>
        </p:spPr>
        <p:txBody>
          <a:bodyPr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1676400"/>
          </a:xfrm>
        </p:spPr>
        <p:txBody>
          <a:bodyPr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1676400"/>
          </a:xfrm>
        </p:spPr>
        <p:txBody>
          <a:bodyPr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7A677B-E7F0-44DA-8D00-71D3C85DA3AF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DE2100D-9F4A-41F2-B65F-791A447F4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cs typeface="+mn-cs"/>
              </a:defRPr>
            </a:lvl1pPr>
            <a:extLst/>
          </a:lstStyle>
          <a:p>
            <a:pPr>
              <a:defRPr/>
            </a:pPr>
            <a:fld id="{FA7C753C-451D-4D6F-AEF0-9FD3BD3143A5}" type="datetimeFigureOut">
              <a:rPr lang="en-US"/>
              <a:pPr>
                <a:defRPr/>
              </a:pPr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/>
                <a:cs typeface="+mn-cs"/>
              </a:defRPr>
            </a:lvl1pPr>
            <a:extLst/>
          </a:lstStyle>
          <a:p>
            <a:pPr>
              <a:defRPr/>
            </a:pPr>
            <a:fld id="{D1CED074-66D3-4939-9EE2-6C4E5DBF8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70" r:id="rId21"/>
    <p:sldLayoutId id="2147483669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Arial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Arial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Arial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bdigm.meb.gov.tr/" TargetMode="External"/><Relationship Id="rId2" Type="http://schemas.openxmlformats.org/officeDocument/2006/relationships/hyperlink" Target="http://www.meb.gov.tr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byiogren.meb.gov.tr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byiogren.meb.gov.tr/" TargetMode="External"/><Relationship Id="rId2" Type="http://schemas.openxmlformats.org/officeDocument/2006/relationships/hyperlink" Target="http://abdigm.meb.gov.tr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bdigm.meb.gov.t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abyiogren.meb.gov.t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4102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752600" y="4724400"/>
            <a:ext cx="5562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“Öğrenciler 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AB’yi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Öğreniyor” Projesi</a:t>
            </a:r>
          </a:p>
        </p:txBody>
      </p:sp>
      <p:pic>
        <p:nvPicPr>
          <p:cNvPr id="26627" name="Picture 3" descr="abyi_ogreniyoru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763"/>
            <a:ext cx="131286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115888"/>
            <a:ext cx="2819400" cy="1484312"/>
            <a:chOff x="0" y="116632"/>
            <a:chExt cx="2590800" cy="1305436"/>
          </a:xfrm>
        </p:grpSpPr>
        <p:pic>
          <p:nvPicPr>
            <p:cNvPr id="2663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3825" y="116632"/>
              <a:ext cx="2247936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TextBox 6"/>
            <p:cNvSpPr txBox="1">
              <a:spLocks noChangeArrowheads="1"/>
            </p:cNvSpPr>
            <p:nvPr/>
          </p:nvSpPr>
          <p:spPr bwMode="auto">
            <a:xfrm>
              <a:off x="0" y="1052736"/>
              <a:ext cx="2590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>
                  <a:latin typeface="Calibri" pitchFamily="34" charset="0"/>
                </a:rPr>
                <a:t>Bu proje Avrupa Birliği ve Türkiye Cumhuriyeti tarafından finanse edilmektedir.</a:t>
              </a:r>
              <a:endParaRPr lang="en-GB" sz="900">
                <a:latin typeface="Calibri" pitchFamily="34" charset="0"/>
              </a:endParaRPr>
            </a:p>
          </p:txBody>
        </p:sp>
      </p:grpSp>
      <p:pic>
        <p:nvPicPr>
          <p:cNvPr id="26629" name="Picture 1" descr="fghj_Foto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752600"/>
            <a:ext cx="40386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6"/>
          <p:cNvSpPr txBox="1">
            <a:spLocks noChangeArrowheads="1"/>
          </p:cNvSpPr>
          <p:nvPr/>
        </p:nvSpPr>
        <p:spPr bwMode="auto">
          <a:xfrm>
            <a:off x="3429000" y="457200"/>
            <a:ext cx="1962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Örnek Sorular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371600"/>
            <a:ext cx="403860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latin typeface="+mn-lt"/>
                <a:cs typeface="+mn-cs"/>
              </a:rPr>
              <a:t>Çoktan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cs typeface="+mn-cs"/>
              </a:rPr>
              <a:t>Seçmeli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cs typeface="+mn-cs"/>
              </a:rPr>
              <a:t>Soru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  <a:cs typeface="+mn-cs"/>
              </a:rPr>
              <a:t>Örnekleri</a:t>
            </a:r>
            <a:endParaRPr lang="en-US" sz="20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  <a:defRPr/>
            </a:pPr>
            <a:endParaRPr lang="en-US" sz="2000" b="1" dirty="0">
              <a:solidFill>
                <a:srgbClr val="F7964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latin typeface="+mn-lt"/>
                <a:cs typeface="+mn-cs"/>
              </a:rPr>
              <a:t>1. Aşağıdakilerden hangi seçenekteki Avrupa Birliği ülkesi ve başkent eşleştirmesi doğrudur?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tr-TR" sz="2000" dirty="0">
                <a:latin typeface="+mn-lt"/>
                <a:cs typeface="+mn-cs"/>
              </a:rPr>
              <a:t>Romanya – Bükreş</a:t>
            </a:r>
            <a:endParaRPr lang="en-US" sz="20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tr-TR" sz="2000" dirty="0">
                <a:latin typeface="+mn-lt"/>
                <a:cs typeface="+mn-cs"/>
              </a:rPr>
              <a:t>Almanya  -  </a:t>
            </a:r>
            <a:r>
              <a:rPr lang="tr-TR" sz="2000" dirty="0" err="1">
                <a:latin typeface="+mn-lt"/>
                <a:cs typeface="+mn-cs"/>
              </a:rPr>
              <a:t>Mannheim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latin typeface="+mn-lt"/>
                <a:cs typeface="+mn-cs"/>
              </a:rPr>
              <a:t>c)     Hollanda – Rotterdam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latin typeface="+mn-lt"/>
                <a:cs typeface="+mn-cs"/>
              </a:rPr>
              <a:t>d)    İspanya - Bilbao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dirty="0">
                <a:latin typeface="+mn-lt"/>
                <a:cs typeface="+mn-cs"/>
              </a:rPr>
              <a:t> 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latin typeface="+mn-lt"/>
                <a:cs typeface="+mn-cs"/>
              </a:rPr>
              <a:t>Cevap: A</a:t>
            </a:r>
            <a:endParaRPr lang="en-US" sz="2000" b="1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  <a:defRPr/>
            </a:pPr>
            <a:endParaRPr lang="en-US" sz="2000" b="1" dirty="0">
              <a:solidFill>
                <a:srgbClr val="F79646"/>
              </a:solidFill>
              <a:latin typeface="+mn-lt"/>
              <a:cs typeface="+mn-cs"/>
            </a:endParaRPr>
          </a:p>
        </p:txBody>
      </p:sp>
      <p:sp>
        <p:nvSpPr>
          <p:cNvPr id="40963" name="TextBox 8"/>
          <p:cNvSpPr txBox="1">
            <a:spLocks noChangeArrowheads="1"/>
          </p:cNvSpPr>
          <p:nvPr/>
        </p:nvSpPr>
        <p:spPr bwMode="auto">
          <a:xfrm>
            <a:off x="5562600" y="1676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4495800" y="1889385"/>
            <a:ext cx="396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800100" algn="l"/>
                <a:tab pos="4800600" algn="l"/>
              </a:tabLst>
            </a:pPr>
            <a:r>
              <a:rPr lang="tr-TR" sz="2000" dirty="0">
                <a:latin typeface="Calibri" pitchFamily="34" charset="0"/>
              </a:rPr>
              <a:t>2. Cinsiyet eşitliği, kültürel çeşitlilik, aktif yurttaşlık, insan onuru, uluslararası anlayış kavramları hangi geniş kavramın temel ögelerindendir?</a:t>
            </a:r>
          </a:p>
          <a:p>
            <a:pPr>
              <a:tabLst>
                <a:tab pos="800100" algn="l"/>
                <a:tab pos="4800600" algn="l"/>
              </a:tabLst>
            </a:pPr>
            <a:endParaRPr lang="en-US" sz="2000" dirty="0">
              <a:latin typeface="Calibri" pitchFamily="34" charset="0"/>
            </a:endParaRPr>
          </a:p>
          <a:p>
            <a:pPr>
              <a:tabLst>
                <a:tab pos="800100" algn="l"/>
                <a:tab pos="4800600" algn="l"/>
              </a:tabLst>
            </a:pPr>
            <a:r>
              <a:rPr lang="tr-TR" sz="2000" dirty="0">
                <a:latin typeface="Calibri" pitchFamily="34" charset="0"/>
              </a:rPr>
              <a:t>a) İnsan Hakları</a:t>
            </a:r>
            <a:endParaRPr lang="en-US" sz="2000" dirty="0">
              <a:latin typeface="Calibri" pitchFamily="34" charset="0"/>
            </a:endParaRPr>
          </a:p>
          <a:p>
            <a:pPr>
              <a:tabLst>
                <a:tab pos="800100" algn="l"/>
                <a:tab pos="4800600" algn="l"/>
              </a:tabLst>
            </a:pPr>
            <a:r>
              <a:rPr lang="tr-TR" sz="2000" dirty="0">
                <a:latin typeface="Calibri" pitchFamily="34" charset="0"/>
              </a:rPr>
              <a:t>b) Çocuk Hakları</a:t>
            </a:r>
            <a:endParaRPr lang="en-US" sz="2000" dirty="0">
              <a:latin typeface="Calibri" pitchFamily="34" charset="0"/>
            </a:endParaRPr>
          </a:p>
          <a:p>
            <a:pPr>
              <a:tabLst>
                <a:tab pos="800100" algn="l"/>
                <a:tab pos="4800600" algn="l"/>
              </a:tabLst>
            </a:pPr>
            <a:r>
              <a:rPr lang="tr-TR" sz="2000" dirty="0">
                <a:latin typeface="Calibri" pitchFamily="34" charset="0"/>
              </a:rPr>
              <a:t>c) Kadın Hakları</a:t>
            </a:r>
            <a:endParaRPr lang="en-US" sz="2000" dirty="0">
              <a:latin typeface="Calibri" pitchFamily="34" charset="0"/>
            </a:endParaRPr>
          </a:p>
          <a:p>
            <a:pPr>
              <a:tabLst>
                <a:tab pos="800100" algn="l"/>
                <a:tab pos="4800600" algn="l"/>
              </a:tabLst>
            </a:pPr>
            <a:r>
              <a:rPr lang="tr-TR" sz="2000" dirty="0">
                <a:latin typeface="Calibri" pitchFamily="34" charset="0"/>
              </a:rPr>
              <a:t>d) İşçi Hakları                                                                                                       	</a:t>
            </a:r>
            <a:endParaRPr lang="tr-TR" sz="2000" b="1" dirty="0">
              <a:latin typeface="Calibri" pitchFamily="34" charset="0"/>
            </a:endParaRPr>
          </a:p>
          <a:p>
            <a:pPr>
              <a:tabLst>
                <a:tab pos="800100" algn="l"/>
                <a:tab pos="4800600" algn="l"/>
              </a:tabLst>
            </a:pPr>
            <a:r>
              <a:rPr lang="tr-TR" sz="2000" b="1" dirty="0">
                <a:latin typeface="Calibri" pitchFamily="34" charset="0"/>
              </a:rPr>
              <a:t>Cevap: 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7"/>
          <p:cNvSpPr txBox="1">
            <a:spLocks noChangeArrowheads="1"/>
          </p:cNvSpPr>
          <p:nvPr/>
        </p:nvSpPr>
        <p:spPr bwMode="auto">
          <a:xfrm>
            <a:off x="609600" y="685800"/>
            <a:ext cx="26019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  <a:latin typeface="Calibri" pitchFamily="34" charset="0"/>
              </a:rPr>
              <a:t>Açık Uçlu Soru Örneği</a:t>
            </a:r>
          </a:p>
        </p:txBody>
      </p:sp>
      <p:sp>
        <p:nvSpPr>
          <p:cNvPr id="41986" name="TextBox 9"/>
          <p:cNvSpPr txBox="1">
            <a:spLocks noChangeArrowheads="1"/>
          </p:cNvSpPr>
          <p:nvPr/>
        </p:nvSpPr>
        <p:spPr bwMode="auto">
          <a:xfrm>
            <a:off x="533400" y="1676400"/>
            <a:ext cx="3890963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AET </a:t>
            </a:r>
            <a:r>
              <a:rPr lang="en-US" sz="2100">
                <a:latin typeface="Calibri" pitchFamily="34" charset="0"/>
              </a:rPr>
              <a:t>kısaltmasının</a:t>
            </a:r>
            <a:r>
              <a:rPr lang="en-US" sz="2000">
                <a:latin typeface="Calibri" pitchFamily="34" charset="0"/>
              </a:rPr>
              <a:t> açılımı nedir?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 b="1">
                <a:latin typeface="Calibri" pitchFamily="34" charset="0"/>
              </a:rPr>
              <a:t>Cevap: </a:t>
            </a:r>
            <a:r>
              <a:rPr lang="en-US" sz="2000">
                <a:latin typeface="Calibri" pitchFamily="34" charset="0"/>
              </a:rPr>
              <a:t>Avrupa Ekonomik Topluluğu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2895600"/>
            <a:ext cx="7467600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>
                <a:solidFill>
                  <a:srgbClr val="FF0000"/>
                </a:solidFill>
                <a:latin typeface="+mn-lt"/>
                <a:cs typeface="+mn-cs"/>
              </a:rPr>
              <a:t>Doğrulamalı</a:t>
            </a:r>
            <a:r>
              <a:rPr lang="en-US" sz="21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+mn-lt"/>
                <a:cs typeface="+mn-cs"/>
              </a:rPr>
              <a:t>Soru</a:t>
            </a:r>
            <a:r>
              <a:rPr lang="en-US" sz="21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+mn-lt"/>
                <a:cs typeface="+mn-cs"/>
              </a:rPr>
              <a:t>Örneği</a:t>
            </a:r>
            <a:endParaRPr lang="en-US" sz="21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  <a:defRPr/>
            </a:pPr>
            <a:endParaRPr lang="en-US" sz="21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>
                <a:latin typeface="+mn-lt"/>
                <a:cs typeface="+mn-cs"/>
              </a:rPr>
              <a:t>Aşağıdaki</a:t>
            </a:r>
            <a:r>
              <a:rPr lang="en-US" sz="2100" dirty="0">
                <a:latin typeface="+mn-lt"/>
                <a:cs typeface="+mn-cs"/>
              </a:rPr>
              <a:t> </a:t>
            </a:r>
            <a:r>
              <a:rPr lang="en-US" sz="2100" dirty="0" err="1">
                <a:latin typeface="+mn-lt"/>
                <a:cs typeface="+mn-cs"/>
              </a:rPr>
              <a:t>soruyu</a:t>
            </a:r>
            <a:r>
              <a:rPr lang="en-US" sz="2100" dirty="0">
                <a:latin typeface="+mn-lt"/>
                <a:cs typeface="+mn-cs"/>
              </a:rPr>
              <a:t> </a:t>
            </a:r>
            <a:r>
              <a:rPr lang="en-US" sz="2100" dirty="0" err="1">
                <a:latin typeface="+mn-lt"/>
                <a:cs typeface="+mn-cs"/>
              </a:rPr>
              <a:t>Doğru</a:t>
            </a:r>
            <a:r>
              <a:rPr lang="en-US" sz="2100" dirty="0">
                <a:latin typeface="+mn-lt"/>
                <a:cs typeface="+mn-cs"/>
              </a:rPr>
              <a:t> </a:t>
            </a:r>
            <a:r>
              <a:rPr lang="en-US" sz="2100" b="1" dirty="0">
                <a:latin typeface="+mn-lt"/>
                <a:cs typeface="+mn-cs"/>
              </a:rPr>
              <a:t>(D) </a:t>
            </a:r>
            <a:r>
              <a:rPr lang="en-US" sz="2100" dirty="0">
                <a:latin typeface="+mn-lt"/>
                <a:cs typeface="+mn-cs"/>
              </a:rPr>
              <a:t>- </a:t>
            </a:r>
            <a:r>
              <a:rPr lang="en-US" sz="2100" dirty="0" err="1">
                <a:latin typeface="+mn-lt"/>
                <a:cs typeface="+mn-cs"/>
              </a:rPr>
              <a:t>Yanlıs</a:t>
            </a:r>
            <a:r>
              <a:rPr lang="en-US" sz="2100" dirty="0">
                <a:latin typeface="+mn-lt"/>
                <a:cs typeface="+mn-cs"/>
              </a:rPr>
              <a:t>̧ </a:t>
            </a:r>
            <a:r>
              <a:rPr lang="en-US" sz="2100" b="1" dirty="0">
                <a:latin typeface="+mn-lt"/>
                <a:cs typeface="+mn-cs"/>
              </a:rPr>
              <a:t>(Y) </a:t>
            </a:r>
            <a:r>
              <a:rPr lang="en-US" sz="2100" dirty="0" err="1">
                <a:latin typeface="+mn-lt"/>
                <a:cs typeface="+mn-cs"/>
              </a:rPr>
              <a:t>olarak</a:t>
            </a:r>
            <a:r>
              <a:rPr lang="en-US" sz="2100" dirty="0">
                <a:latin typeface="+mn-lt"/>
                <a:cs typeface="+mn-cs"/>
              </a:rPr>
              <a:t> </a:t>
            </a:r>
            <a:r>
              <a:rPr lang="en-US" sz="2100" dirty="0" err="1">
                <a:latin typeface="+mn-lt"/>
                <a:cs typeface="+mn-cs"/>
              </a:rPr>
              <a:t>cevaplandırın</a:t>
            </a:r>
            <a:r>
              <a:rPr lang="en-US" sz="2100" dirty="0">
                <a:latin typeface="+mn-lt"/>
                <a:cs typeface="+mn-cs"/>
              </a:rPr>
              <a:t>.</a:t>
            </a:r>
            <a:br>
              <a:rPr lang="en-US" sz="2100" dirty="0">
                <a:latin typeface="+mn-lt"/>
                <a:cs typeface="+mn-cs"/>
              </a:rPr>
            </a:br>
            <a:endParaRPr lang="en-US" sz="21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>
                <a:latin typeface="+mn-lt"/>
                <a:cs typeface="+mn-cs"/>
              </a:rPr>
              <a:t>Türkiye</a:t>
            </a:r>
            <a:r>
              <a:rPr lang="en-US" sz="2100" dirty="0">
                <a:latin typeface="+mn-lt"/>
                <a:cs typeface="+mn-cs"/>
              </a:rPr>
              <a:t>, </a:t>
            </a:r>
            <a:r>
              <a:rPr lang="en-US" sz="2100" dirty="0" err="1">
                <a:latin typeface="+mn-lt"/>
                <a:cs typeface="+mn-cs"/>
              </a:rPr>
              <a:t>Avrupa</a:t>
            </a:r>
            <a:r>
              <a:rPr lang="en-US" sz="2100" dirty="0">
                <a:latin typeface="+mn-lt"/>
                <a:cs typeface="+mn-cs"/>
              </a:rPr>
              <a:t> </a:t>
            </a:r>
            <a:r>
              <a:rPr lang="en-US" sz="2100" dirty="0" err="1">
                <a:latin typeface="+mn-lt"/>
                <a:cs typeface="+mn-cs"/>
              </a:rPr>
              <a:t>Ekonomik</a:t>
            </a:r>
            <a:r>
              <a:rPr lang="en-US" sz="2100" dirty="0">
                <a:latin typeface="+mn-lt"/>
                <a:cs typeface="+mn-cs"/>
              </a:rPr>
              <a:t> </a:t>
            </a:r>
            <a:r>
              <a:rPr lang="en-US" sz="2100" dirty="0" err="1">
                <a:latin typeface="+mn-lt"/>
                <a:cs typeface="+mn-cs"/>
              </a:rPr>
              <a:t>Topluluğu’na</a:t>
            </a:r>
            <a:r>
              <a:rPr lang="en-US" sz="2100" dirty="0">
                <a:latin typeface="+mn-lt"/>
                <a:cs typeface="+mn-cs"/>
              </a:rPr>
              <a:t> (AET) 1963 </a:t>
            </a:r>
            <a:r>
              <a:rPr lang="en-US" sz="2100" dirty="0" err="1">
                <a:latin typeface="+mn-lt"/>
                <a:cs typeface="+mn-cs"/>
              </a:rPr>
              <a:t>yılında</a:t>
            </a:r>
            <a:r>
              <a:rPr lang="en-US" sz="2100" dirty="0">
                <a:latin typeface="+mn-lt"/>
                <a:cs typeface="+mn-cs"/>
              </a:rPr>
              <a:t> </a:t>
            </a:r>
            <a:r>
              <a:rPr lang="en-US" sz="2100" dirty="0" err="1">
                <a:latin typeface="+mn-lt"/>
                <a:cs typeface="+mn-cs"/>
              </a:rPr>
              <a:t>ortak</a:t>
            </a:r>
            <a:r>
              <a:rPr lang="en-US" sz="2100" dirty="0">
                <a:latin typeface="+mn-lt"/>
                <a:cs typeface="+mn-cs"/>
              </a:rPr>
              <a:t>    </a:t>
            </a:r>
            <a:r>
              <a:rPr lang="en-US" sz="2100" dirty="0" err="1">
                <a:latin typeface="+mn-lt"/>
                <a:cs typeface="+mn-cs"/>
              </a:rPr>
              <a:t>üyelik</a:t>
            </a:r>
            <a:r>
              <a:rPr lang="en-US" sz="2100" dirty="0">
                <a:latin typeface="+mn-lt"/>
                <a:cs typeface="+mn-cs"/>
              </a:rPr>
              <a:t> </a:t>
            </a:r>
            <a:r>
              <a:rPr lang="en-US" sz="2100" dirty="0" err="1">
                <a:latin typeface="+mn-lt"/>
                <a:cs typeface="+mn-cs"/>
              </a:rPr>
              <a:t>başvurusu</a:t>
            </a:r>
            <a:r>
              <a:rPr lang="en-US" sz="2100" dirty="0">
                <a:latin typeface="+mn-lt"/>
                <a:cs typeface="+mn-cs"/>
              </a:rPr>
              <a:t> </a:t>
            </a:r>
            <a:r>
              <a:rPr lang="en-US" sz="2100" dirty="0" err="1">
                <a:latin typeface="+mn-lt"/>
                <a:cs typeface="+mn-cs"/>
              </a:rPr>
              <a:t>yapmısır</a:t>
            </a:r>
            <a:r>
              <a:rPr lang="en-US" sz="2100" dirty="0"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  <a:defRPr/>
            </a:pPr>
            <a:r>
              <a:rPr lang="en-US" sz="2100" b="1" dirty="0">
                <a:latin typeface="+mn-lt"/>
                <a:cs typeface="+mn-cs"/>
              </a:rPr>
              <a:t>CEVAP: Y </a:t>
            </a:r>
            <a:endParaRPr lang="en-US" sz="21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v"/>
              <a:defRPr/>
            </a:pPr>
            <a:endParaRPr lang="en-US" sz="21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" y="152400"/>
            <a:ext cx="3962400" cy="6324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Kom</a:t>
            </a:r>
            <a:r>
              <a:rPr lang="tr-TR" sz="22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</a:rPr>
              <a:t>syonlar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ve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Sorumlulukları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200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E46C0A"/>
                </a:solidFill>
              </a:rPr>
              <a:t>  </a:t>
            </a:r>
            <a:r>
              <a:rPr lang="tr-TR" b="1" dirty="0" smtClean="0">
                <a:solidFill>
                  <a:srgbClr val="E46C0A"/>
                </a:solidFill>
              </a:rPr>
              <a:t>İl Yarışma Komisyonu</a:t>
            </a:r>
            <a:r>
              <a:rPr lang="en-US" b="1" dirty="0" smtClean="0">
                <a:solidFill>
                  <a:srgbClr val="E46C0A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rgbClr val="25406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dirty="0" smtClean="0">
                <a:solidFill>
                  <a:schemeClr val="tx1"/>
                </a:solidFill>
              </a:rPr>
              <a:t>İl </a:t>
            </a:r>
            <a:r>
              <a:rPr lang="tr-TR" sz="1800" dirty="0" err="1">
                <a:solidFill>
                  <a:schemeClr val="tx1"/>
                </a:solidFill>
              </a:rPr>
              <a:t>MEM’lerden</a:t>
            </a:r>
            <a:r>
              <a:rPr lang="tr-TR" sz="1800" dirty="0">
                <a:solidFill>
                  <a:schemeClr val="tx1"/>
                </a:solidFill>
              </a:rPr>
              <a:t> ve AB Bilgi Merkezleri’nden temsilciler olmak üzere en az üç kişiden oluşacaktır.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dirty="0" smtClean="0">
                <a:solidFill>
                  <a:schemeClr val="tx1"/>
                </a:solidFill>
              </a:rPr>
              <a:t>Hazırlık </a:t>
            </a:r>
            <a:r>
              <a:rPr lang="tr-TR" sz="1800" dirty="0">
                <a:solidFill>
                  <a:schemeClr val="tx1"/>
                </a:solidFill>
              </a:rPr>
              <a:t>safhasında İl ve İlçe Jürilerinin oluşturulmasını sağlayacaktır.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dirty="0" smtClean="0">
                <a:solidFill>
                  <a:schemeClr val="tx1"/>
                </a:solidFill>
              </a:rPr>
              <a:t>İl </a:t>
            </a:r>
            <a:r>
              <a:rPr lang="tr-TR" sz="1800" dirty="0">
                <a:solidFill>
                  <a:schemeClr val="tx1"/>
                </a:solidFill>
              </a:rPr>
              <a:t>ve İlçe Jürilerinin özgeçmişlerini onay için Valiliklere sunacaktır.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1800" dirty="0" smtClean="0">
                <a:solidFill>
                  <a:schemeClr val="tx1"/>
                </a:solidFill>
              </a:rPr>
              <a:t>İl </a:t>
            </a:r>
            <a:r>
              <a:rPr lang="tr-TR" sz="1800" dirty="0">
                <a:solidFill>
                  <a:schemeClr val="tx1"/>
                </a:solidFill>
              </a:rPr>
              <a:t>Yarışma Komisyonları bütün yarışma sürecinde iletişim noktası olacaktır ve illerde ve ilçelerde yarışmaların düzenlenmesini koordine edeceklerdir.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900" b="1" dirty="0" smtClean="0">
              <a:solidFill>
                <a:srgbClr val="25406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E46C0A"/>
                </a:solidFill>
              </a:rPr>
              <a:t>    </a:t>
            </a:r>
            <a:endParaRPr lang="en-US" dirty="0"/>
          </a:p>
        </p:txBody>
      </p:sp>
      <p:pic>
        <p:nvPicPr>
          <p:cNvPr id="7" name="Picture Placeholder 6" descr="AByiOgreniyorum-KARAKTER-2_Page_4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1954" r="11954"/>
          <a:stretch>
            <a:fillRect/>
          </a:stretch>
        </p:blipFill>
        <p:spPr>
          <a:xfrm>
            <a:off x="4267200" y="152400"/>
            <a:ext cx="4144963" cy="6324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4"/>
          <p:cNvSpPr txBox="1">
            <a:spLocks noChangeArrowheads="1"/>
          </p:cNvSpPr>
          <p:nvPr/>
        </p:nvSpPr>
        <p:spPr bwMode="auto">
          <a:xfrm>
            <a:off x="1219200" y="1219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838" y="195263"/>
            <a:ext cx="3962400" cy="6104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Jürinin Yapısı</a:t>
            </a:r>
          </a:p>
          <a:p>
            <a:endParaRPr lang="tr-TR" sz="1600" b="1" dirty="0" smtClean="0"/>
          </a:p>
          <a:p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</a:rPr>
              <a:t>İlçe </a:t>
            </a: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</a:rPr>
              <a:t>Jürisi</a:t>
            </a:r>
            <a:r>
              <a:rPr lang="tr-TR" sz="1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r-TR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tr-TR" sz="1600" dirty="0"/>
              <a:t>İlçe Jürisi 5 jüri üyesinden oluşacaktır ve her bir ilde İl Yarışma Komisyonu tarafından kurulacaktır. Her bir jüri aşağıdaki muhtemel üyelerden oluşabilir; </a:t>
            </a:r>
          </a:p>
          <a:p>
            <a:r>
              <a:rPr lang="tr-TR" sz="1600" dirty="0"/>
              <a:t>•İlçe MEM temsilcisi</a:t>
            </a:r>
          </a:p>
          <a:p>
            <a:r>
              <a:rPr lang="tr-TR" sz="1600" dirty="0"/>
              <a:t>•İl MEM temsilcileri, </a:t>
            </a:r>
          </a:p>
          <a:p>
            <a:r>
              <a:rPr lang="tr-TR" sz="1600" dirty="0"/>
              <a:t>• AB Bilgi Merkezi temsilcisi, </a:t>
            </a:r>
          </a:p>
          <a:p>
            <a:r>
              <a:rPr lang="tr-TR" sz="1600" dirty="0"/>
              <a:t>• AB konusunda ilgili öğretmenler. </a:t>
            </a:r>
          </a:p>
          <a:p>
            <a:r>
              <a:rPr lang="tr-TR" sz="1600" dirty="0"/>
              <a:t>Bu jüri üyelerinin seçimi, gönderecekleri özgeçmişlere dayanmak suretiyle Valiliklerin onayına tabidir. Her jürinin başkanı, İl MEM temsilcilerinden biri olacaktır</a:t>
            </a:r>
            <a:r>
              <a:rPr lang="tr-TR" sz="1600" dirty="0" smtClean="0"/>
              <a:t>.</a:t>
            </a:r>
          </a:p>
          <a:p>
            <a:endParaRPr lang="tr-TR" sz="1600" b="1" baseline="30000" dirty="0">
              <a:solidFill>
                <a:srgbClr val="E46C0A"/>
              </a:solidFill>
              <a:latin typeface="Arial"/>
              <a:cs typeface="+mn-cs"/>
            </a:endParaRPr>
          </a:p>
          <a:p>
            <a:endParaRPr lang="tr-TR" sz="1600" b="1" baseline="30000" dirty="0">
              <a:solidFill>
                <a:srgbClr val="E46C0A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000" b="1" baseline="30000" dirty="0" smtClean="0">
              <a:solidFill>
                <a:srgbClr val="E46C0A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baseline="30000" dirty="0" smtClean="0">
                <a:solidFill>
                  <a:srgbClr val="E46C0A"/>
                </a:solidFill>
                <a:latin typeface="Arial"/>
                <a:cs typeface="+mn-cs"/>
              </a:rPr>
              <a:t>İl </a:t>
            </a:r>
            <a:r>
              <a:rPr lang="tr-TR" sz="2400" b="1" baseline="30000" dirty="0">
                <a:solidFill>
                  <a:srgbClr val="E46C0A"/>
                </a:solidFill>
                <a:latin typeface="Arial"/>
                <a:cs typeface="+mn-cs"/>
              </a:rPr>
              <a:t>Jürisi</a:t>
            </a:r>
            <a:endParaRPr lang="en-US" sz="2400" b="1" baseline="30000" dirty="0">
              <a:solidFill>
                <a:srgbClr val="E46C0A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aseline="30000" dirty="0">
                <a:solidFill>
                  <a:srgbClr val="0D0D0D"/>
                </a:solidFill>
                <a:latin typeface="Arial"/>
                <a:cs typeface="+mn-cs"/>
              </a:rPr>
              <a:t>5 </a:t>
            </a:r>
            <a:r>
              <a:rPr lang="tr-TR" sz="2400" baseline="30000" dirty="0">
                <a:solidFill>
                  <a:srgbClr val="0D0D0D"/>
                </a:solidFill>
                <a:latin typeface="Arial"/>
                <a:cs typeface="+mn-cs"/>
              </a:rPr>
              <a:t>jüri</a:t>
            </a:r>
            <a:r>
              <a:rPr lang="en-US" sz="2400" baseline="300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tr-TR" sz="2400" baseline="30000" dirty="0">
                <a:solidFill>
                  <a:srgbClr val="0D0D0D"/>
                </a:solidFill>
                <a:latin typeface="Arial"/>
                <a:cs typeface="+mn-cs"/>
              </a:rPr>
              <a:t>ü</a:t>
            </a:r>
            <a:r>
              <a:rPr lang="en-US" sz="2400" baseline="30000" dirty="0">
                <a:solidFill>
                  <a:srgbClr val="0D0D0D"/>
                </a:solidFill>
                <a:latin typeface="Arial"/>
                <a:cs typeface="+mn-cs"/>
              </a:rPr>
              <a:t>yes</a:t>
            </a:r>
            <a:r>
              <a:rPr lang="tr-TR" sz="2400" baseline="30000" dirty="0">
                <a:solidFill>
                  <a:srgbClr val="0D0D0D"/>
                </a:solidFill>
                <a:latin typeface="Arial"/>
                <a:cs typeface="+mn-cs"/>
              </a:rPr>
              <a:t>i</a:t>
            </a:r>
            <a:r>
              <a:rPr lang="en-US" sz="2400" baseline="30000" dirty="0" err="1">
                <a:solidFill>
                  <a:srgbClr val="0D0D0D"/>
                </a:solidFill>
                <a:latin typeface="Arial"/>
                <a:cs typeface="+mn-cs"/>
              </a:rPr>
              <a:t>nden</a:t>
            </a:r>
            <a:r>
              <a:rPr lang="en-US" sz="2400" baseline="300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rgbClr val="0D0D0D"/>
                </a:solidFill>
                <a:latin typeface="Arial"/>
                <a:cs typeface="+mn-cs"/>
              </a:rPr>
              <a:t>olu</a:t>
            </a:r>
            <a:r>
              <a:rPr lang="tr-TR" sz="2400" baseline="30000" dirty="0">
                <a:solidFill>
                  <a:srgbClr val="0D0D0D"/>
                </a:solidFill>
                <a:latin typeface="Arial"/>
                <a:cs typeface="+mn-cs"/>
              </a:rPr>
              <a:t>ş</a:t>
            </a:r>
            <a:r>
              <a:rPr lang="en-US" sz="2400" baseline="30000" dirty="0" err="1" smtClean="0">
                <a:solidFill>
                  <a:srgbClr val="0D0D0D"/>
                </a:solidFill>
                <a:latin typeface="Arial"/>
                <a:cs typeface="+mn-cs"/>
              </a:rPr>
              <a:t>acak</a:t>
            </a:r>
            <a:r>
              <a:rPr lang="tr-TR" sz="2400" baseline="30000" dirty="0" smtClean="0">
                <a:solidFill>
                  <a:srgbClr val="0D0D0D"/>
                </a:solidFill>
                <a:latin typeface="Arial"/>
                <a:cs typeface="+mn-cs"/>
              </a:rPr>
              <a:t>tır.</a:t>
            </a:r>
            <a:endParaRPr lang="en-US" sz="2400" baseline="30000" dirty="0">
              <a:solidFill>
                <a:srgbClr val="0D0D0D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aseline="30000" dirty="0">
                <a:solidFill>
                  <a:srgbClr val="0D0D0D"/>
                </a:solidFill>
                <a:latin typeface="Arial"/>
                <a:cs typeface="+mn-cs"/>
              </a:rPr>
              <a:t>Her </a:t>
            </a:r>
            <a:r>
              <a:rPr lang="en-US" sz="2400" baseline="30000" dirty="0" err="1">
                <a:solidFill>
                  <a:srgbClr val="0D0D0D"/>
                </a:solidFill>
                <a:latin typeface="Arial"/>
                <a:cs typeface="+mn-cs"/>
              </a:rPr>
              <a:t>bir</a:t>
            </a:r>
            <a:r>
              <a:rPr lang="en-US" sz="2400" baseline="300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rgbClr val="0D0D0D"/>
                </a:solidFill>
                <a:latin typeface="Arial"/>
                <a:cs typeface="+mn-cs"/>
              </a:rPr>
              <a:t>ilde</a:t>
            </a:r>
            <a:r>
              <a:rPr lang="en-US" sz="2400" baseline="300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tr-TR" sz="2400" baseline="30000" dirty="0">
                <a:solidFill>
                  <a:srgbClr val="0D0D0D"/>
                </a:solidFill>
                <a:latin typeface="Arial"/>
                <a:cs typeface="+mn-cs"/>
              </a:rPr>
              <a:t>İl Yarışma</a:t>
            </a:r>
            <a:r>
              <a:rPr lang="tr-TR" sz="24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tr-TR" sz="2400" baseline="30000" dirty="0">
                <a:solidFill>
                  <a:srgbClr val="0D0D0D"/>
                </a:solidFill>
                <a:latin typeface="Arial"/>
                <a:cs typeface="+mn-cs"/>
              </a:rPr>
              <a:t>Komisyonu ta</a:t>
            </a:r>
            <a:r>
              <a:rPr lang="en-US" sz="2400" baseline="30000" dirty="0" err="1">
                <a:solidFill>
                  <a:srgbClr val="0D0D0D"/>
                </a:solidFill>
                <a:latin typeface="Arial"/>
                <a:cs typeface="+mn-cs"/>
              </a:rPr>
              <a:t>rafından</a:t>
            </a:r>
            <a:r>
              <a:rPr lang="en-US" sz="2400" baseline="300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rgbClr val="0D0D0D"/>
                </a:solidFill>
                <a:latin typeface="Arial"/>
                <a:cs typeface="+mn-cs"/>
              </a:rPr>
              <a:t>kurulacaktır</a:t>
            </a:r>
            <a:r>
              <a:rPr lang="en-US" sz="2400" baseline="30000" dirty="0">
                <a:solidFill>
                  <a:srgbClr val="0D0D0D"/>
                </a:solidFill>
                <a:latin typeface="Arial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rgbClr val="E46C0A"/>
              </a:solidFill>
              <a:latin typeface="Arial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33400"/>
            <a:ext cx="4038600" cy="5406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baseline="30000" dirty="0">
                <a:solidFill>
                  <a:srgbClr val="E46C0A"/>
                </a:solidFill>
                <a:latin typeface="Arial"/>
              </a:rPr>
              <a:t>J</a:t>
            </a:r>
            <a:r>
              <a:rPr lang="tr-TR" sz="3200" b="1" baseline="30000" dirty="0">
                <a:solidFill>
                  <a:srgbClr val="E46C0A"/>
                </a:solidFill>
                <a:latin typeface="Arial"/>
              </a:rPr>
              <a:t>ü</a:t>
            </a:r>
            <a:r>
              <a:rPr lang="en-US" sz="3200" b="1" baseline="30000" dirty="0">
                <a:solidFill>
                  <a:srgbClr val="E46C0A"/>
                </a:solidFill>
                <a:latin typeface="Arial"/>
              </a:rPr>
              <a:t>r</a:t>
            </a:r>
            <a:r>
              <a:rPr lang="tr-TR" sz="3200" b="1" baseline="30000" dirty="0">
                <a:solidFill>
                  <a:srgbClr val="E46C0A"/>
                </a:solidFill>
                <a:latin typeface="Arial"/>
              </a:rPr>
              <a:t>i Üyeleri</a:t>
            </a:r>
            <a:r>
              <a:rPr lang="en-US" sz="3200" b="1" baseline="30000" dirty="0">
                <a:solidFill>
                  <a:srgbClr val="E46C0A"/>
                </a:solidFill>
                <a:latin typeface="Arial"/>
              </a:rPr>
              <a:t>:</a:t>
            </a:r>
            <a:endParaRPr lang="en-US" sz="3200" baseline="30000" dirty="0">
              <a:solidFill>
                <a:srgbClr val="0D0D0D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İl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MEM 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temsilcileri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AB 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Bilgi 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Merkez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i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temsilcisi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AB 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konusunda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uzman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akadem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i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syenlerden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olu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ş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acaktır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.</a:t>
            </a:r>
            <a:endParaRPr lang="en-US" sz="2000" baseline="30000" dirty="0">
              <a:solidFill>
                <a:srgbClr val="0D0D0D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J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ü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r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i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ü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yeler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i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n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i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n se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çimi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, 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gönderecekler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i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ö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zge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ç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m</a:t>
            </a:r>
            <a:r>
              <a:rPr lang="tr-TR" sz="2000" baseline="30000" dirty="0" err="1">
                <a:solidFill>
                  <a:srgbClr val="0D0D0D"/>
                </a:solidFill>
                <a:latin typeface="Arial"/>
              </a:rPr>
              <a:t>işl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ere 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dayanmak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suret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i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yle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valiliklerin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onayına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tab</a:t>
            </a:r>
            <a:r>
              <a:rPr lang="tr-TR" sz="2000" baseline="30000" dirty="0" err="1">
                <a:solidFill>
                  <a:srgbClr val="0D0D0D"/>
                </a:solidFill>
                <a:latin typeface="Arial"/>
              </a:rPr>
              <a:t>idir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.</a:t>
            </a:r>
            <a:endParaRPr lang="tr-TR" sz="2000" baseline="30000" dirty="0">
              <a:solidFill>
                <a:srgbClr val="0D0D0D"/>
              </a:solidFill>
              <a:latin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Her 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jürinin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başkanı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, 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İl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 MEM </a:t>
            </a:r>
            <a:r>
              <a:rPr lang="tr-TR" sz="2000" baseline="30000" dirty="0">
                <a:solidFill>
                  <a:srgbClr val="0D0D0D"/>
                </a:solidFill>
                <a:latin typeface="Arial"/>
              </a:rPr>
              <a:t>temsilcilerinden biri </a:t>
            </a:r>
            <a:r>
              <a:rPr lang="en-US" sz="2000" baseline="30000" dirty="0" err="1">
                <a:solidFill>
                  <a:srgbClr val="0D0D0D"/>
                </a:solidFill>
                <a:latin typeface="Arial"/>
              </a:rPr>
              <a:t>olacaktır</a:t>
            </a:r>
            <a:r>
              <a:rPr lang="en-US" sz="2000" baseline="30000" dirty="0">
                <a:solidFill>
                  <a:srgbClr val="0D0D0D"/>
                </a:solidFill>
                <a:latin typeface="Arial"/>
              </a:rPr>
              <a:t>.</a:t>
            </a:r>
            <a:endParaRPr lang="en-US" sz="2000" dirty="0">
              <a:solidFill>
                <a:srgbClr val="0D0D0D"/>
              </a:solidFill>
              <a:latin typeface="Arial"/>
            </a:endParaRPr>
          </a:p>
          <a:p>
            <a:endParaRPr lang="tr-TR" sz="3200" b="1" baseline="30000" dirty="0">
              <a:solidFill>
                <a:srgbClr val="E46C0A"/>
              </a:solidFill>
            </a:endParaRPr>
          </a:p>
          <a:p>
            <a:r>
              <a:rPr lang="en-US" sz="2400" b="1" baseline="30000" dirty="0" smtClean="0">
                <a:solidFill>
                  <a:srgbClr val="E46C0A"/>
                </a:solidFill>
              </a:rPr>
              <a:t>Final </a:t>
            </a:r>
            <a:r>
              <a:rPr lang="tr-TR" sz="2400" b="1" baseline="30000" dirty="0">
                <a:solidFill>
                  <a:srgbClr val="E46C0A"/>
                </a:solidFill>
              </a:rPr>
              <a:t>Jürisi:</a:t>
            </a:r>
            <a:endParaRPr lang="en-US" sz="2400" b="1" baseline="30000" dirty="0">
              <a:solidFill>
                <a:srgbClr val="E46C0A"/>
              </a:solidFill>
            </a:endParaRPr>
          </a:p>
          <a:p>
            <a:r>
              <a:rPr lang="en-US" sz="2000" baseline="30000" dirty="0"/>
              <a:t>7 </a:t>
            </a:r>
            <a:r>
              <a:rPr lang="tr-TR" sz="2000" baseline="30000" dirty="0"/>
              <a:t>jüri</a:t>
            </a:r>
            <a:r>
              <a:rPr lang="en-US" sz="2000" baseline="30000" dirty="0"/>
              <a:t> </a:t>
            </a:r>
            <a:r>
              <a:rPr lang="tr-TR" sz="2000" baseline="30000" dirty="0"/>
              <a:t>üyesin</a:t>
            </a:r>
            <a:r>
              <a:rPr lang="en-US" sz="2000" baseline="30000" dirty="0"/>
              <a:t>den </a:t>
            </a:r>
            <a:r>
              <a:rPr lang="en-US" sz="2000" baseline="30000" dirty="0" err="1"/>
              <a:t>olu</a:t>
            </a:r>
            <a:r>
              <a:rPr lang="tr-TR" sz="2000" baseline="30000" dirty="0"/>
              <a:t>ş</a:t>
            </a:r>
            <a:r>
              <a:rPr lang="en-US" sz="2000" baseline="30000" dirty="0" err="1"/>
              <a:t>acak</a:t>
            </a:r>
            <a:r>
              <a:rPr lang="en-US" sz="2000" baseline="30000" dirty="0" smtClean="0"/>
              <a:t>,</a:t>
            </a:r>
            <a:endParaRPr lang="tr-TR" sz="2000" b="1" baseline="30000" dirty="0" smtClean="0">
              <a:solidFill>
                <a:srgbClr val="E46C0A"/>
              </a:solidFill>
            </a:endParaRPr>
          </a:p>
          <a:p>
            <a:r>
              <a:rPr lang="en-US" sz="2400" b="1" baseline="30000" dirty="0" smtClean="0">
                <a:solidFill>
                  <a:srgbClr val="E46C0A"/>
                </a:solidFill>
              </a:rPr>
              <a:t>J</a:t>
            </a:r>
            <a:r>
              <a:rPr lang="tr-TR" sz="2400" b="1" baseline="30000" dirty="0" err="1" smtClean="0">
                <a:solidFill>
                  <a:srgbClr val="E46C0A"/>
                </a:solidFill>
              </a:rPr>
              <a:t>üri</a:t>
            </a:r>
            <a:r>
              <a:rPr lang="tr-TR" sz="2400" b="1" baseline="30000" dirty="0">
                <a:solidFill>
                  <a:srgbClr val="E46C0A"/>
                </a:solidFill>
              </a:rPr>
              <a:t> </a:t>
            </a:r>
            <a:r>
              <a:rPr lang="tr-TR" sz="2400" b="1" baseline="30000" dirty="0" smtClean="0">
                <a:solidFill>
                  <a:srgbClr val="E46C0A"/>
                </a:solidFill>
              </a:rPr>
              <a:t>Üyeleri</a:t>
            </a:r>
            <a:r>
              <a:rPr lang="en-US" sz="2400" b="1" baseline="30000" dirty="0" smtClean="0">
                <a:solidFill>
                  <a:srgbClr val="E46C0A"/>
                </a:solidFill>
              </a:rPr>
              <a:t>:</a:t>
            </a:r>
            <a:r>
              <a:rPr lang="en-US" sz="2400" b="1" dirty="0" smtClean="0">
                <a:solidFill>
                  <a:srgbClr val="E46C0A"/>
                </a:solidFill>
              </a:rPr>
              <a:t> </a:t>
            </a:r>
            <a:endParaRPr lang="en-US" sz="2400" b="1" dirty="0">
              <a:solidFill>
                <a:srgbClr val="E46C0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baseline="30000" dirty="0"/>
              <a:t>MEB</a:t>
            </a:r>
            <a:r>
              <a:rPr lang="en-US" sz="2000" dirty="0"/>
              <a:t> </a:t>
            </a:r>
            <a:r>
              <a:rPr lang="en-US" sz="2000" baseline="30000" dirty="0"/>
              <a:t>(</a:t>
            </a:r>
            <a:r>
              <a:rPr lang="en-US" sz="2000" baseline="30000" dirty="0" err="1"/>
              <a:t>Avrupa</a:t>
            </a:r>
            <a:r>
              <a:rPr lang="en-US" sz="2000" baseline="30000" dirty="0"/>
              <a:t> </a:t>
            </a:r>
            <a:r>
              <a:rPr lang="en-US" sz="2000" baseline="30000" dirty="0" err="1"/>
              <a:t>Birli</a:t>
            </a:r>
            <a:r>
              <a:rPr lang="tr-TR" sz="2000" baseline="30000" dirty="0" err="1"/>
              <a:t>ği</a:t>
            </a:r>
            <a:r>
              <a:rPr lang="tr-TR" sz="2000" baseline="30000" dirty="0"/>
              <a:t> </a:t>
            </a:r>
            <a:r>
              <a:rPr lang="en-US" sz="2000" baseline="30000" dirty="0" err="1"/>
              <a:t>ve</a:t>
            </a:r>
            <a:r>
              <a:rPr lang="en-US" sz="2000" baseline="30000" dirty="0"/>
              <a:t> </a:t>
            </a:r>
            <a:r>
              <a:rPr lang="tr-TR" sz="2000" baseline="30000" dirty="0"/>
              <a:t>Dış İlişkiler</a:t>
            </a:r>
            <a:r>
              <a:rPr lang="en-US" sz="2000" baseline="30000" dirty="0"/>
              <a:t> </a:t>
            </a:r>
            <a:r>
              <a:rPr lang="en-US" sz="2000" baseline="30000" dirty="0" err="1"/>
              <a:t>Genel</a:t>
            </a:r>
            <a:r>
              <a:rPr lang="en-US" sz="2000" baseline="30000" dirty="0"/>
              <a:t> </a:t>
            </a:r>
            <a:r>
              <a:rPr lang="tr-TR" sz="2000" baseline="30000" dirty="0"/>
              <a:t>Müdürlüğü</a:t>
            </a:r>
            <a:r>
              <a:rPr lang="en-US" sz="2000" baseline="30000" dirty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000" baseline="30000" dirty="0" err="1"/>
              <a:t>Avrupa</a:t>
            </a:r>
            <a:r>
              <a:rPr lang="en-US" sz="2000" baseline="30000" dirty="0"/>
              <a:t> </a:t>
            </a:r>
            <a:r>
              <a:rPr lang="tr-TR" sz="2000" baseline="30000" dirty="0"/>
              <a:t>Birliği </a:t>
            </a:r>
            <a:r>
              <a:rPr lang="en-US" sz="2000" baseline="30000" dirty="0"/>
              <a:t>T</a:t>
            </a:r>
            <a:r>
              <a:rPr lang="tr-TR" sz="2000" baseline="30000" dirty="0"/>
              <a:t>ü</a:t>
            </a:r>
            <a:r>
              <a:rPr lang="en-US" sz="2000" baseline="30000" dirty="0" err="1"/>
              <a:t>rk</a:t>
            </a:r>
            <a:r>
              <a:rPr lang="tr-TR" sz="2000" baseline="30000" dirty="0"/>
              <a:t>i</a:t>
            </a:r>
            <a:r>
              <a:rPr lang="en-US" sz="2000" baseline="30000" dirty="0"/>
              <a:t>ye </a:t>
            </a:r>
            <a:r>
              <a:rPr lang="en-US" sz="2000" baseline="30000" dirty="0" err="1"/>
              <a:t>Delegasyonu</a:t>
            </a:r>
            <a:r>
              <a:rPr lang="en-US" sz="2000" baseline="30000" dirty="0"/>
              <a:t>,</a:t>
            </a:r>
          </a:p>
          <a:p>
            <a:pPr>
              <a:buFont typeface="Wingdings" pitchFamily="2" charset="2"/>
              <a:buChar char="v"/>
            </a:pPr>
            <a:r>
              <a:rPr lang="en-US" sz="2000" baseline="30000" dirty="0" err="1"/>
              <a:t>Avrupa</a:t>
            </a:r>
            <a:r>
              <a:rPr lang="en-US" sz="2000" baseline="30000" dirty="0"/>
              <a:t> </a:t>
            </a:r>
            <a:r>
              <a:rPr lang="tr-TR" sz="2000" baseline="30000" dirty="0"/>
              <a:t>Birliği </a:t>
            </a:r>
            <a:r>
              <a:rPr lang="en-US" sz="2000" baseline="30000" dirty="0" err="1"/>
              <a:t>Bakanlı</a:t>
            </a:r>
            <a:r>
              <a:rPr lang="tr-TR" sz="2000" baseline="30000" dirty="0" err="1"/>
              <a:t>ğı</a:t>
            </a:r>
            <a:r>
              <a:rPr lang="tr-TR" sz="2000" baseline="30000" dirty="0"/>
              <a:t> temsilcileri</a:t>
            </a:r>
            <a:r>
              <a:rPr lang="en-US" sz="2000" baseline="30000" dirty="0"/>
              <a:t> </a:t>
            </a:r>
            <a:r>
              <a:rPr lang="en-US" sz="2000" baseline="30000" dirty="0" err="1"/>
              <a:t>ve</a:t>
            </a:r>
            <a:endParaRPr lang="en-US" sz="2000" baseline="30000" dirty="0"/>
          </a:p>
          <a:p>
            <a:pPr>
              <a:buFont typeface="Wingdings" pitchFamily="2" charset="2"/>
              <a:buChar char="v"/>
            </a:pPr>
            <a:r>
              <a:rPr lang="en-US" sz="2000" baseline="30000" dirty="0"/>
              <a:t>AB </a:t>
            </a:r>
            <a:r>
              <a:rPr lang="en-US" sz="2000" baseline="30000" dirty="0" err="1"/>
              <a:t>konuları</a:t>
            </a:r>
            <a:r>
              <a:rPr lang="en-US" sz="2000" baseline="30000" dirty="0"/>
              <a:t> </a:t>
            </a:r>
            <a:r>
              <a:rPr lang="en-US" sz="2000" baseline="30000" dirty="0" err="1"/>
              <a:t>üzerine</a:t>
            </a:r>
            <a:r>
              <a:rPr lang="en-US" sz="2000" baseline="30000" dirty="0"/>
              <a:t> </a:t>
            </a:r>
            <a:r>
              <a:rPr lang="en-US" sz="2000" baseline="30000" dirty="0" err="1"/>
              <a:t>çalı</a:t>
            </a:r>
            <a:r>
              <a:rPr lang="tr-TR" sz="2000" baseline="30000" dirty="0"/>
              <a:t>ş</a:t>
            </a:r>
            <a:r>
              <a:rPr lang="en-US" sz="2000" baseline="30000" dirty="0"/>
              <a:t>ma </a:t>
            </a:r>
            <a:r>
              <a:rPr lang="en-US" sz="2000" baseline="30000" dirty="0" err="1"/>
              <a:t>yapan</a:t>
            </a:r>
            <a:r>
              <a:rPr lang="en-US" sz="2000" baseline="30000" dirty="0"/>
              <a:t> </a:t>
            </a:r>
            <a:r>
              <a:rPr lang="en-US" sz="2000" baseline="30000" dirty="0" err="1"/>
              <a:t>akadem</a:t>
            </a:r>
            <a:r>
              <a:rPr lang="tr-TR" sz="2000" baseline="30000" dirty="0"/>
              <a:t>i</a:t>
            </a:r>
            <a:r>
              <a:rPr lang="en-US" sz="2000" baseline="30000" dirty="0" err="1"/>
              <a:t>syenlerden</a:t>
            </a:r>
            <a:r>
              <a:rPr lang="en-US" sz="2000" baseline="30000" dirty="0"/>
              <a:t> </a:t>
            </a:r>
            <a:r>
              <a:rPr lang="en-US" sz="2000" baseline="30000" dirty="0" err="1"/>
              <a:t>olu</a:t>
            </a:r>
            <a:r>
              <a:rPr lang="tr-TR" sz="2000" baseline="30000" dirty="0"/>
              <a:t>ş</a:t>
            </a:r>
            <a:r>
              <a:rPr lang="en-US" sz="2000" baseline="30000" dirty="0" err="1"/>
              <a:t>acaktır</a:t>
            </a:r>
            <a:r>
              <a:rPr lang="en-US" sz="2000" baseline="30000" dirty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000" baseline="30000" dirty="0"/>
              <a:t>J</a:t>
            </a:r>
            <a:r>
              <a:rPr lang="tr-TR" sz="2000" baseline="30000" dirty="0" err="1"/>
              <a:t>üri</a:t>
            </a:r>
            <a:r>
              <a:rPr lang="en-US" sz="2000" baseline="30000" dirty="0"/>
              <a:t> MEB’</a:t>
            </a:r>
            <a:r>
              <a:rPr lang="tr-TR" sz="2000" baseline="30000" dirty="0"/>
              <a:t>i</a:t>
            </a:r>
            <a:r>
              <a:rPr lang="en-US" sz="2000" baseline="30000" dirty="0"/>
              <a:t>n </a:t>
            </a:r>
            <a:r>
              <a:rPr lang="en-US" sz="2000" baseline="30000" dirty="0" err="1"/>
              <a:t>onayına</a:t>
            </a:r>
            <a:r>
              <a:rPr lang="en-US" sz="2000" baseline="30000" dirty="0"/>
              <a:t> tab</a:t>
            </a:r>
            <a:r>
              <a:rPr lang="tr-TR" sz="2000" baseline="30000" dirty="0"/>
              <a:t>i</a:t>
            </a:r>
            <a:r>
              <a:rPr lang="en-US" sz="2000" baseline="30000" dirty="0"/>
              <a:t>d</a:t>
            </a:r>
            <a:r>
              <a:rPr lang="tr-TR" sz="2000" baseline="30000" dirty="0"/>
              <a:t>i</a:t>
            </a:r>
            <a:r>
              <a:rPr lang="en-US" sz="2000" baseline="30000" dirty="0"/>
              <a:t>r. </a:t>
            </a:r>
            <a:endParaRPr lang="tr-TR" sz="2000" baseline="30000" dirty="0"/>
          </a:p>
          <a:p>
            <a:pPr>
              <a:buFont typeface="Wingdings" pitchFamily="2" charset="2"/>
              <a:buChar char="v"/>
            </a:pPr>
            <a:r>
              <a:rPr lang="en-US" sz="2000" baseline="30000" dirty="0"/>
              <a:t>J</a:t>
            </a:r>
            <a:r>
              <a:rPr lang="tr-TR" sz="2000" baseline="30000" dirty="0"/>
              <a:t>ü</a:t>
            </a:r>
            <a:r>
              <a:rPr lang="en-US" sz="2000" baseline="30000" dirty="0"/>
              <a:t>r</a:t>
            </a:r>
            <a:r>
              <a:rPr lang="tr-TR" sz="2000" baseline="30000" dirty="0"/>
              <a:t>i</a:t>
            </a:r>
            <a:r>
              <a:rPr lang="en-US" sz="2000" baseline="30000" dirty="0"/>
              <a:t> </a:t>
            </a:r>
            <a:r>
              <a:rPr lang="en-US" sz="2000" baseline="30000" dirty="0" err="1"/>
              <a:t>ba</a:t>
            </a:r>
            <a:r>
              <a:rPr lang="tr-TR" sz="2000" baseline="30000" dirty="0"/>
              <a:t>ş</a:t>
            </a:r>
            <a:r>
              <a:rPr lang="en-US" sz="2000" baseline="30000" dirty="0" err="1"/>
              <a:t>kanı</a:t>
            </a:r>
            <a:r>
              <a:rPr lang="en-US" sz="2000" baseline="30000" dirty="0"/>
              <a:t> MEB</a:t>
            </a:r>
            <a:r>
              <a:rPr lang="en-US" sz="2000" dirty="0"/>
              <a:t> </a:t>
            </a:r>
            <a:r>
              <a:rPr lang="en-US" sz="2000" baseline="30000" dirty="0" err="1"/>
              <a:t>tems</a:t>
            </a:r>
            <a:r>
              <a:rPr lang="tr-TR" sz="2000" baseline="30000" dirty="0"/>
              <a:t>i</a:t>
            </a:r>
            <a:r>
              <a:rPr lang="en-US" sz="2000" baseline="30000" dirty="0" err="1"/>
              <a:t>lc</a:t>
            </a:r>
            <a:r>
              <a:rPr lang="tr-TR" sz="2000" baseline="30000" dirty="0"/>
              <a:t>isi</a:t>
            </a:r>
            <a:r>
              <a:rPr lang="en-US" sz="2000" baseline="30000" dirty="0"/>
              <a:t> </a:t>
            </a:r>
            <a:r>
              <a:rPr lang="en-US" sz="2000" baseline="30000" dirty="0" err="1"/>
              <a:t>olacaktır</a:t>
            </a:r>
            <a:r>
              <a:rPr lang="en-US" sz="2000" baseline="300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959058"/>
            <a:ext cx="8534400" cy="830997"/>
          </a:xfrm>
          <a:prstGeom prst="rect">
            <a:avLst/>
          </a:prstGeom>
          <a:solidFill>
            <a:srgbClr val="FA913F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J</a:t>
            </a:r>
            <a:r>
              <a:rPr lang="tr-TR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ü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r</a:t>
            </a:r>
            <a:r>
              <a:rPr lang="tr-TR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i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ü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yeleri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tarafsız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olmalıdır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ve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yarı</a:t>
            </a:r>
            <a:r>
              <a:rPr lang="tr-TR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ş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macılarla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bir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hısım-akrabalık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ba</a:t>
            </a:r>
            <a:r>
              <a:rPr lang="tr-TR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ğı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bulunmamalıdır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.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Jüri üyeleri</a:t>
            </a:r>
            <a:r>
              <a:rPr lang="tr-T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MEB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tarafından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yollanacak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“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Tarafsızlık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ve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G</a:t>
            </a:r>
            <a:r>
              <a:rPr lang="tr-TR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izlilik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400" baseline="30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Beyanı”nı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i</a:t>
            </a:r>
            <a:r>
              <a:rPr lang="en-US" sz="2400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mzala</a:t>
            </a:r>
            <a:r>
              <a:rPr lang="tr-TR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y</a:t>
            </a:r>
            <a:r>
              <a:rPr lang="en-US" sz="2400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acaktır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+mn-cs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381000"/>
            <a:ext cx="7696200" cy="4038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tr-TR" sz="1800" b="1" dirty="0" smtClean="0">
                <a:solidFill>
                  <a:srgbClr val="E46C0A"/>
                </a:solidFill>
                <a:latin typeface="Arial" charset="0"/>
              </a:rPr>
              <a:t>İl Düzeyinde</a:t>
            </a:r>
            <a:r>
              <a:rPr lang="en-US" sz="1800" b="1" dirty="0" smtClean="0">
                <a:solidFill>
                  <a:srgbClr val="E46C0A"/>
                </a:solidFill>
                <a:latin typeface="Arial" charset="0"/>
              </a:rPr>
              <a:t> </a:t>
            </a:r>
            <a:r>
              <a:rPr lang="tr-TR" sz="1800" b="1" dirty="0" smtClean="0">
                <a:solidFill>
                  <a:srgbClr val="E46C0A"/>
                </a:solidFill>
                <a:latin typeface="Arial" charset="0"/>
              </a:rPr>
              <a:t>Ödüller</a:t>
            </a:r>
            <a:endParaRPr lang="en-US" sz="1800" b="1" dirty="0" smtClean="0">
              <a:solidFill>
                <a:srgbClr val="E46C0A"/>
              </a:solidFill>
              <a:latin typeface="Arial" charset="0"/>
            </a:endParaRPr>
          </a:p>
          <a:p>
            <a:pPr eaLnBrk="1" hangingPunct="1">
              <a:buFont typeface="Calibri" pitchFamily="34" charset="0"/>
              <a:buAutoNum type="arabicParenR"/>
            </a:pP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 Dizüstü Bilgisayar</a:t>
            </a:r>
            <a:endParaRPr lang="en-US" sz="1800" dirty="0" smtClean="0">
              <a:solidFill>
                <a:srgbClr val="0D0D0D"/>
              </a:solidFill>
              <a:latin typeface="Arial" charset="0"/>
            </a:endParaRPr>
          </a:p>
          <a:p>
            <a:pPr eaLnBrk="1" hangingPunct="1">
              <a:buFont typeface="Calibri" pitchFamily="34" charset="0"/>
              <a:buAutoNum type="arabicParenR"/>
            </a:pP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 Bisiklet</a:t>
            </a:r>
            <a:endParaRPr lang="en-US" sz="1800" dirty="0" smtClean="0">
              <a:solidFill>
                <a:srgbClr val="0D0D0D"/>
              </a:solidFill>
              <a:latin typeface="Arial" charset="0"/>
            </a:endParaRPr>
          </a:p>
          <a:p>
            <a:pPr eaLnBrk="1" hangingPunct="1">
              <a:buFont typeface="Calibri" pitchFamily="34" charset="0"/>
              <a:buAutoNum type="arabicParenR"/>
            </a:pP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 Satranç Takımı</a:t>
            </a:r>
            <a:endParaRPr lang="en-US" sz="1800" dirty="0" smtClean="0">
              <a:solidFill>
                <a:srgbClr val="0D0D0D"/>
              </a:solidFill>
              <a:latin typeface="Arial" charset="0"/>
            </a:endParaRPr>
          </a:p>
          <a:p>
            <a:pPr eaLnBrk="1" hangingPunct="1"/>
            <a:endParaRPr lang="en-US" sz="1800" dirty="0" smtClean="0">
              <a:solidFill>
                <a:srgbClr val="0D0D0D"/>
              </a:solidFill>
              <a:latin typeface="Arial" charset="0"/>
            </a:endParaRPr>
          </a:p>
          <a:p>
            <a:pPr eaLnBrk="1" hangingPunct="1"/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Hed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i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yeler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, MEB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tarafından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tem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i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n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ed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i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lecekt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i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r.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Ulusal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f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i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nal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i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n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i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lk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üçe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g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i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ren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takımlarının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4’er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üyesi 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AB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üye </a:t>
            </a:r>
            <a:r>
              <a:rPr lang="tr-TR" sz="1800" dirty="0" err="1" smtClean="0">
                <a:solidFill>
                  <a:srgbClr val="0D0D0D"/>
                </a:solidFill>
                <a:latin typeface="Arial" charset="0"/>
              </a:rPr>
              <a:t>ül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kelerinden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birisine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(Bel</a:t>
            </a:r>
            <a:r>
              <a:rPr lang="tr-TR" sz="1800" dirty="0" err="1" smtClean="0">
                <a:solidFill>
                  <a:srgbClr val="0D0D0D"/>
                </a:solidFill>
                <a:latin typeface="Arial" charset="0"/>
              </a:rPr>
              <a:t>çi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ka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, L</a:t>
            </a:r>
            <a:r>
              <a:rPr lang="tr-TR" sz="1800" dirty="0" err="1" smtClean="0">
                <a:solidFill>
                  <a:srgbClr val="0D0D0D"/>
                </a:solidFill>
                <a:latin typeface="Arial" charset="0"/>
              </a:rPr>
              <a:t>ük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semburg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,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Fransa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,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Almanya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,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İngiltere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ve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Hollanda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arasından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se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çil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ecektir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)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yapılacak çalışma gezisi ile ödüllendirilecektir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. (5 g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ü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n+2 g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ü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n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ula</a:t>
            </a:r>
            <a:r>
              <a:rPr lang="tr-TR" sz="1800" dirty="0" err="1" smtClean="0">
                <a:solidFill>
                  <a:srgbClr val="0D0D0D"/>
                </a:solidFill>
                <a:latin typeface="Arial" charset="0"/>
              </a:rPr>
              <a:t>şı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m)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İl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elemelerinde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dereceye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giren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her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bir öğrenciye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madalya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,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öğret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menlere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kalem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ve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okula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ise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duvar saati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hediye edilecektir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. Bu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ödüller 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MEB </a:t>
            </a:r>
            <a:r>
              <a:rPr lang="en-US" sz="1800" dirty="0" err="1" smtClean="0">
                <a:solidFill>
                  <a:srgbClr val="0D0D0D"/>
                </a:solidFill>
                <a:latin typeface="Arial" charset="0"/>
              </a:rPr>
              <a:t>tarafından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D0D0D"/>
                </a:solidFill>
                <a:latin typeface="Arial" charset="0"/>
              </a:rPr>
              <a:t>sağlanacaktır</a:t>
            </a:r>
            <a:r>
              <a:rPr lang="en-US" sz="1800" dirty="0" smtClean="0">
                <a:solidFill>
                  <a:srgbClr val="0D0D0D"/>
                </a:solidFill>
                <a:latin typeface="Arial" charset="0"/>
              </a:rPr>
              <a:t>. </a:t>
            </a:r>
          </a:p>
          <a:p>
            <a:pPr eaLnBrk="1" hangingPunct="1"/>
            <a:endParaRPr lang="en-US" sz="1800" dirty="0" smtClean="0">
              <a:solidFill>
                <a:srgbClr val="0D0D0D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724400"/>
            <a:ext cx="7696200" cy="1754188"/>
          </a:xfrm>
          <a:prstGeom prst="rect">
            <a:avLst/>
          </a:prstGeom>
          <a:noFill/>
          <a:ln w="76200" cmpd="sng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solidFill>
                  <a:srgbClr val="E46C0A"/>
                </a:solidFill>
                <a:latin typeface="Arial"/>
                <a:cs typeface="+mn-cs"/>
              </a:rPr>
              <a:t>Ödül Töreni</a:t>
            </a:r>
            <a:endParaRPr lang="en-US" b="1" dirty="0">
              <a:solidFill>
                <a:srgbClr val="E46C0A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E46C0A"/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latin typeface="Arial"/>
                <a:cs typeface="+mn-cs"/>
              </a:rPr>
              <a:t>Bilgi yarışmasının </a:t>
            </a:r>
            <a:r>
              <a:rPr lang="tr-TR" dirty="0" smtClean="0">
                <a:latin typeface="Arial"/>
                <a:cs typeface="+mn-cs"/>
              </a:rPr>
              <a:t>final ödül </a:t>
            </a:r>
            <a:r>
              <a:rPr lang="tr-TR" dirty="0">
                <a:latin typeface="Arial"/>
                <a:cs typeface="+mn-cs"/>
              </a:rPr>
              <a:t>töreni </a:t>
            </a:r>
            <a:r>
              <a:rPr lang="en-US" dirty="0" err="1">
                <a:latin typeface="Arial"/>
                <a:cs typeface="+mn-cs"/>
              </a:rPr>
              <a:t>ulusal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basının</a:t>
            </a:r>
            <a:r>
              <a:rPr lang="en-US" dirty="0">
                <a:latin typeface="Arial"/>
                <a:cs typeface="+mn-cs"/>
              </a:rPr>
              <a:t>  </a:t>
            </a:r>
            <a:r>
              <a:rPr lang="en-US" dirty="0" err="1">
                <a:latin typeface="Arial"/>
                <a:cs typeface="+mn-cs"/>
              </a:rPr>
              <a:t>katılımıyla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Ankara’da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düzenlenecektir</a:t>
            </a:r>
            <a:r>
              <a:rPr lang="en-US" dirty="0">
                <a:latin typeface="Arial"/>
                <a:cs typeface="+mn-cs"/>
              </a:rPr>
              <a:t>. </a:t>
            </a:r>
            <a:r>
              <a:rPr lang="tr-TR" dirty="0">
                <a:latin typeface="Arial"/>
                <a:cs typeface="+mn-cs"/>
              </a:rPr>
              <a:t>Törene il düzeyinde birinci olan öğrenciler </a:t>
            </a:r>
            <a:r>
              <a:rPr lang="en-US" dirty="0" err="1">
                <a:latin typeface="Arial"/>
                <a:cs typeface="+mn-cs"/>
              </a:rPr>
              <a:t>ve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bu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öğrencilerin danışman öğretmenleri </a:t>
            </a:r>
            <a:r>
              <a:rPr lang="en-US" dirty="0">
                <a:latin typeface="Arial"/>
                <a:cs typeface="+mn-cs"/>
              </a:rPr>
              <a:t>de </a:t>
            </a:r>
            <a:r>
              <a:rPr lang="en-US" dirty="0" err="1">
                <a:latin typeface="Arial"/>
                <a:cs typeface="+mn-cs"/>
              </a:rPr>
              <a:t>davet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edilecektir</a:t>
            </a:r>
            <a:r>
              <a:rPr lang="en-US" dirty="0">
                <a:latin typeface="Arial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24200" y="228600"/>
            <a:ext cx="54864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1700" b="1" dirty="0" smtClean="0">
                <a:solidFill>
                  <a:srgbClr val="77933C"/>
                </a:solidFill>
                <a:latin typeface="Arial" charset="0"/>
              </a:rPr>
              <a:t>YARIŞMA TAKVİMİ</a:t>
            </a:r>
            <a:endParaRPr lang="en-US" sz="1700" b="1" dirty="0" smtClean="0">
              <a:solidFill>
                <a:srgbClr val="77933C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Yarı</a:t>
            </a:r>
            <a:r>
              <a:rPr lang="tr-TR" sz="1600" dirty="0" err="1" smtClean="0">
                <a:solidFill>
                  <a:srgbClr val="77933C"/>
                </a:solidFill>
                <a:latin typeface="Arial" charset="0"/>
              </a:rPr>
              <a:t>şma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Resmi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Duyurusu</a:t>
            </a:r>
            <a:r>
              <a:rPr lang="tr-TR" sz="1600" dirty="0" smtClean="0">
                <a:solidFill>
                  <a:srgbClr val="9BBB59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tr-TR" sz="1600" dirty="0" smtClean="0">
                <a:solidFill>
                  <a:srgbClr val="9BBB59"/>
                </a:solidFill>
                <a:latin typeface="Arial" charset="0"/>
              </a:rPr>
              <a:t>      </a:t>
            </a:r>
            <a:r>
              <a:rPr lang="tr-TR" sz="1600" b="1" dirty="0" smtClean="0">
                <a:solidFill>
                  <a:schemeClr val="tx1"/>
                </a:solidFill>
                <a:latin typeface="Arial" charset="0"/>
              </a:rPr>
              <a:t>2 Kasım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2015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21 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İ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lde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30 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A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det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Bilgilendirme Seminerleri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: </a:t>
            </a:r>
            <a:endParaRPr lang="tr-TR" sz="1600" dirty="0" smtClean="0">
              <a:solidFill>
                <a:srgbClr val="77933C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      </a:t>
            </a:r>
            <a:r>
              <a:rPr lang="tr-TR" sz="1600" b="1" dirty="0" smtClean="0">
                <a:solidFill>
                  <a:schemeClr val="tx1"/>
                </a:solidFill>
                <a:latin typeface="Arial" charset="0"/>
              </a:rPr>
              <a:t>30 Kasım-4 Aralık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2015 </a:t>
            </a:r>
            <a:endParaRPr lang="en-US" sz="1600" b="1" dirty="0" smtClean="0">
              <a:solidFill>
                <a:srgbClr val="77933C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Okulların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B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i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lg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i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Yarı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ş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masına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Son Ba</a:t>
            </a:r>
            <a:r>
              <a:rPr lang="tr-TR" sz="1600" dirty="0" err="1" smtClean="0">
                <a:solidFill>
                  <a:srgbClr val="77933C"/>
                </a:solidFill>
                <a:latin typeface="Arial" charset="0"/>
              </a:rPr>
              <a:t>şv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uru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Tar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i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h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i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: </a:t>
            </a:r>
            <a:endParaRPr lang="tr-TR" sz="1600" dirty="0" smtClean="0">
              <a:solidFill>
                <a:srgbClr val="77933C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tr-TR" sz="1600" b="1" dirty="0" smtClean="0">
                <a:solidFill>
                  <a:schemeClr val="tx1"/>
                </a:solidFill>
                <a:latin typeface="Arial" charset="0"/>
              </a:rPr>
              <a:t>1 Aralık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2015 </a:t>
            </a:r>
            <a:endParaRPr lang="tr-TR" sz="1600" b="1" dirty="0" smtClean="0">
              <a:solidFill>
                <a:schemeClr val="tx1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İl </a:t>
            </a:r>
            <a:r>
              <a:rPr lang="tr-TR" sz="1600" dirty="0" err="1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MEM’lerin</a:t>
            </a:r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 MEB’den Soru </a:t>
            </a:r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S</a:t>
            </a:r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eti </a:t>
            </a:r>
            <a:r>
              <a:rPr lang="tr-TR" sz="1600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İ</a:t>
            </a:r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stemeleri İçin Son Tarih:</a:t>
            </a:r>
          </a:p>
          <a:p>
            <a:pPr eaLnBrk="1" hangingPunct="1">
              <a:lnSpc>
                <a:spcPct val="90000"/>
              </a:lnSpc>
            </a:pPr>
            <a:r>
              <a:rPr lang="tr-TR" sz="1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sz="1600" b="1" dirty="0" smtClean="0">
                <a:solidFill>
                  <a:schemeClr val="tx1"/>
                </a:solidFill>
                <a:latin typeface="Arial" charset="0"/>
              </a:rPr>
              <a:t>     8 Şubat 2016</a:t>
            </a:r>
            <a:endParaRPr lang="en-US" sz="16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İlçelerde Bilgi Yarışması Yapılması ve İlçe Birincilerinin İl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MEM’e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Bildirilmesi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: </a:t>
            </a:r>
            <a:endParaRPr lang="tr-TR" sz="1600" dirty="0" smtClean="0">
              <a:solidFill>
                <a:srgbClr val="77933C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     </a:t>
            </a:r>
            <a:r>
              <a:rPr lang="tr-TR" sz="1600" b="1" dirty="0" smtClean="0">
                <a:solidFill>
                  <a:schemeClr val="tx1"/>
                </a:solidFill>
                <a:latin typeface="Arial" charset="0"/>
              </a:rPr>
              <a:t>7-11 Mart 2016</a:t>
            </a:r>
            <a:endParaRPr lang="en-US" sz="16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İl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lerde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B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ilgi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Yarı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ş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malarının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Yapılması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tr-TR" sz="1600" dirty="0" smtClean="0">
                <a:solidFill>
                  <a:schemeClr val="tx1"/>
                </a:solidFill>
                <a:latin typeface="Arial" charset="0"/>
              </a:rPr>
              <a:t>      </a:t>
            </a:r>
            <a:r>
              <a:rPr lang="tr-TR" sz="1600" b="1" dirty="0" smtClean="0">
                <a:solidFill>
                  <a:schemeClr val="tx1"/>
                </a:solidFill>
                <a:latin typeface="Arial" charset="0"/>
              </a:rPr>
              <a:t>4-8 Nisan 2016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Valiliklerin 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Dereceye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G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i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ren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(İlk 3) Okulları ve Öğrencilerini 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MEB’e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Bildirmesi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tr-TR" sz="1600" dirty="0" smtClean="0">
                <a:solidFill>
                  <a:schemeClr val="tx1"/>
                </a:solidFill>
                <a:latin typeface="Arial" charset="0"/>
              </a:rPr>
              <a:t>      </a:t>
            </a:r>
            <a:r>
              <a:rPr lang="tr-TR" sz="1600" b="1" dirty="0" smtClean="0">
                <a:solidFill>
                  <a:schemeClr val="tx1"/>
                </a:solidFill>
                <a:latin typeface="Arial" charset="0"/>
              </a:rPr>
              <a:t>11-15 Nisan 2016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Ankara’da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2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1 İ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l 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Takım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ı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nın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Katılaca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ğ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ı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 F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i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nal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 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Yarı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ş</a:t>
            </a:r>
            <a:r>
              <a:rPr lang="en-US" sz="1600" dirty="0" err="1" smtClean="0">
                <a:solidFill>
                  <a:srgbClr val="77933C"/>
                </a:solidFill>
                <a:latin typeface="Arial" charset="0"/>
              </a:rPr>
              <a:t>ması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: </a:t>
            </a:r>
            <a:endParaRPr lang="tr-TR" sz="1600" dirty="0" smtClean="0">
              <a:solidFill>
                <a:srgbClr val="77933C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      </a:t>
            </a:r>
            <a:r>
              <a:rPr lang="tr-TR" sz="1600" b="1" dirty="0" smtClean="0">
                <a:solidFill>
                  <a:schemeClr val="tx1"/>
                </a:solidFill>
                <a:latin typeface="Arial" charset="0"/>
              </a:rPr>
              <a:t>25 Mayıs 2016</a:t>
            </a:r>
            <a:endParaRPr lang="en-US" sz="16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Ödül Töreni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: </a:t>
            </a:r>
            <a:endParaRPr lang="tr-TR" sz="1600" dirty="0" smtClean="0">
              <a:solidFill>
                <a:srgbClr val="77933C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      </a:t>
            </a:r>
            <a:r>
              <a:rPr lang="tr-TR" sz="1600" b="1" dirty="0" smtClean="0">
                <a:solidFill>
                  <a:schemeClr val="tx1"/>
                </a:solidFill>
                <a:latin typeface="Arial" charset="0"/>
              </a:rPr>
              <a:t>Mayıs 2016</a:t>
            </a:r>
            <a:endParaRPr lang="en-US" sz="16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Yurtdışı Çalışma Ziyareti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– </a:t>
            </a: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Büyük Ödül</a:t>
            </a:r>
            <a:r>
              <a:rPr lang="en-US" sz="1600" dirty="0" smtClean="0">
                <a:solidFill>
                  <a:srgbClr val="77933C"/>
                </a:solidFill>
                <a:latin typeface="Arial" charset="0"/>
              </a:rPr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tr-TR" sz="1600" dirty="0" smtClean="0">
                <a:solidFill>
                  <a:srgbClr val="77933C"/>
                </a:solidFill>
                <a:latin typeface="Arial" charset="0"/>
              </a:rPr>
              <a:t>      </a:t>
            </a:r>
            <a:r>
              <a:rPr lang="en-US" sz="1600" b="1" dirty="0" err="1" smtClean="0">
                <a:solidFill>
                  <a:schemeClr val="tx1"/>
                </a:solidFill>
                <a:latin typeface="Arial" charset="0"/>
              </a:rPr>
              <a:t>Eyl</a:t>
            </a:r>
            <a:r>
              <a:rPr lang="tr-TR" sz="1600" b="1" dirty="0" smtClean="0">
                <a:solidFill>
                  <a:schemeClr val="tx1"/>
                </a:solidFill>
                <a:latin typeface="Arial" charset="0"/>
              </a:rPr>
              <a:t>ü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l 201</a:t>
            </a:r>
            <a:r>
              <a:rPr lang="tr-TR" sz="1600" b="1" dirty="0" smtClean="0">
                <a:solidFill>
                  <a:schemeClr val="tx1"/>
                </a:solidFill>
                <a:latin typeface="Arial" charset="0"/>
              </a:rPr>
              <a:t>6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1900" dirty="0" smtClean="0">
              <a:latin typeface="Arial" charset="0"/>
            </a:endParaRPr>
          </a:p>
        </p:txBody>
      </p:sp>
      <p:pic>
        <p:nvPicPr>
          <p:cNvPr id="9" name="Picture Placeholder 8" descr="ab_karakter_resim_yarismasi01-0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66" b="7166"/>
          <a:stretch>
            <a:fillRect/>
          </a:stretch>
        </p:blipFill>
        <p:spPr>
          <a:xfrm>
            <a:off x="304800" y="228600"/>
            <a:ext cx="2819400" cy="6324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8913" y="685800"/>
            <a:ext cx="3733800" cy="56388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E46C0A"/>
                </a:solidFill>
              </a:rPr>
              <a:t>MEB (</a:t>
            </a:r>
            <a:r>
              <a:rPr lang="tr-TR" sz="1800" b="1" dirty="0" smtClean="0">
                <a:solidFill>
                  <a:srgbClr val="E46C0A"/>
                </a:solidFill>
              </a:rPr>
              <a:t>Avrupa</a:t>
            </a:r>
            <a:r>
              <a:rPr lang="en-US" sz="1800" b="1" dirty="0" smtClean="0">
                <a:solidFill>
                  <a:srgbClr val="E46C0A"/>
                </a:solidFill>
              </a:rPr>
              <a:t> B</a:t>
            </a:r>
            <a:r>
              <a:rPr lang="tr-TR" sz="1800" b="1" dirty="0" smtClean="0">
                <a:solidFill>
                  <a:srgbClr val="E46C0A"/>
                </a:solidFill>
              </a:rPr>
              <a:t>irliği ve</a:t>
            </a:r>
            <a:r>
              <a:rPr lang="en-US" sz="1800" b="1" dirty="0" smtClean="0">
                <a:solidFill>
                  <a:srgbClr val="E46C0A"/>
                </a:solidFill>
              </a:rPr>
              <a:t> Dı</a:t>
            </a:r>
            <a:r>
              <a:rPr lang="tr-TR" sz="1800" b="1" dirty="0" smtClean="0">
                <a:solidFill>
                  <a:srgbClr val="E46C0A"/>
                </a:solidFill>
              </a:rPr>
              <a:t>ş İlişkiler</a:t>
            </a:r>
            <a:r>
              <a:rPr lang="en-US" sz="1800" b="1" dirty="0" smtClean="0">
                <a:solidFill>
                  <a:srgbClr val="E46C0A"/>
                </a:solidFill>
              </a:rPr>
              <a:t> </a:t>
            </a:r>
            <a:r>
              <a:rPr lang="tr-TR" sz="1800" b="1" dirty="0" smtClean="0">
                <a:solidFill>
                  <a:srgbClr val="E46C0A"/>
                </a:solidFill>
              </a:rPr>
              <a:t>Genel Müdürlüğü</a:t>
            </a:r>
            <a:r>
              <a:rPr lang="en-US" sz="1800" b="1" dirty="0" smtClean="0">
                <a:solidFill>
                  <a:srgbClr val="E46C0A"/>
                </a:solidFill>
              </a:rPr>
              <a:t>) </a:t>
            </a:r>
            <a:endParaRPr lang="tr-TR" sz="1800" b="1" dirty="0" smtClean="0">
              <a:solidFill>
                <a:srgbClr val="E46C0A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E46C0A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smtClean="0">
                <a:solidFill>
                  <a:srgbClr val="000000"/>
                </a:solidFill>
              </a:rPr>
              <a:t>B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err="1" smtClean="0">
                <a:solidFill>
                  <a:srgbClr val="000000"/>
                </a:solidFill>
              </a:rPr>
              <a:t>lg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yarı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err="1" smtClean="0">
                <a:solidFill>
                  <a:srgbClr val="000000"/>
                </a:solidFill>
              </a:rPr>
              <a:t>ması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yö</a:t>
            </a:r>
            <a:r>
              <a:rPr lang="en-US" sz="1700" dirty="0" err="1" smtClean="0">
                <a:solidFill>
                  <a:srgbClr val="000000"/>
                </a:solidFill>
              </a:rPr>
              <a:t>nerges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duyurular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promosyon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malzemeler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ve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yarı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smtClean="0">
                <a:solidFill>
                  <a:srgbClr val="000000"/>
                </a:solidFill>
              </a:rPr>
              <a:t>ma </a:t>
            </a:r>
            <a:r>
              <a:rPr lang="en-US" sz="1700" dirty="0" err="1">
                <a:solidFill>
                  <a:srgbClr val="000000"/>
                </a:solidFill>
              </a:rPr>
              <a:t>sorularının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onaylanmasından</a:t>
            </a:r>
            <a:r>
              <a:rPr lang="en-US" sz="1700" dirty="0" smtClean="0">
                <a:solidFill>
                  <a:srgbClr val="000000"/>
                </a:solidFill>
              </a:rPr>
              <a:t>,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 smtClean="0">
                <a:solidFill>
                  <a:srgbClr val="000000"/>
                </a:solidFill>
              </a:rPr>
              <a:t>Resmi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yazı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ile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ilgili</a:t>
            </a:r>
            <a:r>
              <a:rPr lang="en-US" sz="1700" dirty="0" smtClean="0">
                <a:solidFill>
                  <a:srgbClr val="000000"/>
                </a:solidFill>
              </a:rPr>
              <a:t> d</a:t>
            </a:r>
            <a:r>
              <a:rPr lang="tr-TR" sz="1700" dirty="0" smtClean="0">
                <a:solidFill>
                  <a:srgbClr val="000000"/>
                </a:solidFill>
              </a:rPr>
              <a:t>ü</a:t>
            </a:r>
            <a:r>
              <a:rPr lang="en-US" sz="1700" dirty="0" err="1" smtClean="0">
                <a:solidFill>
                  <a:srgbClr val="000000"/>
                </a:solidFill>
              </a:rPr>
              <a:t>zenlemeler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sorumlu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kadrolar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tr-TR" sz="1700" dirty="0" smtClean="0">
                <a:solidFill>
                  <a:srgbClr val="000000"/>
                </a:solidFill>
              </a:rPr>
              <a:t>iletişim kişileri </a:t>
            </a:r>
            <a:r>
              <a:rPr lang="en-US" sz="1700" dirty="0" err="1" smtClean="0">
                <a:solidFill>
                  <a:srgbClr val="000000"/>
                </a:solidFill>
              </a:rPr>
              <a:t>ve</a:t>
            </a:r>
            <a:r>
              <a:rPr lang="en-US" sz="1700" dirty="0" smtClean="0">
                <a:solidFill>
                  <a:srgbClr val="000000"/>
                </a:solidFill>
              </a:rPr>
              <a:t> g</a:t>
            </a:r>
            <a:r>
              <a:rPr lang="tr-TR" sz="1700" dirty="0" smtClean="0">
                <a:solidFill>
                  <a:srgbClr val="000000"/>
                </a:solidFill>
              </a:rPr>
              <a:t>ö</a:t>
            </a:r>
            <a:r>
              <a:rPr lang="en-US" sz="1700" dirty="0" err="1" smtClean="0">
                <a:solidFill>
                  <a:srgbClr val="000000"/>
                </a:solidFill>
              </a:rPr>
              <a:t>revler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smtClean="0">
                <a:solidFill>
                  <a:srgbClr val="000000"/>
                </a:solidFill>
              </a:rPr>
              <a:t>n </a:t>
            </a:r>
            <a:r>
              <a:rPr lang="tr-TR" sz="1700" dirty="0">
                <a:solidFill>
                  <a:srgbClr val="000000"/>
                </a:solidFill>
              </a:rPr>
              <a:t>b</a:t>
            </a:r>
            <a:r>
              <a:rPr lang="tr-TR" sz="1700" dirty="0" smtClean="0">
                <a:solidFill>
                  <a:srgbClr val="000000"/>
                </a:solidFill>
              </a:rPr>
              <a:t>elirlenmesi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ve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İl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MEM’ler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smtClean="0">
                <a:solidFill>
                  <a:srgbClr val="000000"/>
                </a:solidFill>
              </a:rPr>
              <a:t>n </a:t>
            </a:r>
            <a:r>
              <a:rPr lang="tr-TR" sz="1700" dirty="0" smtClean="0">
                <a:solidFill>
                  <a:srgbClr val="000000"/>
                </a:solidFill>
              </a:rPr>
              <a:t>bilgilendirilmesinden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700" dirty="0" smtClean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1700" dirty="0" smtClean="0">
                <a:solidFill>
                  <a:srgbClr val="000000"/>
                </a:solidFill>
              </a:rPr>
              <a:t>İl</a:t>
            </a:r>
            <a:r>
              <a:rPr lang="en-US" sz="1700" dirty="0" err="1" smtClean="0">
                <a:solidFill>
                  <a:srgbClr val="000000"/>
                </a:solidFill>
              </a:rPr>
              <a:t>lerde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kazanan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takımlara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ver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err="1" smtClean="0">
                <a:solidFill>
                  <a:srgbClr val="000000"/>
                </a:solidFill>
              </a:rPr>
              <a:t>lecek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ödül</a:t>
            </a:r>
            <a:r>
              <a:rPr lang="en-US" sz="1700" dirty="0" err="1" smtClean="0">
                <a:solidFill>
                  <a:srgbClr val="000000"/>
                </a:solidFill>
              </a:rPr>
              <a:t>llerin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temin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edilmesinden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700" dirty="0" smtClean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 smtClean="0">
                <a:solidFill>
                  <a:srgbClr val="000000"/>
                </a:solidFill>
              </a:rPr>
              <a:t>Merkez</a:t>
            </a:r>
            <a:r>
              <a:rPr lang="tr-TR" sz="1700" dirty="0" smtClean="0">
                <a:solidFill>
                  <a:srgbClr val="000000"/>
                </a:solidFill>
              </a:rPr>
              <a:t>i </a:t>
            </a:r>
            <a:r>
              <a:rPr lang="en-US" sz="1700" dirty="0" err="1" smtClean="0">
                <a:solidFill>
                  <a:srgbClr val="000000"/>
                </a:solidFill>
              </a:rPr>
              <a:t>Yarı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smtClean="0">
                <a:solidFill>
                  <a:srgbClr val="000000"/>
                </a:solidFill>
              </a:rPr>
              <a:t>ma </a:t>
            </a:r>
            <a:r>
              <a:rPr lang="en-US" sz="1700" dirty="0" err="1" smtClean="0">
                <a:solidFill>
                  <a:srgbClr val="000000"/>
                </a:solidFill>
              </a:rPr>
              <a:t>Kom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err="1" smtClean="0">
                <a:solidFill>
                  <a:srgbClr val="000000"/>
                </a:solidFill>
              </a:rPr>
              <a:t>syonu’nun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olu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err="1" smtClean="0">
                <a:solidFill>
                  <a:srgbClr val="000000"/>
                </a:solidFill>
              </a:rPr>
              <a:t>turulmasından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sorumludur</a:t>
            </a:r>
            <a:r>
              <a:rPr lang="en-US" sz="1700" dirty="0">
                <a:solidFill>
                  <a:srgbClr val="000000"/>
                </a:solidFill>
              </a:rPr>
              <a:t>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130175"/>
            <a:ext cx="40671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İlgili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Kurumların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Sorumlulukları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49155" name="Text Placeholder 2"/>
          <p:cNvSpPr txBox="1">
            <a:spLocks/>
          </p:cNvSpPr>
          <p:nvPr/>
        </p:nvSpPr>
        <p:spPr bwMode="auto">
          <a:xfrm>
            <a:off x="3878263" y="609600"/>
            <a:ext cx="472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>
              <a:spcBef>
                <a:spcPct val="20000"/>
              </a:spcBef>
            </a:pPr>
            <a:r>
              <a:rPr lang="en-US" sz="1900" b="1" dirty="0">
                <a:solidFill>
                  <a:srgbClr val="77933C"/>
                </a:solidFill>
              </a:rPr>
              <a:t> </a:t>
            </a:r>
            <a:r>
              <a:rPr lang="tr-TR" sz="1900" b="1" dirty="0">
                <a:solidFill>
                  <a:srgbClr val="77933C"/>
                </a:solidFill>
              </a:rPr>
              <a:t>İl Milli Eğitim Müdürlükleri</a:t>
            </a:r>
            <a:endParaRPr lang="en-US" b="1" dirty="0">
              <a:solidFill>
                <a:srgbClr val="77933C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1700" dirty="0"/>
              <a:t>İl</a:t>
            </a:r>
            <a:r>
              <a:rPr lang="en-US" sz="1700" dirty="0" err="1"/>
              <a:t>lerdeki</a:t>
            </a:r>
            <a:r>
              <a:rPr lang="en-US" sz="1700" dirty="0"/>
              <a:t> </a:t>
            </a:r>
            <a:r>
              <a:rPr lang="en-US" sz="1700" dirty="0" err="1"/>
              <a:t>bilgi</a:t>
            </a:r>
            <a:r>
              <a:rPr lang="en-US" sz="1700" dirty="0"/>
              <a:t> </a:t>
            </a:r>
            <a:r>
              <a:rPr lang="en-US" sz="1700" dirty="0" err="1"/>
              <a:t>yar</a:t>
            </a:r>
            <a:r>
              <a:rPr lang="tr-TR" sz="1700" dirty="0" err="1"/>
              <a:t>ış</a:t>
            </a:r>
            <a:r>
              <a:rPr lang="en-US" sz="1700" dirty="0" err="1"/>
              <a:t>malarının</a:t>
            </a:r>
            <a:r>
              <a:rPr lang="en-US" sz="1700" dirty="0"/>
              <a:t> d</a:t>
            </a:r>
            <a:r>
              <a:rPr lang="tr-TR" sz="1700" dirty="0"/>
              <a:t>ü</a:t>
            </a:r>
            <a:r>
              <a:rPr lang="en-US" sz="1700" dirty="0" err="1"/>
              <a:t>zenlenmes</a:t>
            </a:r>
            <a:r>
              <a:rPr lang="tr-TR" sz="1700" dirty="0"/>
              <a:t>i</a:t>
            </a:r>
            <a:r>
              <a:rPr lang="en-US" sz="1700" dirty="0" err="1"/>
              <a:t>nden</a:t>
            </a:r>
            <a:r>
              <a:rPr lang="en-US" sz="1700" dirty="0" smtClean="0"/>
              <a:t>,</a:t>
            </a:r>
            <a:endParaRPr lang="en-US" sz="1700" dirty="0"/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1700" dirty="0"/>
              <a:t>İlçe </a:t>
            </a:r>
            <a:r>
              <a:rPr lang="en-US" sz="1700" dirty="0" err="1"/>
              <a:t>MEM’lere</a:t>
            </a:r>
            <a:r>
              <a:rPr lang="en-US" sz="1700" dirty="0"/>
              <a:t> </a:t>
            </a:r>
            <a:r>
              <a:rPr lang="en-US" sz="1700" dirty="0" err="1"/>
              <a:t>yarı</a:t>
            </a:r>
            <a:r>
              <a:rPr lang="tr-TR" sz="1700" dirty="0"/>
              <a:t>ş</a:t>
            </a:r>
            <a:r>
              <a:rPr lang="en-US" sz="1700" dirty="0" err="1"/>
              <a:t>manın</a:t>
            </a:r>
            <a:r>
              <a:rPr lang="en-US" sz="1700" dirty="0"/>
              <a:t> </a:t>
            </a:r>
            <a:r>
              <a:rPr lang="en-US" sz="1700" dirty="0" err="1"/>
              <a:t>duyurulmasından</a:t>
            </a:r>
            <a:r>
              <a:rPr lang="en-US" sz="1700" dirty="0"/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 dirty="0"/>
              <a:t>İl</a:t>
            </a:r>
            <a:r>
              <a:rPr lang="tr-TR" sz="1700" dirty="0"/>
              <a:t>ç</a:t>
            </a:r>
            <a:r>
              <a:rPr lang="en-US" sz="1700" dirty="0" err="1"/>
              <a:t>elerde</a:t>
            </a:r>
            <a:r>
              <a:rPr lang="en-US" sz="1700" dirty="0"/>
              <a:t> </a:t>
            </a:r>
            <a:r>
              <a:rPr lang="en-US" sz="1700" dirty="0" err="1"/>
              <a:t>posterler</a:t>
            </a:r>
            <a:r>
              <a:rPr lang="tr-TR" sz="1700" dirty="0"/>
              <a:t>i</a:t>
            </a:r>
            <a:r>
              <a:rPr lang="en-US" sz="1700" dirty="0"/>
              <a:t>n </a:t>
            </a:r>
            <a:r>
              <a:rPr lang="en-US" sz="1700" dirty="0" err="1"/>
              <a:t>asılması</a:t>
            </a:r>
            <a:r>
              <a:rPr lang="en-US" sz="1700" dirty="0"/>
              <a:t>, </a:t>
            </a:r>
            <a:r>
              <a:rPr lang="tr-TR" sz="1700" dirty="0"/>
              <a:t>broşürlerin </a:t>
            </a:r>
            <a:r>
              <a:rPr lang="en-US" sz="1700" dirty="0"/>
              <a:t>da</a:t>
            </a:r>
            <a:r>
              <a:rPr lang="tr-TR" sz="1700" dirty="0" err="1"/>
              <a:t>ğı</a:t>
            </a:r>
            <a:r>
              <a:rPr lang="en-US" sz="1700" dirty="0" err="1"/>
              <a:t>tılması</a:t>
            </a:r>
            <a:r>
              <a:rPr lang="en-US" sz="1700" dirty="0"/>
              <a:t> </a:t>
            </a:r>
            <a:r>
              <a:rPr lang="en-US" sz="1700" dirty="0" err="1"/>
              <a:t>yoluyla</a:t>
            </a:r>
            <a:r>
              <a:rPr lang="en-US" sz="1700" dirty="0"/>
              <a:t> </a:t>
            </a:r>
            <a:r>
              <a:rPr lang="en-US" sz="1700" dirty="0" err="1"/>
              <a:t>yarı</a:t>
            </a:r>
            <a:r>
              <a:rPr lang="tr-TR" sz="1700" dirty="0"/>
              <a:t>ş</a:t>
            </a:r>
            <a:r>
              <a:rPr lang="en-US" sz="1700" dirty="0" err="1"/>
              <a:t>maların</a:t>
            </a:r>
            <a:r>
              <a:rPr lang="en-US" sz="1700" dirty="0"/>
              <a:t> </a:t>
            </a:r>
            <a:r>
              <a:rPr lang="en-US" sz="1700" dirty="0" err="1"/>
              <a:t>geni</a:t>
            </a:r>
            <a:r>
              <a:rPr lang="tr-TR" sz="1700" dirty="0"/>
              <a:t>ş</a:t>
            </a:r>
            <a:r>
              <a:rPr lang="en-US" sz="1700" dirty="0"/>
              <a:t> </a:t>
            </a:r>
            <a:r>
              <a:rPr lang="en-US" sz="1700" dirty="0" err="1"/>
              <a:t>kitlelere</a:t>
            </a:r>
            <a:r>
              <a:rPr lang="en-US" sz="1700" dirty="0"/>
              <a:t> </a:t>
            </a:r>
            <a:r>
              <a:rPr lang="en-US" sz="1700" dirty="0" err="1"/>
              <a:t>ula</a:t>
            </a:r>
            <a:r>
              <a:rPr lang="tr-TR" sz="1700" dirty="0"/>
              <a:t>ş</a:t>
            </a:r>
            <a:r>
              <a:rPr lang="en-US" sz="1700" dirty="0" err="1"/>
              <a:t>tırılmasından</a:t>
            </a:r>
            <a:r>
              <a:rPr lang="en-US" sz="1700" dirty="0"/>
              <a:t>, </a:t>
            </a:r>
            <a:endParaRPr lang="tr-TR" sz="1700" dirty="0" smtClean="0"/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1700" dirty="0" smtClean="0"/>
              <a:t>İl</a:t>
            </a:r>
            <a:r>
              <a:rPr lang="en-US" sz="1700" dirty="0" smtClean="0"/>
              <a:t> </a:t>
            </a:r>
            <a:r>
              <a:rPr lang="en-US" sz="1700" dirty="0" err="1"/>
              <a:t>Yar</a:t>
            </a:r>
            <a:r>
              <a:rPr lang="tr-TR" sz="1700" dirty="0" err="1"/>
              <a:t>ış</a:t>
            </a:r>
            <a:r>
              <a:rPr lang="en-US" sz="1700" dirty="0"/>
              <a:t>ma </a:t>
            </a:r>
            <a:r>
              <a:rPr lang="en-US" sz="1700" dirty="0" err="1"/>
              <a:t>Kom</a:t>
            </a:r>
            <a:r>
              <a:rPr lang="tr-TR" sz="1700" dirty="0"/>
              <a:t>i</a:t>
            </a:r>
            <a:r>
              <a:rPr lang="en-US" sz="1700" dirty="0" err="1"/>
              <a:t>syonunu</a:t>
            </a:r>
            <a:r>
              <a:rPr lang="en-US" sz="1700" dirty="0"/>
              <a:t> </a:t>
            </a:r>
            <a:r>
              <a:rPr lang="en-US" sz="1700" dirty="0" err="1"/>
              <a:t>olu</a:t>
            </a:r>
            <a:r>
              <a:rPr lang="tr-TR" sz="1700" dirty="0"/>
              <a:t>ş</a:t>
            </a:r>
            <a:r>
              <a:rPr lang="en-US" sz="1700" dirty="0" err="1"/>
              <a:t>turup</a:t>
            </a:r>
            <a:r>
              <a:rPr lang="en-US" sz="1700" dirty="0"/>
              <a:t> s</a:t>
            </a:r>
            <a:r>
              <a:rPr lang="tr-TR" sz="1700" dirty="0"/>
              <a:t>ü</a:t>
            </a:r>
            <a:r>
              <a:rPr lang="en-US" sz="1700" dirty="0"/>
              <a:t>rec</a:t>
            </a:r>
            <a:r>
              <a:rPr lang="tr-TR" sz="1700" dirty="0"/>
              <a:t>i</a:t>
            </a:r>
            <a:r>
              <a:rPr lang="en-US" sz="1700" dirty="0"/>
              <a:t>n </a:t>
            </a:r>
            <a:r>
              <a:rPr lang="en-US" sz="1700" dirty="0" err="1"/>
              <a:t>tak</a:t>
            </a:r>
            <a:r>
              <a:rPr lang="tr-TR" sz="1700" dirty="0"/>
              <a:t>i</a:t>
            </a:r>
            <a:r>
              <a:rPr lang="en-US" sz="1700" dirty="0"/>
              <a:t>p </a:t>
            </a:r>
            <a:r>
              <a:rPr lang="en-US" sz="1700" dirty="0" err="1"/>
              <a:t>ed</a:t>
            </a:r>
            <a:r>
              <a:rPr lang="tr-TR" sz="1700" dirty="0"/>
              <a:t>i</a:t>
            </a:r>
            <a:r>
              <a:rPr lang="en-US" sz="1700" dirty="0" err="1"/>
              <a:t>lmes</a:t>
            </a:r>
            <a:r>
              <a:rPr lang="tr-TR" sz="1700" dirty="0"/>
              <a:t>i</a:t>
            </a:r>
            <a:r>
              <a:rPr lang="en-US" sz="1700" dirty="0" err="1"/>
              <a:t>nden</a:t>
            </a:r>
            <a:r>
              <a:rPr lang="en-US" sz="1700" dirty="0"/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1700" dirty="0"/>
              <a:t>İlçe </a:t>
            </a:r>
            <a:r>
              <a:rPr lang="en-US" sz="1700" dirty="0" err="1"/>
              <a:t>MEM’den</a:t>
            </a:r>
            <a:r>
              <a:rPr lang="en-US" sz="1700" dirty="0"/>
              <a:t> </a:t>
            </a:r>
            <a:r>
              <a:rPr lang="en-US" sz="1700" dirty="0" err="1"/>
              <a:t>gelen</a:t>
            </a:r>
            <a:r>
              <a:rPr lang="en-US" sz="1700" dirty="0"/>
              <a:t> </a:t>
            </a:r>
            <a:r>
              <a:rPr lang="en-US" sz="1700" dirty="0" err="1"/>
              <a:t>ba</a:t>
            </a:r>
            <a:r>
              <a:rPr lang="tr-TR" sz="1700" dirty="0"/>
              <a:t>ş</a:t>
            </a:r>
            <a:r>
              <a:rPr lang="en-US" sz="1700" dirty="0" err="1"/>
              <a:t>vuru</a:t>
            </a:r>
            <a:r>
              <a:rPr lang="en-US" sz="1700" dirty="0"/>
              <a:t> </a:t>
            </a:r>
            <a:r>
              <a:rPr lang="en-US" sz="1700" dirty="0" err="1"/>
              <a:t>formlarının</a:t>
            </a:r>
            <a:r>
              <a:rPr lang="en-US" sz="1700" dirty="0"/>
              <a:t> </a:t>
            </a:r>
            <a:r>
              <a:rPr lang="en-US" sz="1700" dirty="0" err="1"/>
              <a:t>kayıt</a:t>
            </a:r>
            <a:r>
              <a:rPr lang="en-US" sz="1700" dirty="0"/>
              <a:t> </a:t>
            </a:r>
            <a:r>
              <a:rPr lang="en-US" sz="1700" dirty="0" err="1"/>
              <a:t>altına</a:t>
            </a:r>
            <a:r>
              <a:rPr lang="en-US" sz="1700" dirty="0"/>
              <a:t> </a:t>
            </a:r>
            <a:r>
              <a:rPr lang="en-US" sz="1700" dirty="0" err="1"/>
              <a:t>alınıp</a:t>
            </a:r>
            <a:r>
              <a:rPr lang="en-US" sz="1700" dirty="0"/>
              <a:t> </a:t>
            </a:r>
            <a:r>
              <a:rPr lang="en-US" sz="1700" dirty="0" err="1"/>
              <a:t>muhafazasından</a:t>
            </a:r>
            <a:r>
              <a:rPr lang="en-US" sz="1700" dirty="0"/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 dirty="0" err="1"/>
              <a:t>Soru</a:t>
            </a:r>
            <a:r>
              <a:rPr lang="en-US" sz="1700" dirty="0"/>
              <a:t> </a:t>
            </a:r>
            <a:r>
              <a:rPr lang="en-US" sz="1700" dirty="0" err="1"/>
              <a:t>setlerini</a:t>
            </a:r>
            <a:r>
              <a:rPr lang="tr-TR" sz="1700" dirty="0"/>
              <a:t>n</a:t>
            </a:r>
            <a:r>
              <a:rPr lang="en-US" sz="1700" dirty="0"/>
              <a:t> </a:t>
            </a:r>
            <a:r>
              <a:rPr lang="en-US" sz="1700" dirty="0" err="1"/>
              <a:t>kapalı</a:t>
            </a:r>
            <a:r>
              <a:rPr lang="en-US" sz="1700" dirty="0"/>
              <a:t> </a:t>
            </a:r>
            <a:r>
              <a:rPr lang="en-US" sz="1700" dirty="0" err="1"/>
              <a:t>zarflar</a:t>
            </a:r>
            <a:r>
              <a:rPr lang="en-US" sz="1700" dirty="0"/>
              <a:t> </a:t>
            </a:r>
            <a:r>
              <a:rPr lang="en-US" sz="1700" dirty="0" err="1"/>
              <a:t>hal</a:t>
            </a:r>
            <a:r>
              <a:rPr lang="tr-TR" sz="1700" dirty="0"/>
              <a:t>i</a:t>
            </a:r>
            <a:r>
              <a:rPr lang="en-US" sz="1700" dirty="0" err="1"/>
              <a:t>nde</a:t>
            </a:r>
            <a:r>
              <a:rPr lang="en-US" sz="1700" dirty="0"/>
              <a:t> </a:t>
            </a:r>
            <a:r>
              <a:rPr lang="en-US" sz="1700" dirty="0" err="1"/>
              <a:t>yarı</a:t>
            </a:r>
            <a:r>
              <a:rPr lang="tr-TR" sz="1700" dirty="0"/>
              <a:t>ş</a:t>
            </a:r>
            <a:r>
              <a:rPr lang="en-US" sz="1700" dirty="0"/>
              <a:t>ma </a:t>
            </a:r>
            <a:r>
              <a:rPr lang="tr-TR" sz="1700" dirty="0"/>
              <a:t>gününe </a:t>
            </a:r>
            <a:r>
              <a:rPr lang="en-US" sz="1700" dirty="0" err="1"/>
              <a:t>kadar</a:t>
            </a:r>
            <a:r>
              <a:rPr lang="en-US" sz="1700" dirty="0"/>
              <a:t> </a:t>
            </a:r>
            <a:r>
              <a:rPr lang="en-US" sz="1700" dirty="0" err="1"/>
              <a:t>muhafaza</a:t>
            </a:r>
            <a:r>
              <a:rPr lang="en-US" sz="1700" dirty="0"/>
              <a:t> </a:t>
            </a:r>
            <a:r>
              <a:rPr lang="en-US" sz="1700" dirty="0" err="1"/>
              <a:t>ed</a:t>
            </a:r>
            <a:r>
              <a:rPr lang="tr-TR" sz="1700" dirty="0"/>
              <a:t>i</a:t>
            </a:r>
            <a:r>
              <a:rPr lang="en-US" sz="1700" dirty="0" err="1"/>
              <a:t>lmes</a:t>
            </a:r>
            <a:r>
              <a:rPr lang="tr-TR" sz="1700" dirty="0"/>
              <a:t>i</a:t>
            </a:r>
            <a:r>
              <a:rPr lang="en-US" sz="1700" dirty="0" err="1"/>
              <a:t>nden</a:t>
            </a:r>
            <a:r>
              <a:rPr lang="en-US" sz="1700" dirty="0"/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 dirty="0"/>
              <a:t>J</a:t>
            </a:r>
            <a:r>
              <a:rPr lang="tr-TR" sz="1700" dirty="0" err="1"/>
              <a:t>üri</a:t>
            </a:r>
            <a:r>
              <a:rPr lang="en-US" sz="1700" dirty="0"/>
              <a:t> </a:t>
            </a:r>
            <a:r>
              <a:rPr lang="tr-TR" sz="1700" dirty="0" smtClean="0"/>
              <a:t>üyeleri </a:t>
            </a:r>
            <a:r>
              <a:rPr lang="en-US" sz="1700" dirty="0" err="1" smtClean="0"/>
              <a:t>tarafından</a:t>
            </a:r>
            <a:r>
              <a:rPr lang="en-US" sz="1700" dirty="0" smtClean="0"/>
              <a:t> </a:t>
            </a:r>
            <a:r>
              <a:rPr lang="en-US" sz="1700" dirty="0" err="1"/>
              <a:t>imzalanan</a:t>
            </a:r>
            <a:r>
              <a:rPr lang="en-US" sz="1700" dirty="0"/>
              <a:t> g</a:t>
            </a:r>
            <a:r>
              <a:rPr lang="tr-TR" sz="1700" dirty="0" err="1"/>
              <a:t>izlilik</a:t>
            </a:r>
            <a:r>
              <a:rPr lang="en-US" sz="1700" dirty="0"/>
              <a:t> </a:t>
            </a:r>
            <a:r>
              <a:rPr lang="en-US" sz="1700" dirty="0" err="1"/>
              <a:t>beyannamelerinin</a:t>
            </a:r>
            <a:r>
              <a:rPr lang="en-US" sz="1700" dirty="0"/>
              <a:t> </a:t>
            </a:r>
            <a:r>
              <a:rPr lang="en-US" sz="1700" dirty="0" err="1"/>
              <a:t>muhafaza</a:t>
            </a:r>
            <a:r>
              <a:rPr lang="en-US" sz="1700" dirty="0"/>
              <a:t> </a:t>
            </a:r>
            <a:r>
              <a:rPr lang="en-US" sz="1700" dirty="0" err="1"/>
              <a:t>edilerek</a:t>
            </a:r>
            <a:r>
              <a:rPr lang="en-US" sz="1700" dirty="0"/>
              <a:t> </a:t>
            </a:r>
            <a:r>
              <a:rPr lang="en-US" sz="1700" dirty="0" err="1"/>
              <a:t>bir</a:t>
            </a:r>
            <a:r>
              <a:rPr lang="en-US" sz="1700" dirty="0"/>
              <a:t> n</a:t>
            </a:r>
            <a:r>
              <a:rPr lang="tr-TR" sz="1700" dirty="0"/>
              <a:t>üs</a:t>
            </a:r>
            <a:r>
              <a:rPr lang="en-US" sz="1700" dirty="0" err="1"/>
              <a:t>hasının</a:t>
            </a:r>
            <a:r>
              <a:rPr lang="en-US" sz="1700" dirty="0"/>
              <a:t> </a:t>
            </a:r>
            <a:r>
              <a:rPr lang="en-US" sz="1700" dirty="0" err="1"/>
              <a:t>MEB’e</a:t>
            </a:r>
            <a:r>
              <a:rPr lang="en-US" sz="1700" dirty="0"/>
              <a:t> </a:t>
            </a:r>
            <a:r>
              <a:rPr lang="tr-TR" sz="1700" dirty="0"/>
              <a:t>iletil</a:t>
            </a:r>
            <a:r>
              <a:rPr lang="en-US" sz="1700" dirty="0" err="1"/>
              <a:t>mesinden</a:t>
            </a:r>
            <a:r>
              <a:rPr lang="en-US" sz="1700" dirty="0"/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 dirty="0"/>
              <a:t>J</a:t>
            </a:r>
            <a:r>
              <a:rPr lang="tr-TR" sz="1700" dirty="0"/>
              <a:t>ü</a:t>
            </a:r>
            <a:r>
              <a:rPr lang="en-US" sz="1700" dirty="0"/>
              <a:t>r</a:t>
            </a:r>
            <a:r>
              <a:rPr lang="tr-TR" sz="1700" dirty="0"/>
              <a:t>i</a:t>
            </a:r>
            <a:r>
              <a:rPr lang="en-US" sz="1700" dirty="0"/>
              <a:t>n</a:t>
            </a:r>
            <a:r>
              <a:rPr lang="tr-TR" sz="1700" dirty="0"/>
              <a:t>i</a:t>
            </a:r>
            <a:r>
              <a:rPr lang="en-US" sz="1700" dirty="0"/>
              <a:t>n </a:t>
            </a:r>
            <a:r>
              <a:rPr lang="tr-TR" sz="1700" dirty="0"/>
              <a:t>i</a:t>
            </a:r>
            <a:r>
              <a:rPr lang="en-US" sz="1700" dirty="0" err="1"/>
              <a:t>mzaladı</a:t>
            </a:r>
            <a:r>
              <a:rPr lang="tr-TR" sz="1700" dirty="0"/>
              <a:t>ğ</a:t>
            </a:r>
            <a:r>
              <a:rPr lang="en-US" sz="1700" dirty="0" err="1"/>
              <a:t>ı</a:t>
            </a:r>
            <a:r>
              <a:rPr lang="en-US" sz="1700" dirty="0"/>
              <a:t> </a:t>
            </a:r>
            <a:r>
              <a:rPr lang="en-US" sz="1700" dirty="0" err="1"/>
              <a:t>belgeler</a:t>
            </a:r>
            <a:r>
              <a:rPr lang="tr-TR" sz="1700" dirty="0"/>
              <a:t>i</a:t>
            </a:r>
            <a:r>
              <a:rPr lang="en-US" sz="1700" dirty="0"/>
              <a:t>n </a:t>
            </a:r>
            <a:r>
              <a:rPr lang="en-US" sz="1700" dirty="0" err="1"/>
              <a:t>muhafazasından</a:t>
            </a:r>
            <a:r>
              <a:rPr lang="en-US" sz="1700" dirty="0"/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1700" dirty="0"/>
              <a:t>İ</a:t>
            </a:r>
            <a:r>
              <a:rPr lang="en-US" sz="1700" dirty="0"/>
              <a:t>l </a:t>
            </a:r>
            <a:r>
              <a:rPr lang="en-US" sz="1700" dirty="0" err="1"/>
              <a:t>elemeler</a:t>
            </a:r>
            <a:r>
              <a:rPr lang="tr-TR" sz="1700" dirty="0"/>
              <a:t>i</a:t>
            </a:r>
            <a:r>
              <a:rPr lang="en-US" sz="1700" dirty="0" err="1"/>
              <a:t>nde</a:t>
            </a:r>
            <a:r>
              <a:rPr lang="en-US" sz="1700" dirty="0"/>
              <a:t> </a:t>
            </a:r>
            <a:r>
              <a:rPr lang="en-US" sz="1700" dirty="0" err="1"/>
              <a:t>dereceye</a:t>
            </a:r>
            <a:r>
              <a:rPr lang="en-US" sz="1700" dirty="0"/>
              <a:t> g</a:t>
            </a:r>
            <a:r>
              <a:rPr lang="tr-TR" sz="1700" dirty="0"/>
              <a:t>i</a:t>
            </a:r>
            <a:r>
              <a:rPr lang="en-US" sz="1700" dirty="0" err="1"/>
              <a:t>renler</a:t>
            </a:r>
            <a:r>
              <a:rPr lang="tr-TR" sz="1700" dirty="0"/>
              <a:t>i</a:t>
            </a:r>
            <a:r>
              <a:rPr lang="en-US" sz="1700" dirty="0"/>
              <a:t>n </a:t>
            </a:r>
            <a:r>
              <a:rPr lang="tr-TR" sz="1700" dirty="0"/>
              <a:t>i</a:t>
            </a:r>
            <a:r>
              <a:rPr lang="en-US" sz="1700" dirty="0"/>
              <a:t>let</a:t>
            </a:r>
            <a:r>
              <a:rPr lang="tr-TR" sz="1700" dirty="0"/>
              <a:t>işi</a:t>
            </a:r>
            <a:r>
              <a:rPr lang="en-US" sz="1700" dirty="0"/>
              <a:t>m </a:t>
            </a:r>
            <a:r>
              <a:rPr lang="tr-TR" sz="1700" dirty="0"/>
              <a:t>bilgilerinin</a:t>
            </a:r>
            <a:r>
              <a:rPr lang="en-US" sz="1700" dirty="0"/>
              <a:t> </a:t>
            </a:r>
            <a:r>
              <a:rPr lang="en-US" sz="1700" dirty="0" err="1"/>
              <a:t>resmi</a:t>
            </a:r>
            <a:r>
              <a:rPr lang="en-US" sz="1700" dirty="0"/>
              <a:t> </a:t>
            </a:r>
            <a:r>
              <a:rPr lang="en-US" sz="1700" dirty="0" err="1"/>
              <a:t>yazı</a:t>
            </a:r>
            <a:r>
              <a:rPr lang="en-US" sz="1700" dirty="0"/>
              <a:t> </a:t>
            </a:r>
            <a:r>
              <a:rPr lang="en-US" sz="1700" dirty="0" err="1"/>
              <a:t>ile</a:t>
            </a:r>
            <a:r>
              <a:rPr lang="en-US" sz="1700" dirty="0"/>
              <a:t> </a:t>
            </a:r>
            <a:r>
              <a:rPr lang="en-US" sz="1700" dirty="0" err="1"/>
              <a:t>MEB’e</a:t>
            </a:r>
            <a:r>
              <a:rPr lang="en-US" sz="1700" dirty="0"/>
              <a:t> </a:t>
            </a:r>
            <a:r>
              <a:rPr lang="tr-TR" sz="1700" dirty="0"/>
              <a:t>bildirilmesin</a:t>
            </a:r>
            <a:r>
              <a:rPr lang="en-US" sz="1700" dirty="0"/>
              <a:t>den </a:t>
            </a:r>
            <a:r>
              <a:rPr lang="en-US" sz="1700" dirty="0" err="1"/>
              <a:t>sorumludur</a:t>
            </a:r>
            <a:r>
              <a:rPr lang="en-US" sz="1700" dirty="0"/>
              <a:t>. 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304800"/>
            <a:ext cx="3581400" cy="624840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1900" b="1" dirty="0" smtClean="0">
                <a:solidFill>
                  <a:schemeClr val="accent6">
                    <a:lumMod val="75000"/>
                  </a:schemeClr>
                </a:solidFill>
              </a:rPr>
              <a:t>İlçe Milli Eğitim Müdürlükleri</a:t>
            </a:r>
            <a:endParaRPr lang="en-US" sz="1900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7933C"/>
                </a:solidFill>
              </a:rPr>
              <a:t> </a:t>
            </a:r>
            <a:endParaRPr lang="en-US" b="1" dirty="0">
              <a:solidFill>
                <a:srgbClr val="77933C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 smtClean="0">
                <a:solidFill>
                  <a:srgbClr val="000000"/>
                </a:solidFill>
              </a:rPr>
              <a:t>İlçelerde </a:t>
            </a:r>
            <a:r>
              <a:rPr lang="en-US" dirty="0" err="1" smtClean="0">
                <a:solidFill>
                  <a:srgbClr val="000000"/>
                </a:solidFill>
              </a:rPr>
              <a:t>posterler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broşürlerin </a:t>
            </a:r>
            <a:r>
              <a:rPr lang="en-US" dirty="0" smtClean="0">
                <a:solidFill>
                  <a:srgbClr val="000000"/>
                </a:solidFill>
              </a:rPr>
              <a:t>da</a:t>
            </a:r>
            <a:r>
              <a:rPr lang="tr-TR" dirty="0" smtClean="0">
                <a:solidFill>
                  <a:srgbClr val="000000"/>
                </a:solidFill>
              </a:rPr>
              <a:t>ğı</a:t>
            </a:r>
            <a:r>
              <a:rPr lang="en-US" dirty="0" err="1" smtClean="0">
                <a:solidFill>
                  <a:srgbClr val="000000"/>
                </a:solidFill>
              </a:rPr>
              <a:t>tılması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yoluyla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yarı</a:t>
            </a:r>
            <a:r>
              <a:rPr lang="tr-TR" dirty="0" smtClean="0">
                <a:solidFill>
                  <a:srgbClr val="000000"/>
                </a:solidFill>
              </a:rPr>
              <a:t>ş</a:t>
            </a:r>
            <a:r>
              <a:rPr lang="en-US" dirty="0" smtClean="0">
                <a:solidFill>
                  <a:srgbClr val="000000"/>
                </a:solidFill>
              </a:rPr>
              <a:t>ma </a:t>
            </a:r>
            <a:r>
              <a:rPr lang="en-US" dirty="0" err="1" smtClean="0">
                <a:solidFill>
                  <a:srgbClr val="000000"/>
                </a:solidFill>
              </a:rPr>
              <a:t>duyurusunun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yapılmasından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 smtClean="0">
                <a:solidFill>
                  <a:srgbClr val="000000"/>
                </a:solidFill>
              </a:rPr>
              <a:t>İlçelerdeki bilgi yarışmalarının gerçekleştirilmesinden,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Okul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B</a:t>
            </a:r>
            <a:r>
              <a:rPr lang="tr-TR" dirty="0" smtClean="0">
                <a:solidFill>
                  <a:srgbClr val="000000"/>
                </a:solidFill>
              </a:rPr>
              <a:t>aşvuru </a:t>
            </a:r>
            <a:r>
              <a:rPr lang="tr-TR" dirty="0" err="1" smtClean="0">
                <a:solidFill>
                  <a:srgbClr val="000000"/>
                </a:solidFill>
              </a:rPr>
              <a:t>Formu’nun</a:t>
            </a:r>
            <a:r>
              <a:rPr lang="en-US" dirty="0" smtClean="0">
                <a:solidFill>
                  <a:srgbClr val="000000"/>
                </a:solidFill>
              </a:rPr>
              <a:t> b</a:t>
            </a:r>
            <a:r>
              <a:rPr lang="tr-TR" dirty="0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r </a:t>
            </a:r>
            <a:r>
              <a:rPr lang="tr-TR" dirty="0" smtClean="0">
                <a:solidFill>
                  <a:srgbClr val="000000"/>
                </a:solidFill>
              </a:rPr>
              <a:t>nüs</a:t>
            </a:r>
            <a:r>
              <a:rPr lang="en-US" dirty="0" err="1" smtClean="0">
                <a:solidFill>
                  <a:srgbClr val="000000"/>
                </a:solidFill>
              </a:rPr>
              <a:t>hasının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muhafaza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ed</a:t>
            </a:r>
            <a:r>
              <a:rPr lang="tr-TR" dirty="0" smtClean="0">
                <a:solidFill>
                  <a:srgbClr val="000000"/>
                </a:solidFill>
              </a:rPr>
              <a:t>i</a:t>
            </a:r>
            <a:r>
              <a:rPr lang="en-US" dirty="0" err="1" smtClean="0">
                <a:solidFill>
                  <a:srgbClr val="000000"/>
                </a:solidFill>
              </a:rPr>
              <a:t>lerek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tr-TR" dirty="0" smtClean="0">
                <a:solidFill>
                  <a:srgbClr val="000000"/>
                </a:solidFill>
              </a:rPr>
              <a:t>diğer </a:t>
            </a:r>
            <a:r>
              <a:rPr lang="en-US" dirty="0" err="1" smtClean="0">
                <a:solidFill>
                  <a:srgbClr val="000000"/>
                </a:solidFill>
              </a:rPr>
              <a:t>iki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nü</a:t>
            </a:r>
            <a:r>
              <a:rPr lang="en-US" dirty="0" err="1" smtClean="0">
                <a:solidFill>
                  <a:srgbClr val="000000"/>
                </a:solidFill>
              </a:rPr>
              <a:t>shanın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İl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MEM’e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iletilmesin</a:t>
            </a:r>
            <a:r>
              <a:rPr lang="en-US" dirty="0" smtClean="0">
                <a:solidFill>
                  <a:srgbClr val="000000"/>
                </a:solidFill>
              </a:rPr>
              <a:t>den</a:t>
            </a:r>
            <a:r>
              <a:rPr lang="en-US" dirty="0">
                <a:solidFill>
                  <a:srgbClr val="000000"/>
                </a:solidFill>
              </a:rPr>
              <a:t>,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Yarı</a:t>
            </a:r>
            <a:r>
              <a:rPr lang="tr-TR" dirty="0" smtClean="0">
                <a:solidFill>
                  <a:srgbClr val="000000"/>
                </a:solidFill>
              </a:rPr>
              <a:t>ş</a:t>
            </a:r>
            <a:r>
              <a:rPr lang="en-US" dirty="0" smtClean="0">
                <a:solidFill>
                  <a:srgbClr val="000000"/>
                </a:solidFill>
              </a:rPr>
              <a:t>ma </a:t>
            </a:r>
            <a:r>
              <a:rPr lang="en-US" dirty="0" err="1">
                <a:solidFill>
                  <a:srgbClr val="000000"/>
                </a:solidFill>
              </a:rPr>
              <a:t>duyurularının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il</a:t>
            </a:r>
            <a:r>
              <a:rPr lang="tr-TR" dirty="0" smtClean="0">
                <a:solidFill>
                  <a:srgbClr val="000000"/>
                </a:solidFill>
              </a:rPr>
              <a:t>ç</a:t>
            </a:r>
            <a:r>
              <a:rPr lang="en-US" dirty="0" smtClean="0">
                <a:solidFill>
                  <a:srgbClr val="000000"/>
                </a:solidFill>
              </a:rPr>
              <a:t>e d</a:t>
            </a:r>
            <a:r>
              <a:rPr lang="tr-TR" dirty="0" smtClean="0">
                <a:solidFill>
                  <a:srgbClr val="000000"/>
                </a:solidFill>
              </a:rPr>
              <a:t>ü</a:t>
            </a:r>
            <a:r>
              <a:rPr lang="en-US" dirty="0" err="1" smtClean="0">
                <a:solidFill>
                  <a:srgbClr val="000000"/>
                </a:solidFill>
              </a:rPr>
              <a:t>zeyinde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yapılmasından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sorumludur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178" name="Text Placeholder 2"/>
          <p:cNvSpPr txBox="1">
            <a:spLocks/>
          </p:cNvSpPr>
          <p:nvPr/>
        </p:nvSpPr>
        <p:spPr bwMode="auto">
          <a:xfrm>
            <a:off x="3733800" y="228600"/>
            <a:ext cx="480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algn="ctr">
              <a:spcBef>
                <a:spcPct val="20000"/>
              </a:spcBef>
            </a:pPr>
            <a:r>
              <a:rPr lang="tr-TR" sz="1900" b="1" dirty="0">
                <a:solidFill>
                  <a:srgbClr val="77933C"/>
                </a:solidFill>
              </a:rPr>
              <a:t>Teknik Destek Ekibi</a:t>
            </a:r>
            <a:r>
              <a:rPr lang="en-US" sz="1900" b="1" dirty="0">
                <a:solidFill>
                  <a:srgbClr val="77933C"/>
                </a:solidFill>
              </a:rPr>
              <a:t> (TDE) </a:t>
            </a:r>
          </a:p>
          <a:p>
            <a:pPr>
              <a:spcBef>
                <a:spcPct val="20000"/>
              </a:spcBef>
            </a:pPr>
            <a:endParaRPr lang="en-US" sz="2000" b="1" dirty="0">
              <a:solidFill>
                <a:srgbClr val="77933C"/>
              </a:solidFill>
            </a:endParaRP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 dirty="0">
                <a:solidFill>
                  <a:srgbClr val="000000"/>
                </a:solidFill>
              </a:rPr>
              <a:t>TDE, </a:t>
            </a:r>
            <a:r>
              <a:rPr lang="tr-TR" sz="1700" dirty="0">
                <a:solidFill>
                  <a:srgbClr val="000000"/>
                </a:solidFill>
              </a:rPr>
              <a:t>bilgi yarışmasının bütün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genel</a:t>
            </a:r>
            <a:r>
              <a:rPr lang="en-US" sz="1700" dirty="0">
                <a:solidFill>
                  <a:srgbClr val="000000"/>
                </a:solidFill>
              </a:rPr>
              <a:t> organ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 err="1">
                <a:solidFill>
                  <a:srgbClr val="000000"/>
                </a:solidFill>
              </a:rPr>
              <a:t>zasyonundan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ve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koord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 err="1">
                <a:solidFill>
                  <a:srgbClr val="000000"/>
                </a:solidFill>
              </a:rPr>
              <a:t>nasyonundan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sorumludur</a:t>
            </a:r>
            <a:r>
              <a:rPr lang="en-US" sz="1700" dirty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1700" dirty="0">
                <a:solidFill>
                  <a:srgbClr val="000000"/>
                </a:solidFill>
              </a:rPr>
              <a:t>Yardım masasının oluşturulması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 dirty="0" err="1">
                <a:solidFill>
                  <a:srgbClr val="000000"/>
                </a:solidFill>
              </a:rPr>
              <a:t>Soru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bankasının</a:t>
            </a:r>
            <a:r>
              <a:rPr lang="en-US" sz="1700" dirty="0">
                <a:solidFill>
                  <a:srgbClr val="000000"/>
                </a:solidFill>
              </a:rPr>
              <a:t>/</a:t>
            </a:r>
            <a:r>
              <a:rPr lang="en-US" sz="1700" dirty="0" err="1">
                <a:solidFill>
                  <a:srgbClr val="000000"/>
                </a:solidFill>
              </a:rPr>
              <a:t>ver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tabanını</a:t>
            </a:r>
            <a:r>
              <a:rPr lang="tr-TR" sz="1700" dirty="0">
                <a:solidFill>
                  <a:srgbClr val="000000"/>
                </a:solidFill>
              </a:rPr>
              <a:t>n </a:t>
            </a:r>
            <a:r>
              <a:rPr lang="en-US" sz="1700" dirty="0" err="1">
                <a:solidFill>
                  <a:srgbClr val="000000"/>
                </a:solidFill>
              </a:rPr>
              <a:t>hazırlanması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 dirty="0" err="1">
                <a:solidFill>
                  <a:srgbClr val="000000"/>
                </a:solidFill>
              </a:rPr>
              <a:t>Soru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setlerinin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kapalı</a:t>
            </a:r>
            <a:r>
              <a:rPr lang="en-US" sz="1700" dirty="0">
                <a:solidFill>
                  <a:srgbClr val="000000"/>
                </a:solidFill>
              </a:rPr>
              <a:t> zarf </a:t>
            </a:r>
            <a:r>
              <a:rPr lang="tr-TR" sz="1700" dirty="0">
                <a:solidFill>
                  <a:srgbClr val="000000"/>
                </a:solidFill>
              </a:rPr>
              <a:t>içerisinde İl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MEM’lere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kargo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le </a:t>
            </a:r>
            <a:r>
              <a:rPr lang="tr-TR" sz="1700" dirty="0">
                <a:solidFill>
                  <a:srgbClr val="000000"/>
                </a:solidFill>
              </a:rPr>
              <a:t>gön</a:t>
            </a:r>
            <a:r>
              <a:rPr lang="en-US" sz="1700" dirty="0">
                <a:solidFill>
                  <a:srgbClr val="000000"/>
                </a:solidFill>
              </a:rPr>
              <a:t>der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 err="1">
                <a:solidFill>
                  <a:srgbClr val="000000"/>
                </a:solidFill>
              </a:rPr>
              <a:t>lmes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1700" dirty="0">
                <a:solidFill>
                  <a:srgbClr val="000000"/>
                </a:solidFill>
              </a:rPr>
              <a:t>Bütün </a:t>
            </a:r>
            <a:r>
              <a:rPr lang="en-US" sz="1700" dirty="0" err="1">
                <a:solidFill>
                  <a:srgbClr val="000000"/>
                </a:solidFill>
              </a:rPr>
              <a:t>promosyon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materyaller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n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n (</a:t>
            </a:r>
            <a:r>
              <a:rPr lang="tr-TR" sz="1700" dirty="0">
                <a:solidFill>
                  <a:srgbClr val="000000"/>
                </a:solidFill>
              </a:rPr>
              <a:t>broşürler </a:t>
            </a:r>
            <a:r>
              <a:rPr lang="en-US" sz="1700" dirty="0" err="1">
                <a:solidFill>
                  <a:srgbClr val="000000"/>
                </a:solidFill>
              </a:rPr>
              <a:t>ve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posterler</a:t>
            </a:r>
            <a:r>
              <a:rPr lang="en-US" sz="1700" dirty="0">
                <a:solidFill>
                  <a:srgbClr val="000000"/>
                </a:solidFill>
              </a:rPr>
              <a:t>) </a:t>
            </a:r>
            <a:r>
              <a:rPr lang="en-US" sz="1700" dirty="0" err="1">
                <a:solidFill>
                  <a:srgbClr val="000000"/>
                </a:solidFill>
              </a:rPr>
              <a:t>hazırlanması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ve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tr-TR" sz="1700" dirty="0">
                <a:solidFill>
                  <a:srgbClr val="000000"/>
                </a:solidFill>
              </a:rPr>
              <a:t>bilgi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yarı</a:t>
            </a:r>
            <a:r>
              <a:rPr lang="tr-TR" sz="1700" dirty="0">
                <a:solidFill>
                  <a:srgbClr val="000000"/>
                </a:solidFill>
              </a:rPr>
              <a:t>ş</a:t>
            </a:r>
            <a:r>
              <a:rPr lang="en-US" sz="1700" dirty="0" err="1">
                <a:solidFill>
                  <a:srgbClr val="000000"/>
                </a:solidFill>
              </a:rPr>
              <a:t>masının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tr-TR" sz="1700" dirty="0">
                <a:solidFill>
                  <a:srgbClr val="000000"/>
                </a:solidFill>
              </a:rPr>
              <a:t>P</a:t>
            </a:r>
            <a:r>
              <a:rPr lang="en-US" sz="1700" dirty="0" err="1" smtClean="0">
                <a:solidFill>
                  <a:srgbClr val="000000"/>
                </a:solidFill>
              </a:rPr>
              <a:t>roje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>
                <a:solidFill>
                  <a:srgbClr val="000000"/>
                </a:solidFill>
              </a:rPr>
              <a:t>İ</a:t>
            </a:r>
            <a:r>
              <a:rPr lang="en-US" sz="1700" dirty="0" err="1" smtClean="0">
                <a:solidFill>
                  <a:srgbClr val="000000"/>
                </a:solidFill>
              </a:rPr>
              <a:t>nternet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>
                <a:solidFill>
                  <a:srgbClr val="000000"/>
                </a:solidFill>
              </a:rPr>
              <a:t>s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err="1">
                <a:solidFill>
                  <a:srgbClr val="000000"/>
                </a:solidFill>
              </a:rPr>
              <a:t>tes</a:t>
            </a:r>
            <a:r>
              <a:rPr lang="tr-TR" sz="1700" dirty="0">
                <a:solidFill>
                  <a:srgbClr val="000000"/>
                </a:solidFill>
              </a:rPr>
              <a:t>inin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  <a:r>
              <a:rPr lang="en-US" sz="1700" dirty="0" err="1">
                <a:solidFill>
                  <a:srgbClr val="000000"/>
                </a:solidFill>
              </a:rPr>
              <a:t>medya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ve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sosyal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medya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yoluyla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tanıtılması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 dirty="0">
                <a:solidFill>
                  <a:srgbClr val="000000"/>
                </a:solidFill>
              </a:rPr>
              <a:t>21 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 err="1">
                <a:solidFill>
                  <a:srgbClr val="000000"/>
                </a:solidFill>
              </a:rPr>
              <a:t>lde</a:t>
            </a:r>
            <a:r>
              <a:rPr lang="en-US" sz="1700" dirty="0">
                <a:solidFill>
                  <a:srgbClr val="000000"/>
                </a:solidFill>
              </a:rPr>
              <a:t> 30 </a:t>
            </a:r>
            <a:r>
              <a:rPr lang="tr-TR" sz="1700" dirty="0">
                <a:solidFill>
                  <a:srgbClr val="000000"/>
                </a:solidFill>
              </a:rPr>
              <a:t>bilgi yarışması bilgilendirme seminerlerinin</a:t>
            </a:r>
            <a:r>
              <a:rPr lang="en-US" sz="1700" dirty="0">
                <a:solidFill>
                  <a:srgbClr val="000000"/>
                </a:solidFill>
              </a:rPr>
              <a:t> d</a:t>
            </a:r>
            <a:r>
              <a:rPr lang="tr-TR" sz="1700" dirty="0">
                <a:solidFill>
                  <a:srgbClr val="000000"/>
                </a:solidFill>
              </a:rPr>
              <a:t>üz</a:t>
            </a:r>
            <a:r>
              <a:rPr lang="en-US" sz="1700" dirty="0" err="1">
                <a:solidFill>
                  <a:srgbClr val="000000"/>
                </a:solidFill>
              </a:rPr>
              <a:t>enlenmes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 dirty="0" err="1">
                <a:solidFill>
                  <a:srgbClr val="000000"/>
                </a:solidFill>
              </a:rPr>
              <a:t>Ankara’dak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yarışma </a:t>
            </a:r>
            <a:r>
              <a:rPr lang="en-US" sz="1700" dirty="0" smtClean="0">
                <a:solidFill>
                  <a:srgbClr val="000000"/>
                </a:solidFill>
              </a:rPr>
              <a:t>f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 err="1">
                <a:solidFill>
                  <a:srgbClr val="000000"/>
                </a:solidFill>
              </a:rPr>
              <a:t>nal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 smtClean="0">
                <a:solidFill>
                  <a:srgbClr val="000000"/>
                </a:solidFill>
              </a:rPr>
              <a:t>n</a:t>
            </a:r>
            <a:r>
              <a:rPr lang="tr-TR" sz="1700" dirty="0" smtClean="0">
                <a:solidFill>
                  <a:srgbClr val="000000"/>
                </a:solidFill>
              </a:rPr>
              <a:t>in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organizasyonu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1700" dirty="0">
                <a:solidFill>
                  <a:srgbClr val="000000"/>
                </a:solidFill>
              </a:rPr>
              <a:t>Ödül töreninin </a:t>
            </a:r>
            <a:r>
              <a:rPr lang="en-US" sz="1700" dirty="0">
                <a:solidFill>
                  <a:srgbClr val="000000"/>
                </a:solidFill>
              </a:rPr>
              <a:t>organ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 err="1">
                <a:solidFill>
                  <a:srgbClr val="000000"/>
                </a:solidFill>
              </a:rPr>
              <a:t>zasyonu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tr-TR" sz="1700" dirty="0">
                <a:solidFill>
                  <a:srgbClr val="000000"/>
                </a:solidFill>
              </a:rPr>
              <a:t>Çalışma </a:t>
            </a:r>
            <a:r>
              <a:rPr lang="en-US" sz="1700" dirty="0" err="1">
                <a:solidFill>
                  <a:srgbClr val="000000"/>
                </a:solidFill>
              </a:rPr>
              <a:t>ziyaretlerinin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organizasyonu</a:t>
            </a:r>
            <a:r>
              <a:rPr lang="en-US" sz="17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1700" dirty="0" err="1">
                <a:solidFill>
                  <a:srgbClr val="000000"/>
                </a:solidFill>
              </a:rPr>
              <a:t>Posterler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>
                <a:solidFill>
                  <a:srgbClr val="000000"/>
                </a:solidFill>
              </a:rPr>
              <a:t>n </a:t>
            </a:r>
            <a:r>
              <a:rPr lang="en-US" sz="1700" dirty="0" err="1">
                <a:solidFill>
                  <a:srgbClr val="000000"/>
                </a:solidFill>
              </a:rPr>
              <a:t>ve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tr-TR" sz="1700" dirty="0">
                <a:solidFill>
                  <a:srgbClr val="000000"/>
                </a:solidFill>
              </a:rPr>
              <a:t>broşürlerin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tr-TR" sz="1700" dirty="0">
                <a:solidFill>
                  <a:srgbClr val="000000"/>
                </a:solidFill>
              </a:rPr>
              <a:t>İl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ve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tr-TR" sz="1700" dirty="0">
                <a:solidFill>
                  <a:srgbClr val="000000"/>
                </a:solidFill>
              </a:rPr>
              <a:t>İlçe </a:t>
            </a:r>
            <a:r>
              <a:rPr lang="en-US" sz="1700" dirty="0" err="1">
                <a:solidFill>
                  <a:srgbClr val="000000"/>
                </a:solidFill>
              </a:rPr>
              <a:t>MEM’lere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kutular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</a:t>
            </a:r>
            <a:r>
              <a:rPr lang="tr-TR" sz="1700" dirty="0" err="1">
                <a:solidFill>
                  <a:srgbClr val="000000"/>
                </a:solidFill>
              </a:rPr>
              <a:t>çi</a:t>
            </a:r>
            <a:r>
              <a:rPr lang="en-US" sz="1700" dirty="0" err="1">
                <a:solidFill>
                  <a:srgbClr val="000000"/>
                </a:solidFill>
              </a:rPr>
              <a:t>nde</a:t>
            </a:r>
            <a:r>
              <a:rPr lang="en-US" sz="1700" dirty="0">
                <a:solidFill>
                  <a:srgbClr val="000000"/>
                </a:solidFill>
              </a:rPr>
              <a:t> g</a:t>
            </a:r>
            <a:r>
              <a:rPr lang="tr-TR" sz="1700" dirty="0">
                <a:solidFill>
                  <a:srgbClr val="000000"/>
                </a:solidFill>
              </a:rPr>
              <a:t>ö</a:t>
            </a:r>
            <a:r>
              <a:rPr lang="en-US" sz="1700" dirty="0" err="1">
                <a:solidFill>
                  <a:srgbClr val="000000"/>
                </a:solidFill>
              </a:rPr>
              <a:t>nder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 err="1">
                <a:solidFill>
                  <a:srgbClr val="000000"/>
                </a:solidFill>
              </a:rPr>
              <a:t>lmes</a:t>
            </a:r>
            <a:r>
              <a:rPr lang="tr-TR" sz="1700" dirty="0">
                <a:solidFill>
                  <a:srgbClr val="000000"/>
                </a:solidFill>
              </a:rPr>
              <a:t>i</a:t>
            </a:r>
            <a:r>
              <a:rPr lang="en-US" sz="1700" dirty="0" err="1">
                <a:solidFill>
                  <a:srgbClr val="000000"/>
                </a:solidFill>
              </a:rPr>
              <a:t>nden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sorumludur</a:t>
            </a:r>
            <a:r>
              <a:rPr lang="en-US" sz="170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762000"/>
            <a:ext cx="8153400" cy="5943600"/>
          </a:xfrm>
          <a:solidFill>
            <a:schemeClr val="accent6">
              <a:alpha val="59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tr-TR" b="1" dirty="0" smtClean="0">
                <a:solidFill>
                  <a:schemeClr val="tx1"/>
                </a:solidFill>
                <a:latin typeface="Arial" charset="0"/>
              </a:rPr>
              <a:t>İl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lerdeki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Yar</a:t>
            </a:r>
            <a:r>
              <a:rPr lang="tr-TR" b="1" dirty="0" err="1" smtClean="0">
                <a:solidFill>
                  <a:schemeClr val="tx1"/>
                </a:solidFill>
                <a:latin typeface="Arial" charset="0"/>
              </a:rPr>
              <a:t>ış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malar (1 </a:t>
            </a:r>
            <a:r>
              <a:rPr lang="tr-TR" b="1" dirty="0" smtClean="0">
                <a:solidFill>
                  <a:schemeClr val="tx1"/>
                </a:solidFill>
                <a:latin typeface="Arial" charset="0"/>
              </a:rPr>
              <a:t>Günlük Etkinlik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)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MEB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emsilcilerinin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aş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ım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asrafları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Öğle Yemeği </a:t>
            </a:r>
            <a:r>
              <a:rPr lang="tr-TR" dirty="0">
                <a:solidFill>
                  <a:schemeClr val="tx1"/>
                </a:solidFill>
              </a:rPr>
              <a:t>(Sadece İl MEM temsilcileri, jüri üyeleri ve koordinatör öğretmenlerin yemek masrafları karşılanacak olup, kişi başı 15 TL ile sınırlıdır) </a:t>
            </a:r>
            <a:endParaRPr lang="tr-TR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tx1"/>
                </a:solidFill>
              </a:rPr>
              <a:t>Çay/kahve</a:t>
            </a:r>
            <a:endParaRPr lang="tr-TR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Yarı</a:t>
            </a:r>
            <a:r>
              <a:rPr lang="tr-TR" b="1" dirty="0" smtClean="0">
                <a:solidFill>
                  <a:schemeClr val="tx1"/>
                </a:solidFill>
                <a:latin typeface="Arial" charset="0"/>
              </a:rPr>
              <a:t>ş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ma </a:t>
            </a:r>
            <a:r>
              <a:rPr lang="tr-TR" b="1" dirty="0" smtClean="0">
                <a:solidFill>
                  <a:schemeClr val="tx1"/>
                </a:solidFill>
                <a:latin typeface="Arial" charset="0"/>
              </a:rPr>
              <a:t>Türkiye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Finali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tr-TR" b="1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b="1" dirty="0" smtClean="0">
                <a:solidFill>
                  <a:schemeClr val="tx1"/>
                </a:solidFill>
                <a:latin typeface="Arial" charset="0"/>
              </a:rPr>
              <a:t>günlük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etkinlik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Öğle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Yeme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ği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ve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Kahve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Arası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Konaklama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İl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Ba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ş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ına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En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Fazla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8 Ki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ş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, 2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Gece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)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Ula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ş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ım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Masrafları</a:t>
            </a:r>
            <a:endParaRPr lang="tr-TR" dirty="0">
              <a:solidFill>
                <a:schemeClr val="tx1"/>
              </a:solidFill>
              <a:latin typeface="Arial" charset="0"/>
            </a:endParaRPr>
          </a:p>
          <a:p>
            <a:r>
              <a:rPr lang="tr-TR" i="1" dirty="0">
                <a:solidFill>
                  <a:schemeClr val="tx1"/>
                </a:solidFill>
              </a:rPr>
              <a:t>*</a:t>
            </a:r>
            <a:r>
              <a:rPr lang="tr-TR" i="1" u="sng" dirty="0">
                <a:solidFill>
                  <a:schemeClr val="tx1"/>
                </a:solidFill>
              </a:rPr>
              <a:t>Konaklama:</a:t>
            </a:r>
            <a:r>
              <a:rPr lang="tr-TR" i="1" dirty="0">
                <a:solidFill>
                  <a:schemeClr val="tx1"/>
                </a:solidFill>
              </a:rPr>
              <a:t> İl başına en fazla 8 kişi, </a:t>
            </a:r>
            <a:r>
              <a:rPr lang="tr-TR" i="1" dirty="0" smtClean="0">
                <a:solidFill>
                  <a:schemeClr val="tx1"/>
                </a:solidFill>
              </a:rPr>
              <a:t>2 </a:t>
            </a:r>
            <a:r>
              <a:rPr lang="tr-TR" i="1" dirty="0">
                <a:solidFill>
                  <a:schemeClr val="tx1"/>
                </a:solidFill>
              </a:rPr>
              <a:t>gece (uçuşlardan dolayı bazı </a:t>
            </a:r>
            <a:r>
              <a:rPr lang="tr-TR" i="1">
                <a:solidFill>
                  <a:schemeClr val="tx1"/>
                </a:solidFill>
              </a:rPr>
              <a:t>iller </a:t>
            </a:r>
            <a:r>
              <a:rPr lang="tr-TR" i="1" smtClean="0">
                <a:solidFill>
                  <a:schemeClr val="tx1"/>
                </a:solidFill>
              </a:rPr>
              <a:t>3 </a:t>
            </a:r>
            <a:r>
              <a:rPr lang="tr-TR" i="1" dirty="0">
                <a:solidFill>
                  <a:schemeClr val="tx1"/>
                </a:solidFill>
              </a:rPr>
              <a:t>gece)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i="1" dirty="0">
                <a:solidFill>
                  <a:schemeClr val="tx1"/>
                </a:solidFill>
              </a:rPr>
              <a:t>**</a:t>
            </a:r>
            <a:r>
              <a:rPr lang="tr-TR" i="1" u="sng" dirty="0">
                <a:solidFill>
                  <a:schemeClr val="tx1"/>
                </a:solidFill>
              </a:rPr>
              <a:t>Yemek:</a:t>
            </a:r>
            <a:r>
              <a:rPr lang="tr-TR" i="1" dirty="0">
                <a:solidFill>
                  <a:schemeClr val="tx1"/>
                </a:solidFill>
              </a:rPr>
              <a:t> Konaklama süresince kahvaltı, akşam yemeği ve etkinlik süresince öğlen yemeği proje bütçesinden karşılanmaktadır.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i="1" dirty="0">
                <a:solidFill>
                  <a:schemeClr val="tx1"/>
                </a:solidFill>
              </a:rPr>
              <a:t>***</a:t>
            </a:r>
            <a:r>
              <a:rPr lang="tr-TR" i="1" u="sng" dirty="0">
                <a:solidFill>
                  <a:schemeClr val="tx1"/>
                </a:solidFill>
              </a:rPr>
              <a:t>Ulaşım masrafları:</a:t>
            </a:r>
            <a:r>
              <a:rPr lang="tr-TR" i="1" dirty="0">
                <a:solidFill>
                  <a:schemeClr val="tx1"/>
                </a:solidFill>
              </a:rPr>
              <a:t> </a:t>
            </a:r>
            <a:r>
              <a:rPr lang="tr-TR" i="1" dirty="0" err="1">
                <a:solidFill>
                  <a:schemeClr val="tx1"/>
                </a:solidFill>
              </a:rPr>
              <a:t>Uçak+otobüs</a:t>
            </a:r>
            <a:r>
              <a:rPr lang="tr-TR" i="1" dirty="0">
                <a:solidFill>
                  <a:schemeClr val="tx1"/>
                </a:solidFill>
              </a:rPr>
              <a:t>/tren ve şehir içi transferler.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charset="0"/>
              </a:rPr>
            </a:b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52400"/>
            <a:ext cx="53546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Proje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Kapsamında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Kar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ş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ılanacak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Masraflar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762000"/>
            <a:ext cx="8153400" cy="5943600"/>
          </a:xfrm>
          <a:solidFill>
            <a:schemeClr val="accent6">
              <a:alpha val="59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charset="0"/>
              </a:rPr>
            </a:br>
            <a:r>
              <a:rPr lang="tr-TR" b="1" dirty="0" smtClean="0">
                <a:solidFill>
                  <a:schemeClr val="tx1"/>
                </a:solidFill>
                <a:latin typeface="Arial" charset="0"/>
              </a:rPr>
              <a:t>Ödül Töreni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r-TR" dirty="0">
                <a:solidFill>
                  <a:schemeClr val="tx1"/>
                </a:solidFill>
              </a:rPr>
              <a:t>Ödül töreni </a:t>
            </a:r>
            <a:r>
              <a:rPr lang="tr-TR" dirty="0" smtClean="0">
                <a:solidFill>
                  <a:schemeClr val="tx1"/>
                </a:solidFill>
              </a:rPr>
              <a:t>giderleri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tx1"/>
                </a:solidFill>
              </a:rPr>
              <a:t>Öğle yemeği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tx1"/>
                </a:solidFill>
              </a:rPr>
              <a:t>1 </a:t>
            </a:r>
            <a:r>
              <a:rPr lang="tr-TR" dirty="0">
                <a:solidFill>
                  <a:schemeClr val="tx1"/>
                </a:solidFill>
              </a:rPr>
              <a:t>kahve </a:t>
            </a:r>
            <a:r>
              <a:rPr lang="tr-TR" dirty="0" smtClean="0">
                <a:solidFill>
                  <a:schemeClr val="tx1"/>
                </a:solidFill>
              </a:rPr>
              <a:t>arası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tx1"/>
                </a:solidFill>
              </a:rPr>
              <a:t>Konaklama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r-TR" dirty="0" smtClean="0">
                <a:solidFill>
                  <a:schemeClr val="tx1"/>
                </a:solidFill>
              </a:rPr>
              <a:t>Ulaşım </a:t>
            </a:r>
            <a:r>
              <a:rPr lang="tr-TR" dirty="0">
                <a:solidFill>
                  <a:schemeClr val="tx1"/>
                </a:solidFill>
              </a:rPr>
              <a:t>masrafları </a:t>
            </a:r>
          </a:p>
          <a:p>
            <a:pPr eaLnBrk="1" hangingPunct="1">
              <a:defRPr/>
            </a:pPr>
            <a:r>
              <a:rPr lang="tr-TR" dirty="0" smtClean="0">
                <a:solidFill>
                  <a:schemeClr val="tx1"/>
                </a:solidFill>
              </a:rPr>
              <a:t>* </a:t>
            </a:r>
            <a:r>
              <a:rPr lang="tr-TR" sz="1800" i="1" dirty="0" smtClean="0">
                <a:solidFill>
                  <a:schemeClr val="tx1"/>
                </a:solidFill>
              </a:rPr>
              <a:t>Konaklama</a:t>
            </a:r>
            <a:r>
              <a:rPr lang="tr-TR" sz="1800" i="1" dirty="0">
                <a:solidFill>
                  <a:schemeClr val="tx1"/>
                </a:solidFill>
              </a:rPr>
              <a:t>: İl başına en fazla 8 kişi, 2 gece (uçuşlardan dolayı bazı iller 3 gece) </a:t>
            </a:r>
            <a:endParaRPr lang="tr-TR" sz="1800" i="1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tr-TR" sz="1800" i="1" dirty="0" smtClean="0">
                <a:solidFill>
                  <a:schemeClr val="tx1"/>
                </a:solidFill>
              </a:rPr>
              <a:t>** </a:t>
            </a:r>
            <a:r>
              <a:rPr lang="tr-TR" sz="1800" i="1" dirty="0">
                <a:solidFill>
                  <a:schemeClr val="tx1"/>
                </a:solidFill>
              </a:rPr>
              <a:t>Ulaşım masrafları: </a:t>
            </a:r>
            <a:r>
              <a:rPr lang="tr-TR" sz="1800" i="1" dirty="0" err="1">
                <a:solidFill>
                  <a:schemeClr val="tx1"/>
                </a:solidFill>
              </a:rPr>
              <a:t>Uçak+otobüs</a:t>
            </a:r>
            <a:r>
              <a:rPr lang="tr-TR" sz="1800" i="1" dirty="0">
                <a:solidFill>
                  <a:schemeClr val="tx1"/>
                </a:solidFill>
              </a:rPr>
              <a:t>/tren ve şehir içi </a:t>
            </a:r>
            <a:r>
              <a:rPr lang="tr-TR" sz="1800" i="1" dirty="0" smtClean="0">
                <a:solidFill>
                  <a:schemeClr val="tx1"/>
                </a:solidFill>
              </a:rPr>
              <a:t>transferler</a:t>
            </a:r>
            <a:endParaRPr lang="tr-TR" sz="1800" b="1" i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Bilgilendirme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Seminerleri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Öğl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e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Yeme</a:t>
            </a:r>
            <a:r>
              <a:rPr lang="tr-TR" dirty="0" err="1" smtClean="0">
                <a:solidFill>
                  <a:schemeClr val="tx1"/>
                </a:solidFill>
                <a:latin typeface="Arial" charset="0"/>
              </a:rPr>
              <a:t>ği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ve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Kahve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Molası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Basılı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Materyaller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Seminere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Ait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Eğitim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Materyalleri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Teknik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Destek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Ekibi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ve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MEB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Temsilcilerinin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Ula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ş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ım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ve Konaklama </a:t>
            </a:r>
            <a:r>
              <a:rPr lang="tr-T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Masrafları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52400"/>
            <a:ext cx="53546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Proje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Kapsamında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Kar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ş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ılanacak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Masraflar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363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“Öğrenciler AB’yi Öğreniyor” Projesi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tr-T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tr-TR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513" cy="123825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tr-TR" sz="24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tr-TR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FFFFFF"/>
                </a:solidFill>
              </a:rPr>
              <a:t>“</a:t>
            </a:r>
            <a:r>
              <a:rPr lang="tr-TR" sz="2400" b="1" dirty="0">
                <a:solidFill>
                  <a:srgbClr val="FFFFFF"/>
                </a:solidFill>
              </a:rPr>
              <a:t>AB’yi </a:t>
            </a:r>
            <a:r>
              <a:rPr lang="tr-TR" sz="2400" b="1" dirty="0" smtClean="0">
                <a:solidFill>
                  <a:srgbClr val="FFFFFF"/>
                </a:solidFill>
              </a:rPr>
              <a:t>Öğreniyorum” Bilgi Yarışması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400" b="1" dirty="0" smtClean="0">
                <a:solidFill>
                  <a:srgbClr val="FFFFFF"/>
                </a:solidFill>
              </a:rPr>
              <a:t>“Bana </a:t>
            </a:r>
            <a:r>
              <a:rPr lang="tr-TR" sz="2400" b="1" dirty="0">
                <a:solidFill>
                  <a:srgbClr val="FFFFFF"/>
                </a:solidFill>
              </a:rPr>
              <a:t>AB’yi Anlat” </a:t>
            </a:r>
            <a:r>
              <a:rPr lang="tr-TR" sz="2400" b="1" dirty="0" smtClean="0">
                <a:solidFill>
                  <a:srgbClr val="FFFFFF"/>
                </a:solidFill>
              </a:rPr>
              <a:t>Resim, Slogan, Kısa Öykü Yarışmaları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27651" name="Picture 5" descr="ab_karakter_set01(1)-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133600"/>
            <a:ext cx="21097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Placeholder 8" descr="AByiOgreniyorum-KARAKTER-2_Page_3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519" r="519"/>
          <a:stretch>
            <a:fillRect/>
          </a:stretch>
        </p:blipFill>
        <p:spPr>
          <a:xfrm>
            <a:off x="228600" y="152400"/>
            <a:ext cx="6858000" cy="5238750"/>
          </a:xfrm>
          <a:ln w="9525"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yçldçzlar ve karakter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36782" b="-36782"/>
          <a:stretch>
            <a:fillRect/>
          </a:stretch>
        </p:blipFill>
        <p:spPr>
          <a:xfrm>
            <a:off x="304800" y="228600"/>
            <a:ext cx="4114800" cy="6324600"/>
          </a:xfrm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Text Placeholder 3"/>
          <p:cNvSpPr txBox="1">
            <a:spLocks noGrp="1"/>
          </p:cNvSpPr>
          <p:nvPr>
            <p:ph type="body" sz="quarter" idx="11"/>
          </p:nvPr>
        </p:nvSpPr>
        <p:spPr>
          <a:xfrm>
            <a:off x="4724400" y="647700"/>
            <a:ext cx="3581400" cy="5970588"/>
          </a:xfrm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baseline="30000" dirty="0" err="1" smtClean="0">
                <a:solidFill>
                  <a:srgbClr val="E46C0A"/>
                </a:solidFill>
              </a:rPr>
              <a:t>Çalı</a:t>
            </a:r>
            <a:r>
              <a:rPr lang="tr-TR" sz="3200" b="1" baseline="30000" dirty="0" smtClean="0">
                <a:solidFill>
                  <a:srgbClr val="E46C0A"/>
                </a:solidFill>
              </a:rPr>
              <a:t>şma</a:t>
            </a:r>
            <a:r>
              <a:rPr lang="en-US" sz="3200" b="1" baseline="30000" dirty="0" smtClean="0">
                <a:solidFill>
                  <a:srgbClr val="E46C0A"/>
                </a:solidFill>
              </a:rPr>
              <a:t> </a:t>
            </a:r>
            <a:r>
              <a:rPr lang="en-US" sz="3200" b="1" baseline="30000" dirty="0" err="1" smtClean="0">
                <a:solidFill>
                  <a:srgbClr val="E46C0A"/>
                </a:solidFill>
              </a:rPr>
              <a:t>Ziyaretinde</a:t>
            </a:r>
            <a:r>
              <a:rPr lang="en-US" sz="3200" b="1" baseline="30000" dirty="0" smtClean="0">
                <a:solidFill>
                  <a:srgbClr val="E46C0A"/>
                </a:solidFill>
              </a:rPr>
              <a:t> </a:t>
            </a:r>
            <a:r>
              <a:rPr lang="en-US" sz="3200" b="1" baseline="30000" dirty="0" err="1" smtClean="0">
                <a:solidFill>
                  <a:srgbClr val="E46C0A"/>
                </a:solidFill>
              </a:rPr>
              <a:t>Kar</a:t>
            </a:r>
            <a:r>
              <a:rPr lang="tr-TR" sz="3200" b="1" baseline="30000" dirty="0" smtClean="0">
                <a:solidFill>
                  <a:srgbClr val="E46C0A"/>
                </a:solidFill>
              </a:rPr>
              <a:t>ş</a:t>
            </a:r>
            <a:r>
              <a:rPr lang="en-US" sz="3200" b="1" baseline="30000" dirty="0" err="1" smtClean="0">
                <a:solidFill>
                  <a:srgbClr val="E46C0A"/>
                </a:solidFill>
              </a:rPr>
              <a:t>ılanacak</a:t>
            </a:r>
            <a:r>
              <a:rPr lang="en-US" sz="3200" b="1" baseline="30000" dirty="0" smtClean="0">
                <a:solidFill>
                  <a:srgbClr val="E46C0A"/>
                </a:solidFill>
              </a:rPr>
              <a:t> </a:t>
            </a:r>
            <a:r>
              <a:rPr lang="en-US" sz="3200" b="1" baseline="30000" dirty="0" err="1" smtClean="0">
                <a:solidFill>
                  <a:srgbClr val="E46C0A"/>
                </a:solidFill>
              </a:rPr>
              <a:t>Masraflar</a:t>
            </a:r>
            <a:r>
              <a:rPr lang="en-US" sz="3200" b="1" dirty="0" smtClean="0">
                <a:solidFill>
                  <a:srgbClr val="E46C0A"/>
                </a:solidFill>
              </a:rPr>
              <a:t> </a:t>
            </a:r>
            <a:endParaRPr lang="en-US" sz="2800" b="1" baseline="30000" dirty="0">
              <a:solidFill>
                <a:srgbClr val="E46C0A"/>
              </a:solidFill>
            </a:endParaRP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600" baseline="30000" dirty="0" smtClean="0"/>
              <a:t>U</a:t>
            </a:r>
            <a:r>
              <a:rPr lang="tr-TR" sz="2600" baseline="30000" dirty="0" smtClean="0"/>
              <a:t>ç</a:t>
            </a:r>
            <a:r>
              <a:rPr lang="en-US" sz="2600" baseline="30000" dirty="0" err="1" smtClean="0"/>
              <a:t>ak</a:t>
            </a:r>
            <a:r>
              <a:rPr lang="en-US" sz="2600" baseline="30000" dirty="0" smtClean="0"/>
              <a:t> </a:t>
            </a:r>
            <a:r>
              <a:rPr lang="en-US" sz="2600" baseline="30000" dirty="0" err="1"/>
              <a:t>B</a:t>
            </a:r>
            <a:r>
              <a:rPr lang="en-US" sz="2600" baseline="30000" dirty="0" err="1" smtClean="0"/>
              <a:t>iletleri</a:t>
            </a:r>
            <a:endParaRPr lang="en-US" sz="2600" baseline="30000" dirty="0"/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2600" baseline="30000" dirty="0" smtClean="0"/>
              <a:t>İaşe</a:t>
            </a:r>
            <a:r>
              <a:rPr lang="en-US" sz="2600" baseline="30000" dirty="0" smtClean="0"/>
              <a:t> </a:t>
            </a:r>
            <a:r>
              <a:rPr lang="en-US" sz="2600" baseline="30000" dirty="0" err="1"/>
              <a:t>B</a:t>
            </a:r>
            <a:r>
              <a:rPr lang="en-US" sz="2600" baseline="30000" dirty="0" err="1" smtClean="0"/>
              <a:t>edelleri</a:t>
            </a:r>
            <a:endParaRPr lang="en-US" sz="2600" baseline="30000" dirty="0"/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600" baseline="30000" dirty="0" err="1" smtClean="0"/>
              <a:t>Vize</a:t>
            </a:r>
            <a:r>
              <a:rPr lang="en-US" sz="2600" baseline="30000" dirty="0" smtClean="0"/>
              <a:t> </a:t>
            </a:r>
            <a:r>
              <a:rPr lang="en-US" sz="2600" baseline="30000" dirty="0" err="1"/>
              <a:t>M</a:t>
            </a:r>
            <a:r>
              <a:rPr lang="en-US" sz="2600" baseline="30000" dirty="0" err="1" smtClean="0"/>
              <a:t>asrafları</a:t>
            </a:r>
            <a:endParaRPr lang="en-US" sz="2600" baseline="30000" dirty="0"/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600" baseline="30000" dirty="0" err="1" smtClean="0"/>
              <a:t>Ula</a:t>
            </a:r>
            <a:r>
              <a:rPr lang="tr-TR" sz="2600" baseline="30000" dirty="0" smtClean="0"/>
              <a:t>ş</a:t>
            </a:r>
            <a:r>
              <a:rPr lang="en-US" sz="2600" baseline="30000" dirty="0" err="1" smtClean="0"/>
              <a:t>ım</a:t>
            </a:r>
            <a:r>
              <a:rPr lang="en-US" sz="2600" baseline="30000" dirty="0" smtClean="0"/>
              <a:t> </a:t>
            </a:r>
            <a:r>
              <a:rPr lang="en-US" sz="2600" baseline="30000" dirty="0" err="1"/>
              <a:t>S</a:t>
            </a:r>
            <a:r>
              <a:rPr lang="en-US" sz="2600" baseline="30000" dirty="0" err="1" smtClean="0"/>
              <a:t>igortası</a:t>
            </a:r>
            <a:endParaRPr lang="en-US" sz="2600" baseline="30000" dirty="0"/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600" baseline="30000" dirty="0" err="1" smtClean="0"/>
              <a:t>Konaklama</a:t>
            </a:r>
            <a:endParaRPr lang="en-US" sz="2600" baseline="30000" dirty="0"/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600" baseline="30000" dirty="0" err="1" smtClean="0"/>
              <a:t>Yerel</a:t>
            </a:r>
            <a:r>
              <a:rPr lang="en-US" sz="2600" baseline="30000" dirty="0" smtClean="0"/>
              <a:t> </a:t>
            </a:r>
            <a:r>
              <a:rPr lang="en-US" sz="2600" baseline="30000" dirty="0" err="1" smtClean="0"/>
              <a:t>Ul</a:t>
            </a:r>
            <a:r>
              <a:rPr lang="tr-TR" sz="2600" baseline="30000" dirty="0" smtClean="0"/>
              <a:t>aş</a:t>
            </a:r>
            <a:r>
              <a:rPr lang="en-US" sz="2600" baseline="30000" dirty="0" err="1" smtClean="0"/>
              <a:t>ım</a:t>
            </a:r>
            <a:r>
              <a:rPr lang="en-US" sz="2600" baseline="30000" dirty="0" smtClean="0"/>
              <a:t> </a:t>
            </a:r>
            <a:r>
              <a:rPr lang="tr-TR" sz="2600" baseline="30000" dirty="0" smtClean="0"/>
              <a:t>(</a:t>
            </a:r>
            <a:r>
              <a:rPr lang="en-US" sz="2600" baseline="30000" dirty="0" err="1" smtClean="0"/>
              <a:t>Ziyaret</a:t>
            </a:r>
            <a:r>
              <a:rPr lang="en-US" sz="2600" baseline="30000" dirty="0" smtClean="0"/>
              <a:t> </a:t>
            </a:r>
            <a:r>
              <a:rPr lang="tr-TR" sz="2600" baseline="30000" dirty="0" smtClean="0"/>
              <a:t> </a:t>
            </a:r>
            <a:r>
              <a:rPr lang="en-US" sz="2600" baseline="30000" dirty="0" err="1" smtClean="0"/>
              <a:t>Esnasında</a:t>
            </a:r>
            <a:r>
              <a:rPr lang="en-US" sz="2600" baseline="30000" dirty="0" smtClean="0"/>
              <a:t>)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2600" baseline="30000" dirty="0" smtClean="0"/>
              <a:t>Öğle</a:t>
            </a:r>
            <a:r>
              <a:rPr lang="en-US" sz="2600" baseline="30000" dirty="0" smtClean="0"/>
              <a:t> </a:t>
            </a:r>
            <a:r>
              <a:rPr lang="en-US" sz="2600" baseline="30000" dirty="0" err="1"/>
              <a:t>Y</a:t>
            </a:r>
            <a:r>
              <a:rPr lang="en-US" sz="2600" baseline="30000" dirty="0" err="1" smtClean="0"/>
              <a:t>emekleri</a:t>
            </a:r>
            <a:endParaRPr lang="en-US" sz="2600" baseline="30000" dirty="0" smtClean="0"/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600" baseline="30000" dirty="0" err="1" smtClean="0"/>
              <a:t>Ak</a:t>
            </a:r>
            <a:r>
              <a:rPr lang="tr-TR" sz="2600" baseline="30000" dirty="0" smtClean="0"/>
              <a:t>ş</a:t>
            </a:r>
            <a:r>
              <a:rPr lang="en-US" sz="2600" baseline="30000" dirty="0" smtClean="0"/>
              <a:t>am </a:t>
            </a:r>
            <a:r>
              <a:rPr lang="en-US" sz="2600" baseline="30000" dirty="0" err="1"/>
              <a:t>Y</a:t>
            </a:r>
            <a:r>
              <a:rPr lang="en-US" sz="2600" baseline="30000" dirty="0" err="1" smtClean="0"/>
              <a:t>emekleri</a:t>
            </a:r>
            <a:endParaRPr lang="en-US" sz="2600" baseline="30000" dirty="0"/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2600" baseline="30000" dirty="0" smtClean="0"/>
              <a:t>Ardıl</a:t>
            </a:r>
            <a:r>
              <a:rPr lang="en-US" sz="2600" baseline="30000" dirty="0" smtClean="0"/>
              <a:t> </a:t>
            </a:r>
            <a:r>
              <a:rPr lang="en-US" sz="2600" baseline="30000" dirty="0" err="1"/>
              <a:t>T</a:t>
            </a:r>
            <a:r>
              <a:rPr lang="en-US" sz="2600" baseline="30000" dirty="0" err="1" smtClean="0"/>
              <a:t>ercüme</a:t>
            </a:r>
            <a:endParaRPr lang="en-US" sz="2600" baseline="30000" dirty="0" smtClean="0"/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800" baseline="30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362200"/>
            <a:ext cx="8458200" cy="44832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baseline="30000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+mn-cs"/>
              </a:rPr>
              <a:t>Harcamalarda</a:t>
            </a:r>
            <a:r>
              <a:rPr lang="en-US" sz="3200" b="1" baseline="3000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3200" b="1" baseline="3000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+mn-cs"/>
              </a:rPr>
              <a:t>Uyulacak</a:t>
            </a:r>
            <a:r>
              <a:rPr lang="en-US" sz="3200" b="1" baseline="30000" dirty="0">
                <a:solidFill>
                  <a:schemeClr val="accent3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3200" b="1" baseline="30000" dirty="0" err="1">
                <a:solidFill>
                  <a:schemeClr val="accent3">
                    <a:lumMod val="75000"/>
                  </a:schemeClr>
                </a:solidFill>
                <a:latin typeface="Arial"/>
                <a:cs typeface="+mn-cs"/>
              </a:rPr>
              <a:t>Kurallar</a:t>
            </a:r>
            <a:endParaRPr lang="en-US" sz="3200" b="1" baseline="30000" dirty="0">
              <a:solidFill>
                <a:schemeClr val="accent3">
                  <a:lumMod val="75000"/>
                </a:schemeClr>
              </a:solidFill>
              <a:latin typeface="Arial"/>
              <a:cs typeface="+mn-cs"/>
            </a:endParaRP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Her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bir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harcama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için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mutlaka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2800" baseline="30000" dirty="0" smtClean="0">
                <a:solidFill>
                  <a:srgbClr val="000000"/>
                </a:solidFill>
                <a:latin typeface="Arial"/>
                <a:cs typeface="+mn-cs"/>
              </a:rPr>
              <a:t>faaliyet gününde düzenlenen </a:t>
            </a:r>
            <a:r>
              <a:rPr lang="en-US" sz="2800" baseline="30000" dirty="0" err="1" smtClean="0">
                <a:solidFill>
                  <a:srgbClr val="000000"/>
                </a:solidFill>
                <a:latin typeface="Arial"/>
                <a:cs typeface="+mn-cs"/>
              </a:rPr>
              <a:t>fatura</a:t>
            </a:r>
            <a:r>
              <a:rPr lang="en-US" sz="2800" baseline="3000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ibraz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edilmelidir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20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TL’nin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üzerindeki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harcamalar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ç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in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alınacak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olan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faturalar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KDV’den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muaf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alınmalıdır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. KDV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muafiyet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belgeleri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İl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ve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İlç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e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MEM’lere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Teknik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Destek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Ekibi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tarafından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yollanacaktır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Bütün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faturalar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ve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otobüs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/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tren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biletleri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 zarf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ç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inde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Ankara’da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MEB  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yerle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ş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kesindeki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p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roje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o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fisine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tesl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m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ed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lmel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veya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postalanmalıdır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Harcamaların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ödemeleri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fatura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ve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di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ğer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gerekli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belgeler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p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roje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y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önetimi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ne</a:t>
            </a:r>
            <a:r>
              <a:rPr lang="tr-TR" sz="28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ula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şt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ıktan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sonra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yapılabilecektir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</a:p>
          <a:p>
            <a:pPr marL="457200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Finans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ile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ilgili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sorular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için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İl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MEM’ler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TDE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ile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ileti</a:t>
            </a:r>
            <a:r>
              <a:rPr lang="tr-TR" sz="2800" baseline="30000" dirty="0">
                <a:solidFill>
                  <a:srgbClr val="000000"/>
                </a:solidFill>
                <a:latin typeface="Arial"/>
                <a:cs typeface="+mn-cs"/>
              </a:rPr>
              <a:t>ş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im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2800" baseline="30000" dirty="0" err="1">
                <a:solidFill>
                  <a:srgbClr val="000000"/>
                </a:solidFill>
                <a:latin typeface="Arial"/>
                <a:cs typeface="+mn-cs"/>
              </a:rPr>
              <a:t>kurabilir</a:t>
            </a:r>
            <a:r>
              <a:rPr lang="en-US" sz="2800" baseline="3000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  <a:endParaRPr lang="en-US" sz="28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53250" name="Picture 13" descr="AByiOgreniyorum-KARAKTER-2_Page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344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228600"/>
            <a:ext cx="8001000" cy="6324600"/>
          </a:xfrm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rgbClr val="77933C"/>
                </a:solidFill>
              </a:rPr>
              <a:t>Duyurular</a:t>
            </a:r>
            <a:r>
              <a:rPr lang="en-US" b="1" dirty="0">
                <a:solidFill>
                  <a:srgbClr val="77933C"/>
                </a:solidFill>
              </a:rPr>
              <a:t> </a:t>
            </a:r>
            <a:endParaRPr lang="en-US" dirty="0">
              <a:solidFill>
                <a:srgbClr val="77933C"/>
              </a:solidFill>
            </a:endParaRPr>
          </a:p>
          <a:p>
            <a:pPr marL="285750" indent="-28575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err="1" smtClean="0">
                <a:solidFill>
                  <a:srgbClr val="000000"/>
                </a:solidFill>
              </a:rPr>
              <a:t>MEB’in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valiliklere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resmi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yazıları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g</a:t>
            </a:r>
            <a:r>
              <a:rPr lang="tr-TR" sz="1800" dirty="0" smtClean="0">
                <a:solidFill>
                  <a:srgbClr val="000000"/>
                </a:solidFill>
              </a:rPr>
              <a:t>ön</a:t>
            </a:r>
            <a:r>
              <a:rPr lang="en-US" sz="1800" dirty="0" err="1" smtClean="0">
                <a:solidFill>
                  <a:srgbClr val="000000"/>
                </a:solidFill>
              </a:rPr>
              <a:t>dermesi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ile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</a:rPr>
              <a:t>ş</a:t>
            </a:r>
            <a:r>
              <a:rPr lang="en-US" sz="1800" dirty="0" smtClean="0">
                <a:solidFill>
                  <a:srgbClr val="000000"/>
                </a:solidFill>
              </a:rPr>
              <a:t>ma s</a:t>
            </a:r>
            <a:r>
              <a:rPr lang="tr-TR" sz="1800" dirty="0" smtClean="0">
                <a:solidFill>
                  <a:srgbClr val="000000"/>
                </a:solidFill>
              </a:rPr>
              <a:t>ü</a:t>
            </a:r>
            <a:r>
              <a:rPr lang="en-US" sz="1800" dirty="0" err="1" smtClean="0">
                <a:solidFill>
                  <a:srgbClr val="000000"/>
                </a:solidFill>
              </a:rPr>
              <a:t>reci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</a:t>
            </a:r>
            <a:r>
              <a:rPr lang="tr-TR" sz="1800" dirty="0" smtClean="0">
                <a:solidFill>
                  <a:srgbClr val="000000"/>
                </a:solidFill>
              </a:rPr>
              <a:t>ş</a:t>
            </a:r>
            <a:r>
              <a:rPr lang="en-US" sz="1800" dirty="0" smtClean="0">
                <a:solidFill>
                  <a:srgbClr val="000000"/>
                </a:solidFill>
              </a:rPr>
              <a:t>lar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err="1">
                <a:solidFill>
                  <a:srgbClr val="000000"/>
                </a:solidFill>
              </a:rPr>
              <a:t>Valilikler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resmi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yazıları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İl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MEM’lere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iletir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1800" dirty="0" smtClean="0">
                <a:solidFill>
                  <a:srgbClr val="000000"/>
                </a:solidFill>
              </a:rPr>
              <a:t>İl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MEM’ler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tr-TR" sz="1800" dirty="0" smtClean="0">
                <a:solidFill>
                  <a:srgbClr val="000000"/>
                </a:solidFill>
              </a:rPr>
              <a:t>İlçe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MEM’leri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bilgilendirir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İlçe </a:t>
            </a:r>
            <a:r>
              <a:rPr lang="en-US" sz="1800" dirty="0" err="1" smtClean="0">
                <a:solidFill>
                  <a:srgbClr val="000000"/>
                </a:solidFill>
              </a:rPr>
              <a:t>MEM’ler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bütün </a:t>
            </a:r>
            <a:r>
              <a:rPr lang="en-US" sz="1800" dirty="0" err="1" smtClean="0">
                <a:solidFill>
                  <a:srgbClr val="000000"/>
                </a:solidFill>
              </a:rPr>
              <a:t>ilgili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okulları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</a:rPr>
              <a:t>ş</a:t>
            </a:r>
            <a:r>
              <a:rPr lang="en-US" sz="1800" dirty="0" smtClean="0">
                <a:solidFill>
                  <a:srgbClr val="000000"/>
                </a:solidFill>
              </a:rPr>
              <a:t>ma </a:t>
            </a:r>
            <a:r>
              <a:rPr lang="en-US" sz="1800" dirty="0" err="1">
                <a:solidFill>
                  <a:srgbClr val="000000"/>
                </a:solidFill>
              </a:rPr>
              <a:t>hakkında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bilgilendirir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1800" dirty="0" smtClean="0">
                <a:solidFill>
                  <a:srgbClr val="000000"/>
                </a:solidFill>
              </a:rPr>
              <a:t>İl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MEM’ler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AB </a:t>
            </a:r>
            <a:r>
              <a:rPr lang="en-US" sz="1800" dirty="0" err="1">
                <a:solidFill>
                  <a:srgbClr val="000000"/>
                </a:solidFill>
              </a:rPr>
              <a:t>Bilgi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Merkezleri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duyuru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materyallerini</a:t>
            </a:r>
            <a:r>
              <a:rPr lang="en-US" sz="1800" dirty="0">
                <a:solidFill>
                  <a:srgbClr val="000000"/>
                </a:solidFill>
              </a:rPr>
              <a:t> (</a:t>
            </a:r>
            <a:r>
              <a:rPr lang="en-US" sz="1800" dirty="0" err="1">
                <a:solidFill>
                  <a:srgbClr val="000000"/>
                </a:solidFill>
              </a:rPr>
              <a:t>posterler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tr-TR" sz="1800" dirty="0" smtClean="0">
                <a:solidFill>
                  <a:srgbClr val="000000"/>
                </a:solidFill>
              </a:rPr>
              <a:t>broşürler</a:t>
            </a:r>
            <a:r>
              <a:rPr lang="en-US" sz="1800" dirty="0" smtClean="0">
                <a:solidFill>
                  <a:srgbClr val="000000"/>
                </a:solidFill>
              </a:rPr>
              <a:t>) da</a:t>
            </a:r>
            <a:r>
              <a:rPr lang="tr-TR" sz="1800" dirty="0" smtClean="0">
                <a:solidFill>
                  <a:srgbClr val="000000"/>
                </a:solidFill>
              </a:rPr>
              <a:t>ğıtırlar </a:t>
            </a:r>
            <a:r>
              <a:rPr lang="en-US" sz="1800" dirty="0" err="1" smtClean="0">
                <a:solidFill>
                  <a:srgbClr val="000000"/>
                </a:solidFill>
              </a:rPr>
              <a:t>ve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uygun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yerlerde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kullanılmasının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takibini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yaparlar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err="1" smtClean="0">
                <a:solidFill>
                  <a:srgbClr val="000000"/>
                </a:solidFill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</a:rPr>
              <a:t>ş</a:t>
            </a:r>
            <a:r>
              <a:rPr lang="en-US" sz="1800" dirty="0" smtClean="0">
                <a:solidFill>
                  <a:srgbClr val="000000"/>
                </a:solidFill>
              </a:rPr>
              <a:t>ma </a:t>
            </a:r>
            <a:r>
              <a:rPr lang="tr-TR" sz="1800" dirty="0" smtClean="0">
                <a:solidFill>
                  <a:srgbClr val="000000"/>
                </a:solidFill>
              </a:rPr>
              <a:t>aşağıda </a:t>
            </a:r>
            <a:r>
              <a:rPr lang="en-US" sz="1800" dirty="0" err="1" smtClean="0">
                <a:solidFill>
                  <a:srgbClr val="000000"/>
                </a:solidFill>
              </a:rPr>
              <a:t>yer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alan</a:t>
            </a:r>
            <a:r>
              <a:rPr lang="en-US" sz="1800" dirty="0">
                <a:solidFill>
                  <a:srgbClr val="000000"/>
                </a:solidFill>
              </a:rPr>
              <a:t> web </a:t>
            </a:r>
            <a:r>
              <a:rPr lang="en-US" sz="1800" dirty="0" err="1">
                <a:solidFill>
                  <a:srgbClr val="000000"/>
                </a:solidFill>
              </a:rPr>
              <a:t>siteleri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aracılı</a:t>
            </a:r>
            <a:r>
              <a:rPr lang="tr-TR" sz="1800" dirty="0" smtClean="0">
                <a:solidFill>
                  <a:srgbClr val="000000"/>
                </a:solidFill>
              </a:rPr>
              <a:t>ğı </a:t>
            </a:r>
            <a:r>
              <a:rPr lang="en-US" sz="1800" dirty="0" err="1" smtClean="0">
                <a:solidFill>
                  <a:srgbClr val="000000"/>
                </a:solidFill>
              </a:rPr>
              <a:t>ile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duyurulacaktır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u="sng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n-US" sz="1800" u="sng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sz="1800" u="sng" dirty="0" smtClean="0">
                <a:solidFill>
                  <a:srgbClr val="FF0000"/>
                </a:solidFill>
                <a:hlinkClick r:id="rId2"/>
              </a:rPr>
              <a:t>www.meb.gov.tr</a:t>
            </a:r>
            <a:endParaRPr lang="tr-TR" sz="1800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1800" dirty="0" smtClean="0">
                <a:solidFill>
                  <a:srgbClr val="FF0000"/>
                </a:solidFill>
              </a:rPr>
              <a:t>       </a:t>
            </a:r>
            <a:r>
              <a:rPr lang="en-US" sz="18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1800" dirty="0" smtClean="0">
                <a:solidFill>
                  <a:srgbClr val="000000"/>
                </a:solidFill>
                <a:hlinkClick r:id="rId3"/>
              </a:rPr>
              <a:t>abdigm.meb.gov.tr</a:t>
            </a:r>
            <a:r>
              <a:rPr lang="en-US" sz="1800" dirty="0">
                <a:solidFill>
                  <a:srgbClr val="000000"/>
                </a:solidFill>
              </a:rPr>
              <a:t/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       </a:t>
            </a:r>
            <a:r>
              <a:rPr lang="en-US" sz="1800" dirty="0">
                <a:solidFill>
                  <a:srgbClr val="000000"/>
                </a:solidFill>
                <a:hlinkClick r:id="rId4"/>
              </a:rPr>
              <a:t>http</a:t>
            </a:r>
            <a:r>
              <a:rPr lang="en-US" sz="1800" dirty="0" smtClean="0">
                <a:solidFill>
                  <a:srgbClr val="000000"/>
                </a:solidFill>
                <a:hlinkClick r:id="rId4"/>
              </a:rPr>
              <a:t>://</a:t>
            </a:r>
            <a:r>
              <a:rPr lang="tr-TR" sz="1800" dirty="0" smtClean="0">
                <a:solidFill>
                  <a:srgbClr val="000000"/>
                </a:solidFill>
                <a:hlinkClick r:id="rId4"/>
              </a:rPr>
              <a:t>www.</a:t>
            </a:r>
            <a:r>
              <a:rPr lang="en-US" sz="1800" dirty="0" smtClean="0">
                <a:solidFill>
                  <a:srgbClr val="000000"/>
                </a:solidFill>
                <a:hlinkClick r:id="rId4"/>
              </a:rPr>
              <a:t>abyiogren.meb.gov.tr</a:t>
            </a:r>
            <a:endParaRPr lang="en-US" sz="18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7933C"/>
                </a:solidFill>
              </a:rPr>
              <a:t>Di</a:t>
            </a:r>
            <a:r>
              <a:rPr lang="tr-TR" b="1" dirty="0" smtClean="0">
                <a:solidFill>
                  <a:srgbClr val="77933C"/>
                </a:solidFill>
              </a:rPr>
              <a:t>ğ</a:t>
            </a:r>
            <a:r>
              <a:rPr lang="en-US" b="1" dirty="0" err="1" smtClean="0">
                <a:solidFill>
                  <a:srgbClr val="77933C"/>
                </a:solidFill>
              </a:rPr>
              <a:t>er</a:t>
            </a:r>
            <a:r>
              <a:rPr lang="en-US" b="1" dirty="0" smtClean="0">
                <a:solidFill>
                  <a:srgbClr val="77933C"/>
                </a:solidFill>
              </a:rPr>
              <a:t> </a:t>
            </a:r>
            <a:r>
              <a:rPr lang="en-US" b="1" dirty="0" err="1">
                <a:solidFill>
                  <a:srgbClr val="77933C"/>
                </a:solidFill>
              </a:rPr>
              <a:t>Konular</a:t>
            </a:r>
            <a:r>
              <a:rPr lang="en-US" b="1" dirty="0">
                <a:solidFill>
                  <a:srgbClr val="77933C"/>
                </a:solidFill>
              </a:rPr>
              <a:t> </a:t>
            </a:r>
            <a:endParaRPr lang="en-US" dirty="0">
              <a:solidFill>
                <a:srgbClr val="77933C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MEB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tr-TR" sz="1800" dirty="0" smtClean="0">
                <a:solidFill>
                  <a:srgbClr val="000000"/>
                </a:solidFill>
              </a:rPr>
              <a:t>ihtiyaç doğduğunda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yönergede değişiklik yapabilir </a:t>
            </a:r>
            <a:r>
              <a:rPr lang="en-US" sz="1800" dirty="0" err="1" smtClean="0">
                <a:solidFill>
                  <a:srgbClr val="000000"/>
                </a:solidFill>
              </a:rPr>
              <a:t>ve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güncellenmiş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halini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İ</a:t>
            </a:r>
            <a:r>
              <a:rPr lang="en-US" sz="1800" dirty="0" err="1" smtClean="0">
                <a:solidFill>
                  <a:srgbClr val="000000"/>
                </a:solidFill>
              </a:rPr>
              <a:t>nternet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sitesinde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duyurur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Bu </a:t>
            </a:r>
            <a:r>
              <a:rPr lang="tr-TR" sz="1800" dirty="0" smtClean="0">
                <a:solidFill>
                  <a:srgbClr val="000000"/>
                </a:solidFill>
              </a:rPr>
              <a:t>yönergede </a:t>
            </a:r>
            <a:r>
              <a:rPr lang="en-US" sz="1800" dirty="0" err="1" smtClean="0">
                <a:solidFill>
                  <a:srgbClr val="000000"/>
                </a:solidFill>
              </a:rPr>
              <a:t>belirtilmemi</a:t>
            </a:r>
            <a:r>
              <a:rPr lang="tr-TR" sz="1800" dirty="0" smtClean="0">
                <a:solidFill>
                  <a:srgbClr val="000000"/>
                </a:solidFill>
              </a:rPr>
              <a:t>ş</a:t>
            </a:r>
            <a:r>
              <a:rPr lang="en-US" sz="1800" dirty="0" smtClean="0">
                <a:solidFill>
                  <a:srgbClr val="000000"/>
                </a:solidFill>
              </a:rPr>
              <a:t> di</a:t>
            </a:r>
            <a:r>
              <a:rPr lang="tr-TR" sz="1800" dirty="0" smtClean="0">
                <a:solidFill>
                  <a:srgbClr val="000000"/>
                </a:solidFill>
              </a:rPr>
              <a:t>ğer </a:t>
            </a:r>
            <a:r>
              <a:rPr lang="en-US" sz="1800" dirty="0" smtClean="0">
                <a:solidFill>
                  <a:srgbClr val="000000"/>
                </a:solidFill>
              </a:rPr>
              <a:t>b</a:t>
            </a:r>
            <a:r>
              <a:rPr lang="tr-TR" sz="1800" dirty="0" smtClean="0">
                <a:solidFill>
                  <a:srgbClr val="000000"/>
                </a:solidFill>
              </a:rPr>
              <a:t>ütün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hususlarda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karar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mer</a:t>
            </a:r>
            <a:r>
              <a:rPr lang="tr-TR" sz="1800" dirty="0" smtClean="0">
                <a:solidFill>
                  <a:srgbClr val="000000"/>
                </a:solidFill>
              </a:rPr>
              <a:t>cileri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MEB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Merkez</a:t>
            </a:r>
            <a:r>
              <a:rPr lang="tr-TR" sz="1800" dirty="0" smtClean="0">
                <a:solidFill>
                  <a:srgbClr val="000000"/>
                </a:solidFill>
              </a:rPr>
              <a:t>i</a:t>
            </a:r>
            <a:r>
              <a:rPr lang="en-US" sz="1800" dirty="0" smtClean="0">
                <a:solidFill>
                  <a:srgbClr val="000000"/>
                </a:solidFill>
              </a:rPr>
              <a:t> F</a:t>
            </a:r>
            <a:r>
              <a:rPr lang="tr-TR" sz="1800" dirty="0" smtClean="0">
                <a:solidFill>
                  <a:srgbClr val="000000"/>
                </a:solidFill>
              </a:rPr>
              <a:t>i</a:t>
            </a:r>
            <a:r>
              <a:rPr lang="en-US" sz="1800" dirty="0" smtClean="0">
                <a:solidFill>
                  <a:srgbClr val="000000"/>
                </a:solidFill>
              </a:rPr>
              <a:t>nans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İ</a:t>
            </a:r>
            <a:r>
              <a:rPr lang="en-US" sz="1800" dirty="0" smtClean="0">
                <a:solidFill>
                  <a:srgbClr val="000000"/>
                </a:solidFill>
              </a:rPr>
              <a:t>hale </a:t>
            </a:r>
            <a:r>
              <a:rPr lang="en-US" sz="1800" dirty="0" err="1">
                <a:solidFill>
                  <a:srgbClr val="000000"/>
                </a:solidFill>
              </a:rPr>
              <a:t>Birimi</a:t>
            </a:r>
            <a:r>
              <a:rPr lang="en-US" sz="1800" dirty="0">
                <a:solidFill>
                  <a:srgbClr val="000000"/>
                </a:solidFill>
              </a:rPr>
              <a:t> (</a:t>
            </a:r>
            <a:r>
              <a:rPr lang="en-US" sz="1800" dirty="0" smtClean="0">
                <a:solidFill>
                  <a:srgbClr val="000000"/>
                </a:solidFill>
              </a:rPr>
              <a:t>MF</a:t>
            </a:r>
            <a:r>
              <a:rPr lang="tr-TR" sz="1800" dirty="0" smtClean="0">
                <a:solidFill>
                  <a:srgbClr val="000000"/>
                </a:solidFill>
              </a:rPr>
              <a:t>İ</a:t>
            </a:r>
            <a:r>
              <a:rPr lang="en-US" sz="1800" dirty="0" smtClean="0">
                <a:solidFill>
                  <a:srgbClr val="000000"/>
                </a:solidFill>
              </a:rPr>
              <a:t>B</a:t>
            </a:r>
            <a:r>
              <a:rPr lang="en-US" sz="1800" dirty="0">
                <a:solidFill>
                  <a:srgbClr val="000000"/>
                </a:solidFill>
              </a:rPr>
              <a:t>) dir.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81400" y="152400"/>
            <a:ext cx="5105400" cy="48006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/>
                </a:solidFill>
              </a:rPr>
              <a:t>           </a:t>
            </a:r>
            <a:r>
              <a:rPr lang="en-US" sz="2400" b="1" dirty="0" smtClean="0">
                <a:solidFill>
                  <a:srgbClr val="008000"/>
                </a:solidFill>
              </a:rPr>
              <a:t>“</a:t>
            </a:r>
            <a:r>
              <a:rPr lang="en-US" sz="2400" b="1" dirty="0" err="1">
                <a:solidFill>
                  <a:srgbClr val="008000"/>
                </a:solidFill>
              </a:rPr>
              <a:t>Bana</a:t>
            </a: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err="1">
                <a:solidFill>
                  <a:srgbClr val="008000"/>
                </a:solidFill>
              </a:rPr>
              <a:t>AB’yi</a:t>
            </a: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dirty="0" err="1">
                <a:solidFill>
                  <a:srgbClr val="008000"/>
                </a:solidFill>
              </a:rPr>
              <a:t>Anlat</a:t>
            </a:r>
            <a:r>
              <a:rPr lang="en-US" sz="2400" b="1" dirty="0">
                <a:solidFill>
                  <a:srgbClr val="008000"/>
                </a:solidFill>
              </a:rPr>
              <a:t>” 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8000"/>
                </a:solidFill>
              </a:rPr>
              <a:t>          </a:t>
            </a:r>
            <a:r>
              <a:rPr lang="en-US" sz="2400" b="1" dirty="0" err="1" smtClean="0">
                <a:solidFill>
                  <a:srgbClr val="008000"/>
                </a:solidFill>
              </a:rPr>
              <a:t>Kısa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Öykü</a:t>
            </a:r>
            <a:r>
              <a:rPr lang="en-US" sz="2400" b="1" dirty="0" smtClean="0">
                <a:solidFill>
                  <a:srgbClr val="008000"/>
                </a:solidFill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</a:rPr>
              <a:t>Yarışması</a:t>
            </a:r>
            <a:endParaRPr lang="en-US" sz="2400" b="1" dirty="0" smtClean="0">
              <a:solidFill>
                <a:srgbClr val="008000"/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b="1" dirty="0" smtClean="0">
              <a:solidFill>
                <a:srgbClr val="008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8000"/>
                </a:solidFill>
              </a:rPr>
              <a:t>Hedef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Kitle</a:t>
            </a:r>
            <a:r>
              <a:rPr lang="en-US" b="1" dirty="0" smtClean="0">
                <a:solidFill>
                  <a:srgbClr val="008000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81 </a:t>
            </a:r>
            <a:r>
              <a:rPr lang="en-US" dirty="0" err="1" smtClean="0">
                <a:solidFill>
                  <a:srgbClr val="000000"/>
                </a:solidFill>
              </a:rPr>
              <a:t>ildeki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bütün </a:t>
            </a:r>
            <a:r>
              <a:rPr lang="en-US" dirty="0" smtClean="0">
                <a:solidFill>
                  <a:srgbClr val="000000"/>
                </a:solidFill>
              </a:rPr>
              <a:t>9’uncu </a:t>
            </a:r>
            <a:r>
              <a:rPr lang="en-US" dirty="0" err="1">
                <a:solidFill>
                  <a:srgbClr val="000000"/>
                </a:solidFill>
              </a:rPr>
              <a:t>sınıf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öğr</a:t>
            </a:r>
            <a:r>
              <a:rPr lang="en-US" dirty="0" err="1" smtClean="0">
                <a:solidFill>
                  <a:srgbClr val="000000"/>
                </a:solidFill>
              </a:rPr>
              <a:t>encileridir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8000"/>
                </a:solidFill>
              </a:rPr>
              <a:t>Yarışmanın Resmi Duyurusu: </a:t>
            </a:r>
            <a:r>
              <a:rPr lang="tr-TR" sz="18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Kasım 2015</a:t>
            </a:r>
            <a:endParaRPr lang="en-US" sz="1800" dirty="0" smtClean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008000"/>
                </a:solidFill>
              </a:rPr>
              <a:t>Son Başvuru Tarihi: </a:t>
            </a:r>
            <a:r>
              <a:rPr lang="tr-TR" b="1" dirty="0" smtClean="0">
                <a:solidFill>
                  <a:schemeClr val="tx1"/>
                </a:solidFill>
              </a:rPr>
              <a:t>11 Mart 2016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228600" y="42672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en-US" sz="2000" b="1" dirty="0">
              <a:solidFill>
                <a:srgbClr val="008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b="1" smtClean="0">
                <a:solidFill>
                  <a:srgbClr val="008000"/>
                </a:solidFill>
              </a:rPr>
              <a:t>De</a:t>
            </a:r>
            <a:r>
              <a:rPr lang="tr-TR" sz="2000" b="1" smtClean="0">
                <a:solidFill>
                  <a:srgbClr val="008000"/>
                </a:solidFill>
              </a:rPr>
              <a:t>ğ</a:t>
            </a:r>
            <a:r>
              <a:rPr lang="en-US" sz="2000" b="1" smtClean="0">
                <a:solidFill>
                  <a:srgbClr val="008000"/>
                </a:solidFill>
              </a:rPr>
              <a:t>erlendirme Zamanı : </a:t>
            </a:r>
            <a:r>
              <a:rPr lang="en-US" sz="2000" smtClean="0">
                <a:solidFill>
                  <a:srgbClr val="000000"/>
                </a:solidFill>
              </a:rPr>
              <a:t>Son ba</a:t>
            </a:r>
            <a:r>
              <a:rPr lang="tr-TR" sz="2000" smtClean="0">
                <a:solidFill>
                  <a:srgbClr val="000000"/>
                </a:solidFill>
              </a:rPr>
              <a:t>ş</a:t>
            </a:r>
            <a:r>
              <a:rPr lang="en-US" sz="2000" smtClean="0">
                <a:solidFill>
                  <a:srgbClr val="000000"/>
                </a:solidFill>
              </a:rPr>
              <a:t>vuru tarihi olan </a:t>
            </a:r>
            <a:r>
              <a:rPr lang="tr-TR" sz="2000" smtClean="0">
                <a:solidFill>
                  <a:srgbClr val="000000"/>
                </a:solidFill>
              </a:rPr>
              <a:t>11 Mart 2016’yı </a:t>
            </a:r>
            <a:r>
              <a:rPr lang="en-US" sz="2000" smtClean="0">
                <a:solidFill>
                  <a:srgbClr val="000000"/>
                </a:solidFill>
              </a:rPr>
              <a:t>takiben </a:t>
            </a:r>
            <a:r>
              <a:rPr lang="tr-TR" sz="2000" smtClean="0">
                <a:solidFill>
                  <a:srgbClr val="000000"/>
                </a:solidFill>
              </a:rPr>
              <a:t>i</a:t>
            </a:r>
            <a:r>
              <a:rPr lang="en-US" sz="2000" smtClean="0">
                <a:solidFill>
                  <a:srgbClr val="000000"/>
                </a:solidFill>
              </a:rPr>
              <a:t>l d</a:t>
            </a:r>
            <a:r>
              <a:rPr lang="tr-TR" sz="2000" smtClean="0">
                <a:solidFill>
                  <a:srgbClr val="000000"/>
                </a:solidFill>
              </a:rPr>
              <a:t>ü</a:t>
            </a:r>
            <a:r>
              <a:rPr lang="en-US" sz="2000" smtClean="0">
                <a:solidFill>
                  <a:srgbClr val="000000"/>
                </a:solidFill>
              </a:rPr>
              <a:t>zeyinde ilk elemeler </a:t>
            </a:r>
            <a:r>
              <a:rPr lang="tr-TR" sz="2000" smtClean="0">
                <a:solidFill>
                  <a:srgbClr val="000000"/>
                </a:solidFill>
              </a:rPr>
              <a:t>21-25 Mart 2016 </a:t>
            </a:r>
            <a:r>
              <a:rPr lang="en-US" sz="2000" smtClean="0">
                <a:solidFill>
                  <a:srgbClr val="000000"/>
                </a:solidFill>
              </a:rPr>
              <a:t>tarihleri arasında </a:t>
            </a:r>
            <a:r>
              <a:rPr lang="tr-TR" sz="2000" smtClean="0">
                <a:solidFill>
                  <a:srgbClr val="000000"/>
                </a:solidFill>
              </a:rPr>
              <a:t>yapılacaktır</a:t>
            </a:r>
            <a:r>
              <a:rPr lang="en-US" sz="2000" smtClean="0">
                <a:solidFill>
                  <a:srgbClr val="000000"/>
                </a:solidFill>
              </a:rPr>
              <a:t>. Final </a:t>
            </a:r>
            <a:r>
              <a:rPr lang="tr-TR" sz="2000" smtClean="0">
                <a:solidFill>
                  <a:srgbClr val="000000"/>
                </a:solidFill>
              </a:rPr>
              <a:t>elemelerinde il</a:t>
            </a:r>
            <a:r>
              <a:rPr lang="en-US" sz="2000" smtClean="0">
                <a:solidFill>
                  <a:srgbClr val="000000"/>
                </a:solidFill>
              </a:rPr>
              <a:t> birincilerinin eserlerinin  de</a:t>
            </a:r>
            <a:r>
              <a:rPr lang="tr-TR" sz="2000" smtClean="0">
                <a:solidFill>
                  <a:srgbClr val="000000"/>
                </a:solidFill>
              </a:rPr>
              <a:t>ğ</a:t>
            </a:r>
            <a:r>
              <a:rPr lang="en-US" sz="2000" smtClean="0">
                <a:solidFill>
                  <a:srgbClr val="000000"/>
                </a:solidFill>
              </a:rPr>
              <a:t>erlend</a:t>
            </a:r>
            <a:r>
              <a:rPr lang="tr-TR" sz="2000" smtClean="0">
                <a:solidFill>
                  <a:srgbClr val="000000"/>
                </a:solidFill>
              </a:rPr>
              <a:t>i</a:t>
            </a:r>
            <a:r>
              <a:rPr lang="en-US" sz="2000" smtClean="0">
                <a:solidFill>
                  <a:srgbClr val="000000"/>
                </a:solidFill>
              </a:rPr>
              <a:t>r</a:t>
            </a:r>
            <a:r>
              <a:rPr lang="tr-TR" sz="2000" smtClean="0">
                <a:solidFill>
                  <a:srgbClr val="000000"/>
                </a:solidFill>
              </a:rPr>
              <a:t>i</a:t>
            </a:r>
            <a:r>
              <a:rPr lang="en-US" sz="2000" smtClean="0">
                <a:solidFill>
                  <a:srgbClr val="000000"/>
                </a:solidFill>
              </a:rPr>
              <a:t>lmesi  </a:t>
            </a:r>
            <a:r>
              <a:rPr lang="tr-TR" sz="2000" smtClean="0">
                <a:solidFill>
                  <a:srgbClr val="000000"/>
                </a:solidFill>
              </a:rPr>
              <a:t>2-6 Mayıs </a:t>
            </a:r>
            <a:r>
              <a:rPr lang="en-US" sz="2000" smtClean="0">
                <a:solidFill>
                  <a:srgbClr val="000000"/>
                </a:solidFill>
              </a:rPr>
              <a:t>201</a:t>
            </a:r>
            <a:r>
              <a:rPr lang="tr-TR" sz="2000" smtClean="0">
                <a:solidFill>
                  <a:srgbClr val="000000"/>
                </a:solidFill>
              </a:rPr>
              <a:t>6</a:t>
            </a:r>
            <a:r>
              <a:rPr lang="en-US" sz="2000" smtClean="0">
                <a:solidFill>
                  <a:srgbClr val="000000"/>
                </a:solidFill>
              </a:rPr>
              <a:t> tarihleri arasında Ankara’da yapılacaktır. </a:t>
            </a:r>
            <a:r>
              <a:rPr lang="tr-TR" sz="2000" smtClean="0">
                <a:solidFill>
                  <a:srgbClr val="000000"/>
                </a:solidFill>
              </a:rPr>
              <a:t>Ödül töreni Mayıs 2016’da Ankara’da yapılacaktır.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7" descr="ab_karakter_resim_yarismasi01-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380999"/>
            <a:ext cx="2590800" cy="3905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334000" cy="6705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tr-TR" sz="1800" dirty="0" err="1" smtClean="0">
                <a:solidFill>
                  <a:srgbClr val="000000"/>
                </a:solidFill>
                <a:latin typeface="Arial" charset="0"/>
              </a:rPr>
              <a:t>Öğ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renciler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maya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endParaRPr lang="tr-TR" sz="1800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tr-TR" sz="1800" dirty="0" smtClean="0">
                <a:solidFill>
                  <a:srgbClr val="00B0F0"/>
                </a:solidFill>
                <a:latin typeface="Arial" charset="0"/>
              </a:rPr>
              <a:t>     </a:t>
            </a:r>
            <a:r>
              <a:rPr lang="en-US" sz="1800" dirty="0" smtClean="0">
                <a:solidFill>
                  <a:srgbClr val="00B0F0"/>
                </a:solidFill>
                <a:latin typeface="Arial" charset="0"/>
                <a:hlinkClick r:id="rId2"/>
              </a:rPr>
              <a:t>http://abdigm.meb.gov.tr</a:t>
            </a:r>
            <a:r>
              <a:rPr lang="tr-TR" sz="1800" dirty="0" smtClean="0">
                <a:solidFill>
                  <a:srgbClr val="00B0F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en-US" sz="1800" dirty="0" smtClean="0">
                <a:solidFill>
                  <a:srgbClr val="00B0F0"/>
                </a:solidFill>
                <a:latin typeface="Arial" charset="0"/>
                <a:hlinkClick r:id="rId3"/>
              </a:rPr>
              <a:t>http://</a:t>
            </a:r>
            <a:r>
              <a:rPr lang="tr-TR" sz="1800" dirty="0" smtClean="0">
                <a:solidFill>
                  <a:srgbClr val="00B0F0"/>
                </a:solidFill>
                <a:latin typeface="Arial" charset="0"/>
                <a:hlinkClick r:id="rId3"/>
              </a:rPr>
              <a:t>www.</a:t>
            </a:r>
            <a:r>
              <a:rPr lang="en-US" sz="1800" dirty="0" smtClean="0">
                <a:solidFill>
                  <a:srgbClr val="00B0F0"/>
                </a:solidFill>
                <a:latin typeface="Arial" charset="0"/>
                <a:hlinkClick r:id="rId3"/>
              </a:rPr>
              <a:t>abyiogren.meb.gov.tr</a:t>
            </a:r>
            <a:r>
              <a:rPr lang="tr-TR" sz="1800" dirty="0" smtClean="0">
                <a:solidFill>
                  <a:schemeClr val="tx1"/>
                </a:solidFill>
                <a:latin typeface="Arial" charset="0"/>
              </a:rPr>
              <a:t>’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yayınlanan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ba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vuru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formunu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doldurup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bireysel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olarak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ba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vurmalıdır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maya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g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ö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nderilen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kısa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öyküler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daha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önce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herhangi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bir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yar</a:t>
            </a:r>
            <a:r>
              <a:rPr lang="tr-TR" sz="1800" dirty="0" err="1" smtClean="0">
                <a:solidFill>
                  <a:srgbClr val="000000"/>
                </a:solidFill>
                <a:latin typeface="Arial" charset="0"/>
              </a:rPr>
              <a:t>ış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maya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katılmamı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ş,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ödül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almamı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ş,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herhangi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bir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yerde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yayınlanmamı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olmalıdır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maya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sadece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bir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eserle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katılım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sa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lanabilir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maya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öykü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ö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nderen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katılımcılar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bu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öykünün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kendilerine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ait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özgün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bir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eser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oldu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unu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taahh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ü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ederler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Kısa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öyküler Türkçe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yazılmalıdır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342900" indent="-342900" eaLnBrk="1" hangingPunct="1">
              <a:buFont typeface="Wingdings" pitchFamily="2" charset="2"/>
              <a:buChar char="v"/>
              <a:defRPr/>
            </a:pP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Öyküler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bilgisayarda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yazılacaktır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başlık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dahil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toplam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1.000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kelimeyi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mayacaktır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 Ba</a:t>
            </a:r>
            <a:r>
              <a:rPr lang="tr-TR" sz="1800" dirty="0" err="1" smtClean="0">
                <a:solidFill>
                  <a:srgbClr val="000000"/>
                </a:solidFill>
                <a:latin typeface="Arial" charset="0"/>
              </a:rPr>
              <a:t>şv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uru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formu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öğrenciler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okul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Arial" charset="0"/>
              </a:rPr>
              <a:t>yö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netimi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veliler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vasiler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tarafından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ıslak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imzalı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3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kopya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olarak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hazırlanacak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eserle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birlikte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teslim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edilecektir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Kazanan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macıların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velileri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vasileri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ç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ocuklarının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bir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AB </a:t>
            </a:r>
            <a:r>
              <a:rPr lang="tr-TR" sz="1800" dirty="0" err="1" smtClean="0">
                <a:solidFill>
                  <a:srgbClr val="000000"/>
                </a:solidFill>
                <a:latin typeface="Arial" charset="0"/>
              </a:rPr>
              <a:t>ül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kesine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yapılacak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olan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çalışma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ziyaretine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katılımı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için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de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rızalarını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sunmu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sayılırlar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pPr marL="342900" indent="-342900" algn="just" eaLnBrk="1" hangingPunct="1">
              <a:defRPr/>
            </a:pPr>
            <a:endParaRPr lang="en-US" sz="19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52400"/>
            <a:ext cx="2895600" cy="5908675"/>
          </a:xfrm>
          <a:prstGeom prst="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>
                <a:latin typeface="Arial"/>
                <a:cs typeface="+mn-cs"/>
              </a:rPr>
              <a:t>Ba</a:t>
            </a:r>
            <a:r>
              <a:rPr lang="tr-TR" dirty="0">
                <a:latin typeface="Arial"/>
                <a:cs typeface="+mn-cs"/>
              </a:rPr>
              <a:t>ş</a:t>
            </a:r>
            <a:r>
              <a:rPr lang="en-US" dirty="0" err="1">
                <a:latin typeface="Arial"/>
                <a:cs typeface="+mn-cs"/>
              </a:rPr>
              <a:t>vurular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üc</a:t>
            </a:r>
            <a:r>
              <a:rPr lang="en-US" dirty="0" err="1">
                <a:latin typeface="Arial"/>
                <a:cs typeface="+mn-cs"/>
              </a:rPr>
              <a:t>retsizdir</a:t>
            </a:r>
            <a:r>
              <a:rPr lang="en-US" dirty="0">
                <a:latin typeface="Arial"/>
                <a:cs typeface="+mn-cs"/>
              </a:rPr>
              <a:t>.</a:t>
            </a:r>
            <a:endParaRPr lang="tr-TR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>
                <a:latin typeface="Arial"/>
                <a:cs typeface="+mn-cs"/>
              </a:rPr>
              <a:t>Üç </a:t>
            </a:r>
            <a:r>
              <a:rPr lang="en-US" dirty="0" err="1">
                <a:latin typeface="Arial"/>
                <a:cs typeface="+mn-cs"/>
              </a:rPr>
              <a:t>orijinal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ba</a:t>
            </a:r>
            <a:r>
              <a:rPr lang="tr-TR" dirty="0">
                <a:latin typeface="Arial"/>
                <a:cs typeface="+mn-cs"/>
              </a:rPr>
              <a:t>ş</a:t>
            </a:r>
            <a:r>
              <a:rPr lang="en-US" dirty="0" err="1">
                <a:latin typeface="Arial"/>
                <a:cs typeface="+mn-cs"/>
              </a:rPr>
              <a:t>vuru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formu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eserle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birlikte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İlçe </a:t>
            </a:r>
            <a:r>
              <a:rPr lang="en-US" dirty="0" err="1">
                <a:latin typeface="Arial"/>
                <a:cs typeface="+mn-cs"/>
              </a:rPr>
              <a:t>MEM’lere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elden</a:t>
            </a:r>
            <a:r>
              <a:rPr lang="en-US" dirty="0">
                <a:latin typeface="Arial"/>
                <a:cs typeface="+mn-cs"/>
              </a:rPr>
              <a:t>, </a:t>
            </a:r>
            <a:r>
              <a:rPr lang="en-US" dirty="0" err="1">
                <a:latin typeface="Arial"/>
                <a:cs typeface="+mn-cs"/>
              </a:rPr>
              <a:t>posta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veya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kargo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ile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teslim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edilmelidir</a:t>
            </a:r>
            <a:r>
              <a:rPr lang="en-US" dirty="0">
                <a:latin typeface="Arial"/>
                <a:cs typeface="+mn-cs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dirty="0">
              <a:latin typeface="Arial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>
                <a:latin typeface="Arial"/>
                <a:cs typeface="+mn-cs"/>
              </a:rPr>
              <a:t>İlçe </a:t>
            </a:r>
            <a:r>
              <a:rPr lang="en-US" dirty="0" err="1">
                <a:latin typeface="Arial"/>
                <a:cs typeface="+mn-cs"/>
              </a:rPr>
              <a:t>MEM’ler</a:t>
            </a:r>
            <a:r>
              <a:rPr lang="tr-TR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kendilerine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ula</a:t>
            </a:r>
            <a:r>
              <a:rPr lang="tr-TR" dirty="0">
                <a:latin typeface="Arial"/>
                <a:cs typeface="+mn-cs"/>
              </a:rPr>
              <a:t>şan bütün </a:t>
            </a:r>
            <a:r>
              <a:rPr lang="en-US" dirty="0" err="1">
                <a:latin typeface="Arial"/>
                <a:cs typeface="+mn-cs"/>
              </a:rPr>
              <a:t>ba</a:t>
            </a:r>
            <a:r>
              <a:rPr lang="tr-TR" dirty="0">
                <a:latin typeface="Arial"/>
                <a:cs typeface="+mn-cs"/>
              </a:rPr>
              <a:t>ş</a:t>
            </a:r>
            <a:r>
              <a:rPr lang="en-US" dirty="0" err="1">
                <a:latin typeface="Arial"/>
                <a:cs typeface="+mn-cs"/>
              </a:rPr>
              <a:t>vuruları</a:t>
            </a:r>
            <a:r>
              <a:rPr lang="en-US" dirty="0">
                <a:latin typeface="Arial"/>
                <a:cs typeface="+mn-cs"/>
              </a:rPr>
              <a:t>, son </a:t>
            </a:r>
            <a:r>
              <a:rPr lang="en-US" dirty="0" err="1">
                <a:latin typeface="Arial"/>
                <a:cs typeface="+mn-cs"/>
              </a:rPr>
              <a:t>ba</a:t>
            </a:r>
            <a:r>
              <a:rPr lang="tr-TR" dirty="0">
                <a:latin typeface="Arial"/>
                <a:cs typeface="+mn-cs"/>
              </a:rPr>
              <a:t>ş</a:t>
            </a:r>
            <a:r>
              <a:rPr lang="en-US" dirty="0" err="1">
                <a:latin typeface="Arial"/>
                <a:cs typeface="+mn-cs"/>
              </a:rPr>
              <a:t>vuru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tarihinden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sonra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İl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MEM’lere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iletmelidir</a:t>
            </a:r>
            <a:r>
              <a:rPr lang="en-US" dirty="0">
                <a:latin typeface="Arial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>
                <a:latin typeface="Arial"/>
                <a:cs typeface="+mn-cs"/>
              </a:rPr>
              <a:t>Üç </a:t>
            </a:r>
            <a:r>
              <a:rPr lang="en-US" dirty="0" err="1">
                <a:latin typeface="Arial"/>
                <a:cs typeface="+mn-cs"/>
              </a:rPr>
              <a:t>kopya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öykü bir </a:t>
            </a:r>
            <a:r>
              <a:rPr lang="en-US" dirty="0" err="1">
                <a:latin typeface="Arial"/>
                <a:cs typeface="+mn-cs"/>
              </a:rPr>
              <a:t>zarfın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i</a:t>
            </a:r>
            <a:r>
              <a:rPr lang="tr-TR" dirty="0">
                <a:latin typeface="Arial"/>
                <a:cs typeface="+mn-cs"/>
              </a:rPr>
              <a:t>çi</a:t>
            </a:r>
            <a:r>
              <a:rPr lang="en-US" dirty="0" err="1">
                <a:latin typeface="Arial"/>
                <a:cs typeface="+mn-cs"/>
              </a:rPr>
              <a:t>nde</a:t>
            </a:r>
            <a:r>
              <a:rPr lang="en-US" dirty="0">
                <a:latin typeface="Arial"/>
                <a:cs typeface="+mn-cs"/>
              </a:rPr>
              <a:t>, </a:t>
            </a:r>
            <a:r>
              <a:rPr lang="en-US" dirty="0" err="1">
                <a:latin typeface="Arial"/>
                <a:cs typeface="+mn-cs"/>
              </a:rPr>
              <a:t>zarar</a:t>
            </a:r>
            <a:r>
              <a:rPr lang="en-US" dirty="0">
                <a:latin typeface="Arial"/>
                <a:cs typeface="+mn-cs"/>
              </a:rPr>
              <a:t> g</a:t>
            </a:r>
            <a:r>
              <a:rPr lang="tr-TR" dirty="0">
                <a:latin typeface="Arial"/>
                <a:cs typeface="+mn-cs"/>
              </a:rPr>
              <a:t>ör</a:t>
            </a:r>
            <a:r>
              <a:rPr lang="en-US" dirty="0" err="1">
                <a:latin typeface="Arial"/>
                <a:cs typeface="+mn-cs"/>
              </a:rPr>
              <a:t>meyecek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şek</a:t>
            </a:r>
            <a:r>
              <a:rPr lang="en-US" dirty="0" err="1">
                <a:latin typeface="Arial"/>
                <a:cs typeface="+mn-cs"/>
              </a:rPr>
              <a:t>ilde</a:t>
            </a:r>
            <a:r>
              <a:rPr lang="en-US" dirty="0">
                <a:latin typeface="Arial"/>
                <a:cs typeface="+mn-cs"/>
              </a:rPr>
              <a:t>, </a:t>
            </a:r>
            <a:r>
              <a:rPr lang="en-US" dirty="0" err="1">
                <a:latin typeface="Arial"/>
                <a:cs typeface="+mn-cs"/>
              </a:rPr>
              <a:t>dikkatlice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paketlenmeli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ve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ayrıca</a:t>
            </a:r>
            <a:r>
              <a:rPr lang="en-US" dirty="0">
                <a:latin typeface="Arial"/>
                <a:cs typeface="+mn-cs"/>
              </a:rPr>
              <a:t> 3 </a:t>
            </a:r>
            <a:r>
              <a:rPr lang="en-US" dirty="0" err="1">
                <a:latin typeface="Arial"/>
                <a:cs typeface="+mn-cs"/>
              </a:rPr>
              <a:t>CD’ye</a:t>
            </a:r>
            <a:r>
              <a:rPr lang="en-US" dirty="0">
                <a:latin typeface="Arial"/>
                <a:cs typeface="+mn-cs"/>
              </a:rPr>
              <a:t> de </a:t>
            </a:r>
            <a:r>
              <a:rPr lang="en-US" dirty="0" err="1">
                <a:latin typeface="Arial"/>
                <a:cs typeface="+mn-cs"/>
              </a:rPr>
              <a:t>kaydedilmelidir</a:t>
            </a:r>
            <a:r>
              <a:rPr lang="en-US" dirty="0">
                <a:latin typeface="Arial"/>
                <a:cs typeface="+mn-cs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52400"/>
            <a:ext cx="8382000" cy="2971800"/>
          </a:xfr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prstDash val="dot"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err="1">
                <a:solidFill>
                  <a:srgbClr val="000000"/>
                </a:solidFill>
              </a:rPr>
              <a:t>Zarfın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i</a:t>
            </a:r>
            <a:r>
              <a:rPr lang="tr-TR" sz="1800" b="1" dirty="0" smtClean="0">
                <a:solidFill>
                  <a:srgbClr val="000000"/>
                </a:solidFill>
              </a:rPr>
              <a:t>ç</a:t>
            </a:r>
            <a:r>
              <a:rPr lang="en-US" sz="1800" b="1" dirty="0" err="1" smtClean="0">
                <a:solidFill>
                  <a:srgbClr val="000000"/>
                </a:solidFill>
              </a:rPr>
              <a:t>erisinde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tr-TR" sz="1800" b="1" dirty="0" smtClean="0">
                <a:solidFill>
                  <a:srgbClr val="000000"/>
                </a:solidFill>
              </a:rPr>
              <a:t>ş</a:t>
            </a:r>
            <a:r>
              <a:rPr lang="en-US" sz="1800" b="1" dirty="0" smtClean="0">
                <a:solidFill>
                  <a:srgbClr val="000000"/>
                </a:solidFill>
              </a:rPr>
              <a:t>u </a:t>
            </a:r>
            <a:r>
              <a:rPr lang="en-US" sz="1800" b="1" dirty="0" err="1">
                <a:solidFill>
                  <a:srgbClr val="000000"/>
                </a:solidFill>
              </a:rPr>
              <a:t>belgeler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yer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almalıdır</a:t>
            </a:r>
            <a:r>
              <a:rPr lang="en-US" sz="1800" b="1" dirty="0">
                <a:solidFill>
                  <a:srgbClr val="000000"/>
                </a:solidFill>
              </a:rPr>
              <a:t>: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1800" dirty="0" smtClean="0">
                <a:solidFill>
                  <a:srgbClr val="000000"/>
                </a:solidFill>
              </a:rPr>
              <a:t>Öğ</a:t>
            </a:r>
            <a:r>
              <a:rPr lang="en-US" sz="1800" dirty="0" err="1" smtClean="0">
                <a:solidFill>
                  <a:srgbClr val="000000"/>
                </a:solidFill>
              </a:rPr>
              <a:t>rencinin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velisinin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vasisinin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okul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y</a:t>
            </a:r>
            <a:r>
              <a:rPr lang="tr-TR" sz="1800" dirty="0" smtClean="0">
                <a:solidFill>
                  <a:srgbClr val="000000"/>
                </a:solidFill>
              </a:rPr>
              <a:t>ö</a:t>
            </a:r>
            <a:r>
              <a:rPr lang="en-US" sz="1800" dirty="0" err="1" smtClean="0">
                <a:solidFill>
                  <a:srgbClr val="000000"/>
                </a:solidFill>
              </a:rPr>
              <a:t>netiminin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imzasının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oldu</a:t>
            </a:r>
            <a:r>
              <a:rPr lang="tr-TR" sz="1800" dirty="0" smtClean="0">
                <a:solidFill>
                  <a:srgbClr val="000000"/>
                </a:solidFill>
              </a:rPr>
              <a:t>ğ</a:t>
            </a:r>
            <a:r>
              <a:rPr lang="en-US" sz="1800" dirty="0" smtClean="0">
                <a:solidFill>
                  <a:srgbClr val="000000"/>
                </a:solidFill>
              </a:rPr>
              <a:t>u </a:t>
            </a:r>
            <a:r>
              <a:rPr lang="en-US" sz="1800" dirty="0" err="1" smtClean="0">
                <a:solidFill>
                  <a:srgbClr val="000000"/>
                </a:solidFill>
              </a:rPr>
              <a:t>ba</a:t>
            </a:r>
            <a:r>
              <a:rPr lang="tr-TR" sz="1800" dirty="0" smtClean="0">
                <a:solidFill>
                  <a:srgbClr val="000000"/>
                </a:solidFill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</a:rPr>
              <a:t>vuru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formunun</a:t>
            </a:r>
            <a:r>
              <a:rPr lang="en-US" sz="1800" dirty="0">
                <a:solidFill>
                  <a:srgbClr val="000000"/>
                </a:solidFill>
              </a:rPr>
              <a:t> 3 </a:t>
            </a:r>
            <a:r>
              <a:rPr lang="en-US" sz="1800" dirty="0" err="1">
                <a:solidFill>
                  <a:srgbClr val="000000"/>
                </a:solidFill>
              </a:rPr>
              <a:t>ıslak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imzalı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kopyası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N</a:t>
            </a:r>
            <a:r>
              <a:rPr lang="tr-TR" sz="1800" dirty="0" smtClean="0">
                <a:solidFill>
                  <a:srgbClr val="000000"/>
                </a:solidFill>
              </a:rPr>
              <a:t>ü</a:t>
            </a:r>
            <a:r>
              <a:rPr lang="en-US" sz="1800" dirty="0" err="1" smtClean="0">
                <a:solidFill>
                  <a:srgbClr val="000000"/>
                </a:solidFill>
              </a:rPr>
              <a:t>fus</a:t>
            </a:r>
            <a:r>
              <a:rPr lang="en-US" sz="1800" dirty="0" smtClean="0">
                <a:solidFill>
                  <a:srgbClr val="000000"/>
                </a:solidFill>
              </a:rPr>
              <a:t> c</a:t>
            </a:r>
            <a:r>
              <a:rPr lang="tr-TR" sz="1800" dirty="0" smtClean="0">
                <a:solidFill>
                  <a:srgbClr val="000000"/>
                </a:solidFill>
              </a:rPr>
              <a:t>ü</a:t>
            </a:r>
            <a:r>
              <a:rPr lang="en-US" sz="1800" dirty="0" err="1" smtClean="0">
                <a:solidFill>
                  <a:srgbClr val="000000"/>
                </a:solidFill>
              </a:rPr>
              <a:t>zdanı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fotokopisi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rgbClr val="000000"/>
                </a:solidFill>
              </a:rPr>
              <a:t>A4’e </a:t>
            </a:r>
            <a:r>
              <a:rPr lang="tr-TR" sz="1800" dirty="0" smtClean="0">
                <a:solidFill>
                  <a:srgbClr val="000000"/>
                </a:solidFill>
              </a:rPr>
              <a:t>çıktı alınmış şekilde </a:t>
            </a:r>
            <a:r>
              <a:rPr lang="en-US" sz="1800" dirty="0" err="1" smtClean="0">
                <a:solidFill>
                  <a:srgbClr val="000000"/>
                </a:solidFill>
              </a:rPr>
              <a:t>kısa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öykünün </a:t>
            </a:r>
            <a:r>
              <a:rPr lang="en-US" sz="1800" dirty="0" smtClean="0">
                <a:solidFill>
                  <a:srgbClr val="000000"/>
                </a:solidFill>
              </a:rPr>
              <a:t>3 n</a:t>
            </a:r>
            <a:r>
              <a:rPr lang="tr-TR" sz="1800" dirty="0" smtClean="0">
                <a:solidFill>
                  <a:srgbClr val="000000"/>
                </a:solidFill>
              </a:rPr>
              <a:t>ü</a:t>
            </a:r>
            <a:r>
              <a:rPr lang="en-US" sz="1800" dirty="0" err="1" smtClean="0">
                <a:solidFill>
                  <a:srgbClr val="000000"/>
                </a:solidFill>
              </a:rPr>
              <a:t>shası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tr-TR" sz="1800" dirty="0" smtClean="0">
                <a:solidFill>
                  <a:srgbClr val="000000"/>
                </a:solidFill>
              </a:rPr>
              <a:t>öykülerin </a:t>
            </a:r>
            <a:r>
              <a:rPr lang="en-US" sz="1800" dirty="0" err="1" smtClean="0">
                <a:solidFill>
                  <a:srgbClr val="000000"/>
                </a:solidFill>
              </a:rPr>
              <a:t>bir</a:t>
            </a:r>
            <a:r>
              <a:rPr lang="en-US" sz="1800" dirty="0" smtClean="0">
                <a:solidFill>
                  <a:srgbClr val="000000"/>
                </a:solidFill>
              </a:rPr>
              <a:t> n</a:t>
            </a:r>
            <a:r>
              <a:rPr lang="tr-TR" sz="1800" dirty="0" smtClean="0">
                <a:solidFill>
                  <a:srgbClr val="000000"/>
                </a:solidFill>
              </a:rPr>
              <a:t>ü</a:t>
            </a:r>
            <a:r>
              <a:rPr lang="en-US" sz="1800" dirty="0" err="1" smtClean="0">
                <a:solidFill>
                  <a:srgbClr val="000000"/>
                </a:solidFill>
              </a:rPr>
              <a:t>shasında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isim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soyad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ileti</a:t>
            </a:r>
            <a:r>
              <a:rPr lang="tr-TR" sz="1800" dirty="0" smtClean="0">
                <a:solidFill>
                  <a:srgbClr val="000000"/>
                </a:solidFill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</a:rPr>
              <a:t>im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bilgileri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okul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adı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</a:rPr>
              <a:t>macının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rumuzu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gibi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bilgiler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bulunmalıdır</a:t>
            </a:r>
            <a:r>
              <a:rPr lang="en-US" sz="1800" dirty="0">
                <a:solidFill>
                  <a:srgbClr val="000000"/>
                </a:solidFill>
              </a:rPr>
              <a:t>; </a:t>
            </a:r>
            <a:r>
              <a:rPr lang="en-US" sz="1800" dirty="0" smtClean="0">
                <a:solidFill>
                  <a:srgbClr val="000000"/>
                </a:solidFill>
              </a:rPr>
              <a:t>di</a:t>
            </a:r>
            <a:r>
              <a:rPr lang="tr-TR" sz="1800" dirty="0" smtClean="0">
                <a:solidFill>
                  <a:srgbClr val="000000"/>
                </a:solidFill>
              </a:rPr>
              <a:t>ğ</a:t>
            </a:r>
            <a:r>
              <a:rPr lang="en-US" sz="1800" dirty="0" err="1" smtClean="0">
                <a:solidFill>
                  <a:srgbClr val="000000"/>
                </a:solidFill>
              </a:rPr>
              <a:t>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nü</a:t>
            </a:r>
            <a:r>
              <a:rPr lang="en-US" sz="1800" dirty="0" err="1" smtClean="0">
                <a:solidFill>
                  <a:srgbClr val="000000"/>
                </a:solidFill>
              </a:rPr>
              <a:t>shada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yalnızca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rumuz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yazılmalıdır</a:t>
            </a:r>
            <a:r>
              <a:rPr lang="en-US" sz="1800" dirty="0">
                <a:solidFill>
                  <a:srgbClr val="000000"/>
                </a:solidFill>
              </a:rPr>
              <a:t>).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err="1">
                <a:solidFill>
                  <a:srgbClr val="000000"/>
                </a:solidFill>
              </a:rPr>
              <a:t>Kısa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öykü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(.doc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 smtClean="0">
                <a:solidFill>
                  <a:srgbClr val="FF0000"/>
                </a:solidFill>
              </a:rPr>
              <a:t>veya 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  <a:r>
              <a:rPr lang="tr-TR" sz="1800" dirty="0" smtClean="0">
                <a:solidFill>
                  <a:srgbClr val="FF0000"/>
                </a:solidFill>
              </a:rPr>
              <a:t>od</a:t>
            </a:r>
            <a:r>
              <a:rPr lang="en-US" sz="1800" dirty="0" smtClean="0">
                <a:solidFill>
                  <a:srgbClr val="FF0000"/>
                </a:solidFill>
              </a:rPr>
              <a:t>t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 smtClean="0">
                <a:solidFill>
                  <a:srgbClr val="FF0000"/>
                </a:solidFill>
              </a:rPr>
              <a:t>formatında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>
                <a:solidFill>
                  <a:srgbClr val="000000"/>
                </a:solidFill>
              </a:rPr>
              <a:t>CD/</a:t>
            </a:r>
            <a:r>
              <a:rPr lang="en-US" sz="1800" dirty="0" err="1">
                <a:solidFill>
                  <a:srgbClr val="000000"/>
                </a:solidFill>
              </a:rPr>
              <a:t>DVD’ye</a:t>
            </a:r>
            <a:r>
              <a:rPr lang="en-US" sz="1800" dirty="0">
                <a:solidFill>
                  <a:srgbClr val="000000"/>
                </a:solidFill>
              </a:rPr>
              <a:t> (3 </a:t>
            </a:r>
            <a:r>
              <a:rPr lang="en-US" sz="1800" dirty="0" err="1">
                <a:solidFill>
                  <a:srgbClr val="000000"/>
                </a:solidFill>
              </a:rPr>
              <a:t>adet</a:t>
            </a:r>
            <a:r>
              <a:rPr lang="en-US" sz="1800" dirty="0">
                <a:solidFill>
                  <a:srgbClr val="000000"/>
                </a:solidFill>
              </a:rPr>
              <a:t>) </a:t>
            </a:r>
            <a:r>
              <a:rPr lang="en-US" sz="1800" dirty="0" err="1">
                <a:solidFill>
                  <a:srgbClr val="000000"/>
                </a:solidFill>
              </a:rPr>
              <a:t>kaydedilmelidir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124200"/>
            <a:ext cx="83820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 err="1">
                <a:latin typeface="Arial"/>
                <a:cs typeface="+mn-cs"/>
              </a:rPr>
              <a:t>İ</a:t>
            </a:r>
            <a:r>
              <a:rPr lang="en-US" b="1" dirty="0">
                <a:latin typeface="Arial"/>
                <a:cs typeface="+mn-cs"/>
              </a:rPr>
              <a:t>l </a:t>
            </a:r>
            <a:r>
              <a:rPr lang="en-US" b="1" dirty="0" err="1">
                <a:latin typeface="Arial"/>
                <a:cs typeface="+mn-cs"/>
              </a:rPr>
              <a:t>Yarı</a:t>
            </a:r>
            <a:r>
              <a:rPr lang="tr-TR" b="1" dirty="0">
                <a:latin typeface="Arial"/>
                <a:cs typeface="+mn-cs"/>
              </a:rPr>
              <a:t>ş</a:t>
            </a:r>
            <a:r>
              <a:rPr lang="en-US" b="1" dirty="0">
                <a:latin typeface="Arial"/>
                <a:cs typeface="+mn-cs"/>
              </a:rPr>
              <a:t>ma </a:t>
            </a:r>
            <a:r>
              <a:rPr lang="en-US" b="1" dirty="0" err="1">
                <a:latin typeface="Arial"/>
                <a:cs typeface="+mn-cs"/>
              </a:rPr>
              <a:t>Komisyonları</a:t>
            </a:r>
            <a:r>
              <a:rPr lang="en-US" b="1" dirty="0">
                <a:latin typeface="Arial"/>
                <a:cs typeface="+mn-cs"/>
              </a:rPr>
              <a:t> </a:t>
            </a:r>
            <a:endParaRPr lang="en-US" dirty="0"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>
                <a:latin typeface="Arial"/>
                <a:cs typeface="+mn-cs"/>
              </a:rPr>
              <a:t>İl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MEM’lerden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ve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öğr</a:t>
            </a:r>
            <a:r>
              <a:rPr lang="en-US" dirty="0" err="1">
                <a:latin typeface="Arial"/>
                <a:cs typeface="+mn-cs"/>
              </a:rPr>
              <a:t>etmenlerden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temsilciler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olmak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ü</a:t>
            </a:r>
            <a:r>
              <a:rPr lang="en-US" dirty="0" err="1">
                <a:latin typeface="Arial"/>
                <a:cs typeface="+mn-cs"/>
              </a:rPr>
              <a:t>zere</a:t>
            </a:r>
            <a:r>
              <a:rPr lang="en-US" dirty="0">
                <a:latin typeface="Arial"/>
                <a:cs typeface="+mn-cs"/>
              </a:rPr>
              <a:t> en </a:t>
            </a:r>
            <a:r>
              <a:rPr lang="en-US" dirty="0" err="1">
                <a:latin typeface="Arial"/>
                <a:cs typeface="+mn-cs"/>
              </a:rPr>
              <a:t>az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üç kişiden </a:t>
            </a:r>
            <a:r>
              <a:rPr lang="en-US" dirty="0" err="1">
                <a:latin typeface="Arial"/>
                <a:cs typeface="+mn-cs"/>
              </a:rPr>
              <a:t>olu</a:t>
            </a:r>
            <a:r>
              <a:rPr lang="tr-TR" dirty="0">
                <a:latin typeface="Arial"/>
                <a:cs typeface="+mn-cs"/>
              </a:rPr>
              <a:t>şa</a:t>
            </a:r>
            <a:r>
              <a:rPr lang="en-US" dirty="0" err="1">
                <a:latin typeface="Arial"/>
                <a:cs typeface="+mn-cs"/>
              </a:rPr>
              <a:t>caktır</a:t>
            </a:r>
            <a:r>
              <a:rPr lang="en-US" dirty="0">
                <a:latin typeface="Arial"/>
                <a:cs typeface="+mn-cs"/>
              </a:rPr>
              <a:t>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dirty="0" err="1">
                <a:latin typeface="Arial"/>
                <a:cs typeface="+mn-cs"/>
              </a:rPr>
              <a:t>Hazırlık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safhasında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il jürilerinin </a:t>
            </a:r>
            <a:r>
              <a:rPr lang="en-US" dirty="0" err="1">
                <a:latin typeface="Arial"/>
                <a:cs typeface="+mn-cs"/>
              </a:rPr>
              <a:t>olu</a:t>
            </a:r>
            <a:r>
              <a:rPr lang="tr-TR" dirty="0">
                <a:latin typeface="Arial"/>
                <a:cs typeface="+mn-cs"/>
              </a:rPr>
              <a:t>ş</a:t>
            </a:r>
            <a:r>
              <a:rPr lang="en-US" dirty="0" err="1">
                <a:latin typeface="Arial"/>
                <a:cs typeface="+mn-cs"/>
              </a:rPr>
              <a:t>turulmasını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sa</a:t>
            </a:r>
            <a:r>
              <a:rPr lang="tr-TR" dirty="0">
                <a:latin typeface="Arial"/>
                <a:cs typeface="+mn-cs"/>
              </a:rPr>
              <a:t>ğ</a:t>
            </a:r>
            <a:r>
              <a:rPr lang="en-US" dirty="0" err="1">
                <a:latin typeface="Arial"/>
                <a:cs typeface="+mn-cs"/>
              </a:rPr>
              <a:t>layacaklardır</a:t>
            </a:r>
            <a:r>
              <a:rPr lang="en-US" dirty="0">
                <a:latin typeface="Arial"/>
                <a:cs typeface="+mn-cs"/>
              </a:rPr>
              <a:t>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>
                <a:latin typeface="Arial"/>
                <a:cs typeface="+mn-cs"/>
              </a:rPr>
              <a:t>İl jüri</a:t>
            </a:r>
            <a:r>
              <a:rPr lang="en-US" dirty="0" err="1">
                <a:latin typeface="Arial"/>
                <a:cs typeface="+mn-cs"/>
              </a:rPr>
              <a:t>lerinin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özgeçmişlerini </a:t>
            </a:r>
            <a:r>
              <a:rPr lang="en-US" dirty="0" err="1">
                <a:latin typeface="Arial"/>
                <a:cs typeface="+mn-cs"/>
              </a:rPr>
              <a:t>onay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i</a:t>
            </a:r>
            <a:r>
              <a:rPr lang="tr-TR" dirty="0">
                <a:latin typeface="Arial"/>
                <a:cs typeface="+mn-cs"/>
              </a:rPr>
              <a:t>çi</a:t>
            </a:r>
            <a:r>
              <a:rPr lang="en-US" dirty="0">
                <a:latin typeface="Arial"/>
                <a:cs typeface="+mn-cs"/>
              </a:rPr>
              <a:t>n </a:t>
            </a:r>
            <a:r>
              <a:rPr lang="en-US" dirty="0" err="1">
                <a:latin typeface="Arial"/>
                <a:cs typeface="+mn-cs"/>
              </a:rPr>
              <a:t>valiliklere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sunacaktır</a:t>
            </a:r>
            <a:r>
              <a:rPr lang="en-US" dirty="0">
                <a:latin typeface="Arial"/>
                <a:cs typeface="+mn-cs"/>
              </a:rPr>
              <a:t>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>
                <a:latin typeface="Arial"/>
                <a:cs typeface="+mn-cs"/>
              </a:rPr>
              <a:t>İl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Yar</a:t>
            </a:r>
            <a:r>
              <a:rPr lang="tr-TR" dirty="0">
                <a:latin typeface="Arial"/>
                <a:cs typeface="+mn-cs"/>
              </a:rPr>
              <a:t>ış</a:t>
            </a:r>
            <a:r>
              <a:rPr lang="en-US" dirty="0">
                <a:latin typeface="Arial"/>
                <a:cs typeface="+mn-cs"/>
              </a:rPr>
              <a:t>ma </a:t>
            </a:r>
            <a:r>
              <a:rPr lang="en-US" dirty="0" err="1">
                <a:latin typeface="Arial"/>
                <a:cs typeface="+mn-cs"/>
              </a:rPr>
              <a:t>Komisyonları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tr-TR" dirty="0">
                <a:latin typeface="Arial"/>
                <a:cs typeface="+mn-cs"/>
              </a:rPr>
              <a:t>bütün </a:t>
            </a:r>
            <a:r>
              <a:rPr lang="en-US" dirty="0" err="1">
                <a:latin typeface="Arial"/>
                <a:cs typeface="+mn-cs"/>
              </a:rPr>
              <a:t>yarı</a:t>
            </a:r>
            <a:r>
              <a:rPr lang="tr-TR" dirty="0">
                <a:latin typeface="Arial"/>
                <a:cs typeface="+mn-cs"/>
              </a:rPr>
              <a:t>ş</a:t>
            </a:r>
            <a:r>
              <a:rPr lang="en-US" dirty="0">
                <a:latin typeface="Arial"/>
                <a:cs typeface="+mn-cs"/>
              </a:rPr>
              <a:t>ma s</a:t>
            </a:r>
            <a:r>
              <a:rPr lang="tr-TR" dirty="0">
                <a:latin typeface="Arial"/>
                <a:cs typeface="+mn-cs"/>
              </a:rPr>
              <a:t>ür</a:t>
            </a:r>
            <a:r>
              <a:rPr lang="en-US" dirty="0" err="1">
                <a:latin typeface="Arial"/>
                <a:cs typeface="+mn-cs"/>
              </a:rPr>
              <a:t>ecinde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ileti</a:t>
            </a:r>
            <a:r>
              <a:rPr lang="tr-TR" dirty="0">
                <a:latin typeface="Arial"/>
                <a:cs typeface="+mn-cs"/>
              </a:rPr>
              <a:t>ş</a:t>
            </a:r>
            <a:r>
              <a:rPr lang="en-US" dirty="0" err="1">
                <a:latin typeface="Arial"/>
                <a:cs typeface="+mn-cs"/>
              </a:rPr>
              <a:t>im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noktası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olacaktır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ve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illerde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yarı</a:t>
            </a:r>
            <a:r>
              <a:rPr lang="tr-TR" dirty="0">
                <a:latin typeface="Arial"/>
                <a:cs typeface="+mn-cs"/>
              </a:rPr>
              <a:t>ş</a:t>
            </a:r>
            <a:r>
              <a:rPr lang="en-US" dirty="0" err="1">
                <a:latin typeface="Arial"/>
                <a:cs typeface="+mn-cs"/>
              </a:rPr>
              <a:t>maların</a:t>
            </a:r>
            <a:r>
              <a:rPr lang="en-US" dirty="0">
                <a:latin typeface="Arial"/>
                <a:cs typeface="+mn-cs"/>
              </a:rPr>
              <a:t> d</a:t>
            </a:r>
            <a:r>
              <a:rPr lang="tr-TR" dirty="0">
                <a:latin typeface="Arial"/>
                <a:cs typeface="+mn-cs"/>
              </a:rPr>
              <a:t>üz</a:t>
            </a:r>
            <a:r>
              <a:rPr lang="en-US" dirty="0" err="1">
                <a:latin typeface="Arial"/>
                <a:cs typeface="+mn-cs"/>
              </a:rPr>
              <a:t>enlenmesini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koordine</a:t>
            </a:r>
            <a:r>
              <a:rPr lang="en-US" dirty="0">
                <a:latin typeface="Arial"/>
                <a:cs typeface="+mn-cs"/>
              </a:rPr>
              <a:t> </a:t>
            </a:r>
            <a:r>
              <a:rPr lang="en-US" dirty="0" err="1">
                <a:latin typeface="Arial"/>
                <a:cs typeface="+mn-cs"/>
              </a:rPr>
              <a:t>edecektir</a:t>
            </a:r>
            <a:r>
              <a:rPr lang="en-US" dirty="0">
                <a:latin typeface="Arial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228600"/>
            <a:ext cx="3962400" cy="6324600"/>
          </a:xfr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1800" b="1" dirty="0">
                <a:solidFill>
                  <a:srgbClr val="000000"/>
                </a:solidFill>
              </a:rPr>
              <a:t>İ</a:t>
            </a:r>
            <a:r>
              <a:rPr lang="en-US" sz="1800" b="1" dirty="0" smtClean="0">
                <a:solidFill>
                  <a:srgbClr val="000000"/>
                </a:solidFill>
              </a:rPr>
              <a:t>l J</a:t>
            </a:r>
            <a:r>
              <a:rPr lang="tr-TR" sz="1800" b="1" dirty="0" smtClean="0">
                <a:solidFill>
                  <a:srgbClr val="000000"/>
                </a:solidFill>
              </a:rPr>
              <a:t>ürisi</a:t>
            </a:r>
            <a:r>
              <a:rPr lang="en-US" sz="1800" b="1" dirty="0" smtClean="0">
                <a:solidFill>
                  <a:srgbClr val="000000"/>
                </a:solidFill>
              </a:rPr>
              <a:t>:</a:t>
            </a:r>
            <a:r>
              <a:rPr lang="en-US" sz="1800" b="1" dirty="0">
                <a:solidFill>
                  <a:srgbClr val="000000"/>
                </a:solidFill>
              </a:rPr>
              <a:t/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5 </a:t>
            </a:r>
            <a:r>
              <a:rPr lang="en-US" sz="1800" dirty="0" smtClean="0">
                <a:solidFill>
                  <a:srgbClr val="000000"/>
                </a:solidFill>
              </a:rPr>
              <a:t>j</a:t>
            </a:r>
            <a:r>
              <a:rPr lang="tr-TR" sz="1800" dirty="0" smtClean="0">
                <a:solidFill>
                  <a:srgbClr val="000000"/>
                </a:solidFill>
              </a:rPr>
              <a:t>üri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>
                <a:solidFill>
                  <a:srgbClr val="000000"/>
                </a:solidFill>
              </a:rPr>
              <a:t>ü</a:t>
            </a:r>
            <a:r>
              <a:rPr lang="en-US" sz="1800" dirty="0" err="1" smtClean="0">
                <a:solidFill>
                  <a:srgbClr val="000000"/>
                </a:solidFill>
              </a:rPr>
              <a:t>yesinden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olu</a:t>
            </a:r>
            <a:r>
              <a:rPr lang="tr-TR" sz="1800" dirty="0" smtClean="0">
                <a:solidFill>
                  <a:srgbClr val="000000"/>
                </a:solidFill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</a:rPr>
              <a:t>acaktır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her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ilde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İl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</a:rPr>
              <a:t>ş</a:t>
            </a:r>
            <a:r>
              <a:rPr lang="en-US" sz="1800" dirty="0" smtClean="0">
                <a:solidFill>
                  <a:srgbClr val="000000"/>
                </a:solidFill>
              </a:rPr>
              <a:t>ma </a:t>
            </a:r>
            <a:r>
              <a:rPr lang="en-US" sz="1800" dirty="0" err="1">
                <a:solidFill>
                  <a:srgbClr val="000000"/>
                </a:solidFill>
              </a:rPr>
              <a:t>Komisyonu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tarafından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>
                <a:solidFill>
                  <a:srgbClr val="000000"/>
                </a:solidFill>
              </a:rPr>
              <a:t>kurulacaktır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endParaRPr lang="en-US" sz="18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J</a:t>
            </a:r>
            <a:r>
              <a:rPr lang="tr-TR" sz="1800" b="1" dirty="0" smtClean="0">
                <a:solidFill>
                  <a:srgbClr val="000000"/>
                </a:solidFill>
              </a:rPr>
              <a:t>ü</a:t>
            </a:r>
            <a:r>
              <a:rPr lang="en-US" sz="1800" b="1" dirty="0" err="1" smtClean="0">
                <a:solidFill>
                  <a:srgbClr val="000000"/>
                </a:solidFill>
              </a:rPr>
              <a:t>ri</a:t>
            </a:r>
            <a:r>
              <a:rPr lang="en-US" sz="1800" b="1" dirty="0" smtClean="0">
                <a:solidFill>
                  <a:srgbClr val="000000"/>
                </a:solidFill>
              </a:rPr>
              <a:t>: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1800" dirty="0">
                <a:solidFill>
                  <a:srgbClr val="000000"/>
                </a:solidFill>
              </a:rPr>
              <a:t>İ</a:t>
            </a:r>
            <a:r>
              <a:rPr lang="en-US" sz="1800" dirty="0" smtClean="0">
                <a:solidFill>
                  <a:srgbClr val="000000"/>
                </a:solidFill>
              </a:rPr>
              <a:t>l </a:t>
            </a:r>
            <a:r>
              <a:rPr lang="en-US" sz="1800" dirty="0" err="1">
                <a:solidFill>
                  <a:srgbClr val="000000"/>
                </a:solidFill>
              </a:rPr>
              <a:t>MEM’lerden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temsilci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rgbClr val="000000"/>
                </a:solidFill>
              </a:rPr>
              <a:t>AB </a:t>
            </a:r>
            <a:r>
              <a:rPr lang="en-US" sz="1800" dirty="0" err="1">
                <a:solidFill>
                  <a:srgbClr val="000000"/>
                </a:solidFill>
              </a:rPr>
              <a:t>konularında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deneyimli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akademisyen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veya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öğ</a:t>
            </a:r>
            <a:r>
              <a:rPr lang="en-US" sz="1800" dirty="0" err="1" smtClean="0">
                <a:solidFill>
                  <a:srgbClr val="000000"/>
                </a:solidFill>
              </a:rPr>
              <a:t>retmen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 err="1">
                <a:solidFill>
                  <a:srgbClr val="000000"/>
                </a:solidFill>
              </a:rPr>
              <a:t>Edebiyat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g</a:t>
            </a:r>
            <a:r>
              <a:rPr lang="tr-TR" sz="1800" dirty="0" smtClean="0">
                <a:solidFill>
                  <a:srgbClr val="000000"/>
                </a:solidFill>
              </a:rPr>
              <a:t>ü</a:t>
            </a:r>
            <a:r>
              <a:rPr lang="en-US" sz="1800" dirty="0" err="1" smtClean="0">
                <a:solidFill>
                  <a:srgbClr val="000000"/>
                </a:solidFill>
              </a:rPr>
              <a:t>zel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sanatlar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konularında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uzman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akademisyen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veya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öğr</a:t>
            </a:r>
            <a:r>
              <a:rPr lang="en-US" sz="1800" dirty="0" err="1" smtClean="0">
                <a:solidFill>
                  <a:srgbClr val="000000"/>
                </a:solidFill>
              </a:rPr>
              <a:t>etmen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800" dirty="0">
                <a:solidFill>
                  <a:srgbClr val="000000"/>
                </a:solidFill>
              </a:rPr>
              <a:t>AB </a:t>
            </a:r>
            <a:r>
              <a:rPr lang="en-US" sz="1800" dirty="0" err="1">
                <a:solidFill>
                  <a:srgbClr val="000000"/>
                </a:solidFill>
              </a:rPr>
              <a:t>Bilgi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Merkezi’nin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oldu</a:t>
            </a:r>
            <a:r>
              <a:rPr lang="tr-TR" sz="1800" dirty="0" smtClean="0">
                <a:solidFill>
                  <a:srgbClr val="000000"/>
                </a:solidFill>
              </a:rPr>
              <a:t>ğ</a:t>
            </a:r>
            <a:r>
              <a:rPr lang="en-US" sz="1800" dirty="0" smtClean="0">
                <a:solidFill>
                  <a:srgbClr val="000000"/>
                </a:solidFill>
              </a:rPr>
              <a:t>u </a:t>
            </a:r>
            <a:r>
              <a:rPr lang="en-US" sz="1800" dirty="0" err="1">
                <a:solidFill>
                  <a:srgbClr val="000000"/>
                </a:solidFill>
              </a:rPr>
              <a:t>illerde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kurumlardan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temsilciden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oluşur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rgbClr val="000000"/>
                </a:solidFill>
              </a:rPr>
              <a:t>Bu </a:t>
            </a:r>
            <a:r>
              <a:rPr lang="en-US" sz="1800" dirty="0" smtClean="0">
                <a:solidFill>
                  <a:srgbClr val="000000"/>
                </a:solidFill>
              </a:rPr>
              <a:t>j</a:t>
            </a:r>
            <a:r>
              <a:rPr lang="tr-TR" sz="1800" dirty="0" smtClean="0">
                <a:solidFill>
                  <a:srgbClr val="000000"/>
                </a:solidFill>
              </a:rPr>
              <a:t>üri </a:t>
            </a:r>
            <a:r>
              <a:rPr lang="tr-TR" sz="1800" dirty="0">
                <a:solidFill>
                  <a:srgbClr val="000000"/>
                </a:solidFill>
              </a:rPr>
              <a:t>ü</a:t>
            </a:r>
            <a:r>
              <a:rPr lang="en-US" sz="1800" dirty="0" err="1" smtClean="0">
                <a:solidFill>
                  <a:srgbClr val="000000"/>
                </a:solidFill>
              </a:rPr>
              <a:t>yelerinin</a:t>
            </a:r>
            <a:r>
              <a:rPr lang="en-US" sz="1800" dirty="0" smtClean="0">
                <a:solidFill>
                  <a:srgbClr val="000000"/>
                </a:solidFill>
              </a:rPr>
              <a:t> se</a:t>
            </a:r>
            <a:r>
              <a:rPr lang="tr-TR" sz="1800" dirty="0" smtClean="0">
                <a:solidFill>
                  <a:srgbClr val="000000"/>
                </a:solidFill>
              </a:rPr>
              <a:t>ç</a:t>
            </a:r>
            <a:r>
              <a:rPr lang="en-US" sz="1800" dirty="0" err="1" smtClean="0">
                <a:solidFill>
                  <a:srgbClr val="000000"/>
                </a:solidFill>
              </a:rPr>
              <a:t>imi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</a:rPr>
              <a:t>g</a:t>
            </a:r>
            <a:r>
              <a:rPr lang="tr-TR" sz="1800" dirty="0" smtClean="0">
                <a:solidFill>
                  <a:srgbClr val="000000"/>
                </a:solidFill>
              </a:rPr>
              <a:t>ö</a:t>
            </a:r>
            <a:r>
              <a:rPr lang="en-US" sz="1800" dirty="0" err="1" smtClean="0">
                <a:solidFill>
                  <a:srgbClr val="000000"/>
                </a:solidFill>
              </a:rPr>
              <a:t>nderecekleri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smtClean="0">
                <a:solidFill>
                  <a:srgbClr val="000000"/>
                </a:solidFill>
              </a:rPr>
              <a:t>özgeçmişlere </a:t>
            </a:r>
            <a:r>
              <a:rPr lang="en-US" sz="1800" dirty="0" err="1" smtClean="0">
                <a:solidFill>
                  <a:srgbClr val="000000"/>
                </a:solidFill>
              </a:rPr>
              <a:t>dayanmak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suret</a:t>
            </a:r>
            <a:r>
              <a:rPr lang="tr-TR" sz="1800" dirty="0" smtClean="0">
                <a:solidFill>
                  <a:srgbClr val="000000"/>
                </a:solidFill>
              </a:rPr>
              <a:t>i</a:t>
            </a:r>
            <a:r>
              <a:rPr lang="en-US" sz="1800" dirty="0" err="1" smtClean="0">
                <a:solidFill>
                  <a:srgbClr val="000000"/>
                </a:solidFill>
              </a:rPr>
              <a:t>yle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v</a:t>
            </a:r>
            <a:r>
              <a:rPr lang="en-US" sz="1800" dirty="0" err="1" smtClean="0">
                <a:solidFill>
                  <a:srgbClr val="000000"/>
                </a:solidFill>
              </a:rPr>
              <a:t>aliliklerin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onayına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tabidir</a:t>
            </a:r>
            <a:r>
              <a:rPr lang="en-US" sz="1800" dirty="0">
                <a:solidFill>
                  <a:srgbClr val="000000"/>
                </a:solidFill>
              </a:rPr>
              <a:t>. Her </a:t>
            </a:r>
            <a:r>
              <a:rPr lang="tr-TR" sz="1800" dirty="0" smtClean="0">
                <a:solidFill>
                  <a:srgbClr val="000000"/>
                </a:solidFill>
              </a:rPr>
              <a:t>jürinin </a:t>
            </a:r>
            <a:r>
              <a:rPr lang="en-US" sz="1800" dirty="0" err="1" smtClean="0">
                <a:solidFill>
                  <a:srgbClr val="000000"/>
                </a:solidFill>
              </a:rPr>
              <a:t>ba</a:t>
            </a:r>
            <a:r>
              <a:rPr lang="tr-TR" sz="1800" dirty="0" smtClean="0">
                <a:solidFill>
                  <a:srgbClr val="000000"/>
                </a:solidFill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</a:rPr>
              <a:t>kanı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tr-TR" sz="1800" dirty="0" smtClean="0">
                <a:solidFill>
                  <a:srgbClr val="000000"/>
                </a:solidFill>
              </a:rPr>
              <a:t>İl </a:t>
            </a:r>
            <a:r>
              <a:rPr lang="en-US" sz="1800" dirty="0" smtClean="0">
                <a:solidFill>
                  <a:srgbClr val="000000"/>
                </a:solidFill>
              </a:rPr>
              <a:t>MEM </a:t>
            </a:r>
            <a:r>
              <a:rPr lang="en-US" sz="1800" dirty="0" err="1">
                <a:solidFill>
                  <a:srgbClr val="000000"/>
                </a:solidFill>
              </a:rPr>
              <a:t>temsilcilerinden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olacaktır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0"/>
            <a:ext cx="4419600" cy="744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Etkinlik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Tarihleri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Resmi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Duyuru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b="1" dirty="0" smtClean="0">
                <a:latin typeface="Arial"/>
                <a:cs typeface="+mn-cs"/>
              </a:rPr>
              <a:t>2 Kasım </a:t>
            </a:r>
            <a:r>
              <a:rPr lang="en-US" sz="1700" b="1" dirty="0" smtClean="0">
                <a:latin typeface="Arial"/>
                <a:cs typeface="+mn-cs"/>
              </a:rPr>
              <a:t>2015 </a:t>
            </a:r>
            <a:endParaRPr lang="tr-TR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Kısa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Ö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yk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ü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lerin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İlçe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MEM’lere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Teslimi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b="1" dirty="0" smtClean="0">
                <a:latin typeface="Arial"/>
                <a:cs typeface="+mn-cs"/>
              </a:rPr>
              <a:t>11 Mart 2016</a:t>
            </a:r>
            <a:r>
              <a:rPr lang="en-US" sz="1700" b="1" dirty="0" smtClean="0">
                <a:latin typeface="Arial"/>
                <a:cs typeface="+mn-cs"/>
              </a:rPr>
              <a:t> </a:t>
            </a:r>
            <a:endParaRPr lang="tr-TR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İlçe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MEM’ler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Tarafından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Kısa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Öyk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ü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lerin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İ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l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MEM’lere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Teslimi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 smtClean="0">
                <a:latin typeface="Arial"/>
                <a:cs typeface="+mn-cs"/>
              </a:rPr>
              <a:t>1</a:t>
            </a:r>
            <a:r>
              <a:rPr lang="tr-TR" sz="1700" b="1" dirty="0" smtClean="0">
                <a:latin typeface="Arial"/>
                <a:cs typeface="+mn-cs"/>
              </a:rPr>
              <a:t>4-17 Mart 2016</a:t>
            </a:r>
            <a:r>
              <a:rPr lang="en-US" sz="1700" b="1" dirty="0" smtClean="0">
                <a:latin typeface="Arial"/>
                <a:cs typeface="+mn-cs"/>
              </a:rPr>
              <a:t> </a:t>
            </a:r>
            <a:endParaRPr lang="tr-TR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İl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D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üz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eyinde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Elemelerin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Yapılması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b="1" dirty="0" smtClean="0">
                <a:latin typeface="Arial"/>
                <a:cs typeface="+mn-cs"/>
              </a:rPr>
              <a:t>21-25 Mart 2016</a:t>
            </a:r>
            <a:endParaRPr lang="tr-TR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Valiliklerin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D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ereceye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G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iren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Öğ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rencileri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MEB’e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B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ildirmesi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b="1" dirty="0" smtClean="0">
                <a:latin typeface="Arial"/>
                <a:cs typeface="+mn-cs"/>
              </a:rPr>
              <a:t>28-31 Mart 2016</a:t>
            </a:r>
            <a:endParaRPr lang="tr-TR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Ankara’da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, 81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İ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lin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K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azananları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A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rasında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F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inal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E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lemelerinin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Y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apılması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b="1" dirty="0" smtClean="0">
                <a:latin typeface="Arial"/>
                <a:cs typeface="+mn-cs"/>
              </a:rPr>
              <a:t>2-6</a:t>
            </a:r>
            <a:r>
              <a:rPr lang="en-US" sz="1700" b="1" dirty="0" smtClean="0">
                <a:latin typeface="Arial"/>
                <a:cs typeface="+mn-cs"/>
              </a:rPr>
              <a:t> </a:t>
            </a:r>
            <a:r>
              <a:rPr lang="en-US" sz="1700" b="1" dirty="0" err="1">
                <a:latin typeface="Arial"/>
                <a:cs typeface="+mn-cs"/>
              </a:rPr>
              <a:t>Mayıs</a:t>
            </a:r>
            <a:r>
              <a:rPr lang="en-US" sz="1700" b="1" dirty="0">
                <a:latin typeface="Arial"/>
                <a:cs typeface="+mn-cs"/>
              </a:rPr>
              <a:t> </a:t>
            </a:r>
            <a:r>
              <a:rPr lang="en-US" sz="1700" b="1" dirty="0" smtClean="0">
                <a:latin typeface="Arial"/>
                <a:cs typeface="+mn-cs"/>
              </a:rPr>
              <a:t>201</a:t>
            </a:r>
            <a:r>
              <a:rPr lang="tr-TR" sz="1700" b="1" dirty="0" smtClean="0">
                <a:latin typeface="Arial"/>
                <a:cs typeface="+mn-cs"/>
              </a:rPr>
              <a:t>6</a:t>
            </a:r>
            <a:r>
              <a:rPr lang="en-US" sz="1700" b="1" dirty="0" smtClean="0">
                <a:latin typeface="Arial"/>
                <a:cs typeface="+mn-cs"/>
              </a:rPr>
              <a:t> </a:t>
            </a:r>
            <a:endParaRPr lang="tr-TR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Derecelerin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Aç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ıklanması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ve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Ödül Töreni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b="1" dirty="0" smtClean="0">
                <a:latin typeface="Arial"/>
                <a:cs typeface="+mn-cs"/>
              </a:rPr>
              <a:t>Mayıs</a:t>
            </a:r>
            <a:r>
              <a:rPr lang="en-US" sz="1700" b="1" dirty="0" smtClean="0">
                <a:latin typeface="Arial"/>
                <a:cs typeface="+mn-cs"/>
              </a:rPr>
              <a:t> 201</a:t>
            </a:r>
            <a:r>
              <a:rPr lang="tr-TR" sz="1700" b="1" dirty="0" smtClean="0">
                <a:latin typeface="Arial"/>
                <a:cs typeface="+mn-cs"/>
              </a:rPr>
              <a:t>6</a:t>
            </a:r>
            <a:r>
              <a:rPr lang="en-US" sz="1700" b="1" dirty="0" smtClean="0">
                <a:latin typeface="Arial"/>
                <a:cs typeface="+mn-cs"/>
              </a:rPr>
              <a:t> </a:t>
            </a:r>
            <a:endParaRPr lang="tr-TR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Yurtdı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ş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ı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Çalışma G</a:t>
            </a:r>
            <a:r>
              <a:rPr lang="en-US" sz="17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ezisi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 err="1">
                <a:latin typeface="Arial"/>
                <a:cs typeface="+mn-cs"/>
              </a:rPr>
              <a:t>Eyl</a:t>
            </a:r>
            <a:r>
              <a:rPr lang="tr-TR" sz="1700" b="1" dirty="0">
                <a:latin typeface="Arial"/>
                <a:cs typeface="+mn-cs"/>
              </a:rPr>
              <a:t>ü</a:t>
            </a:r>
            <a:r>
              <a:rPr lang="en-US" sz="1700" b="1" dirty="0">
                <a:latin typeface="Arial"/>
                <a:cs typeface="+mn-cs"/>
              </a:rPr>
              <a:t>l </a:t>
            </a:r>
            <a:r>
              <a:rPr lang="en-US" sz="1700" b="1" dirty="0" smtClean="0">
                <a:latin typeface="Arial"/>
                <a:cs typeface="+mn-cs"/>
              </a:rPr>
              <a:t>201</a:t>
            </a:r>
            <a:r>
              <a:rPr lang="tr-TR" sz="1700" b="1" dirty="0" smtClean="0">
                <a:latin typeface="Arial"/>
                <a:cs typeface="+mn-cs"/>
              </a:rPr>
              <a:t>6</a:t>
            </a:r>
            <a:r>
              <a:rPr lang="en-US" sz="1700" b="1" dirty="0" smtClean="0">
                <a:latin typeface="Arial"/>
                <a:cs typeface="+mn-cs"/>
              </a:rPr>
              <a:t> </a:t>
            </a:r>
            <a:endParaRPr lang="en-US" sz="1700" b="1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slogan_yarismasi_resim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-29039" b="-29039"/>
          <a:stretch>
            <a:fillRect/>
          </a:stretch>
        </p:blipFill>
        <p:spPr>
          <a:xfrm>
            <a:off x="457200" y="685800"/>
            <a:ext cx="3276600" cy="4129088"/>
          </a:xfrm>
        </p:spPr>
      </p:pic>
      <p:sp>
        <p:nvSpPr>
          <p:cNvPr id="5939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48200" y="152400"/>
            <a:ext cx="32004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“Bana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AB’yi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Anlat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”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Slogan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Yarı</a:t>
            </a:r>
            <a:r>
              <a:rPr lang="tr-T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ş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ması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143000"/>
            <a:ext cx="4724400" cy="57708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Hedef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Kitle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81 </a:t>
            </a:r>
            <a:r>
              <a:rPr lang="en-US" dirty="0" err="1">
                <a:solidFill>
                  <a:srgbClr val="000000"/>
                </a:solidFill>
              </a:rPr>
              <a:t>ildeki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bütün </a:t>
            </a:r>
            <a:r>
              <a:rPr lang="tr-TR" dirty="0" smtClean="0">
                <a:solidFill>
                  <a:srgbClr val="000000"/>
                </a:solidFill>
              </a:rPr>
              <a:t>8’inci </a:t>
            </a:r>
            <a:r>
              <a:rPr lang="en-US" dirty="0" err="1" smtClean="0">
                <a:solidFill>
                  <a:srgbClr val="000000"/>
                </a:solidFill>
              </a:rPr>
              <a:t>sınıf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öğr</a:t>
            </a:r>
            <a:r>
              <a:rPr lang="en-US" dirty="0" err="1">
                <a:solidFill>
                  <a:srgbClr val="000000"/>
                </a:solidFill>
              </a:rPr>
              <a:t>encileridir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Yarışmanın Resmi Duyurusu: </a:t>
            </a:r>
            <a:r>
              <a:rPr lang="tr-TR" dirty="0"/>
              <a:t>2</a:t>
            </a:r>
            <a:r>
              <a:rPr lang="en-US" dirty="0"/>
              <a:t> </a:t>
            </a:r>
            <a:r>
              <a:rPr lang="tr-TR" dirty="0">
                <a:solidFill>
                  <a:srgbClr val="000000"/>
                </a:solidFill>
              </a:rPr>
              <a:t>Kasım 2015</a:t>
            </a:r>
            <a:endParaRPr lang="en-US" dirty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Son Başvuru Tarihi: </a:t>
            </a:r>
            <a:r>
              <a:rPr lang="tr-TR" b="1" dirty="0"/>
              <a:t>11 Mart </a:t>
            </a:r>
            <a:r>
              <a:rPr lang="tr-TR" b="1" dirty="0" smtClean="0"/>
              <a:t>2016</a:t>
            </a:r>
            <a:endParaRPr lang="tr-TR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ğ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erlendirme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Zamanı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Son </a:t>
            </a:r>
            <a:r>
              <a:rPr lang="en-US" dirty="0" err="1">
                <a:solidFill>
                  <a:srgbClr val="000000"/>
                </a:solidFill>
              </a:rPr>
              <a:t>ba</a:t>
            </a:r>
            <a:r>
              <a:rPr lang="tr-TR" dirty="0">
                <a:solidFill>
                  <a:srgbClr val="000000"/>
                </a:solidFill>
              </a:rPr>
              <a:t>ş</a:t>
            </a:r>
            <a:r>
              <a:rPr lang="en-US" dirty="0" err="1">
                <a:solidFill>
                  <a:srgbClr val="000000"/>
                </a:solidFill>
              </a:rPr>
              <a:t>vuru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tarihi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olan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11 Mart 2016’yı </a:t>
            </a:r>
            <a:r>
              <a:rPr lang="en-US" dirty="0" err="1">
                <a:solidFill>
                  <a:srgbClr val="000000"/>
                </a:solidFill>
              </a:rPr>
              <a:t>takiben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l d</a:t>
            </a:r>
            <a:r>
              <a:rPr lang="tr-TR" dirty="0">
                <a:solidFill>
                  <a:srgbClr val="000000"/>
                </a:solidFill>
              </a:rPr>
              <a:t>ü</a:t>
            </a:r>
            <a:r>
              <a:rPr lang="en-US" dirty="0" err="1">
                <a:solidFill>
                  <a:srgbClr val="000000"/>
                </a:solidFill>
              </a:rPr>
              <a:t>zeyinde</a:t>
            </a:r>
            <a:r>
              <a:rPr lang="en-US" dirty="0">
                <a:solidFill>
                  <a:srgbClr val="000000"/>
                </a:solidFill>
              </a:rPr>
              <a:t> ilk </a:t>
            </a:r>
            <a:r>
              <a:rPr lang="en-US" dirty="0" err="1">
                <a:solidFill>
                  <a:srgbClr val="000000"/>
                </a:solidFill>
              </a:rPr>
              <a:t>elemeler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21-25 Mart 2016 </a:t>
            </a:r>
            <a:r>
              <a:rPr lang="en-US" dirty="0" err="1">
                <a:solidFill>
                  <a:srgbClr val="000000"/>
                </a:solidFill>
              </a:rPr>
              <a:t>tarihleri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arasında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yapılacaktır</a:t>
            </a:r>
            <a:r>
              <a:rPr lang="en-US" dirty="0">
                <a:solidFill>
                  <a:srgbClr val="000000"/>
                </a:solidFill>
              </a:rPr>
              <a:t>. Final </a:t>
            </a:r>
            <a:r>
              <a:rPr lang="tr-TR" dirty="0">
                <a:solidFill>
                  <a:srgbClr val="000000"/>
                </a:solidFill>
              </a:rPr>
              <a:t>elemelerinde 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birincilerinin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eserlerinin</a:t>
            </a:r>
            <a:r>
              <a:rPr lang="en-US" dirty="0">
                <a:solidFill>
                  <a:srgbClr val="000000"/>
                </a:solidFill>
              </a:rPr>
              <a:t>  de</a:t>
            </a:r>
            <a:r>
              <a:rPr lang="tr-TR" dirty="0">
                <a:solidFill>
                  <a:srgbClr val="000000"/>
                </a:solidFill>
              </a:rPr>
              <a:t>ğ</a:t>
            </a:r>
            <a:r>
              <a:rPr lang="en-US" dirty="0" err="1">
                <a:solidFill>
                  <a:srgbClr val="000000"/>
                </a:solidFill>
              </a:rPr>
              <a:t>erlend</a:t>
            </a:r>
            <a:r>
              <a:rPr lang="tr-TR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tr-TR" dirty="0">
                <a:solidFill>
                  <a:srgbClr val="000000"/>
                </a:solidFill>
              </a:rPr>
              <a:t>i</a:t>
            </a:r>
            <a:r>
              <a:rPr lang="en-US" dirty="0" err="1">
                <a:solidFill>
                  <a:srgbClr val="000000"/>
                </a:solidFill>
              </a:rPr>
              <a:t>lmesi</a:t>
            </a:r>
            <a:r>
              <a:rPr lang="en-US" dirty="0">
                <a:solidFill>
                  <a:srgbClr val="000000"/>
                </a:solidFill>
              </a:rPr>
              <a:t>  </a:t>
            </a:r>
            <a:r>
              <a:rPr lang="tr-TR" dirty="0">
                <a:solidFill>
                  <a:srgbClr val="000000"/>
                </a:solidFill>
              </a:rPr>
              <a:t>2-6 Mayıs </a:t>
            </a:r>
            <a:r>
              <a:rPr lang="en-US" dirty="0">
                <a:solidFill>
                  <a:srgbClr val="000000"/>
                </a:solidFill>
              </a:rPr>
              <a:t>201</a:t>
            </a:r>
            <a:r>
              <a:rPr lang="tr-TR" dirty="0">
                <a:solidFill>
                  <a:srgbClr val="000000"/>
                </a:solidFill>
              </a:rPr>
              <a:t>6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tarihleri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arasında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Ankara’da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yapılacaktır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tr-TR" dirty="0">
                <a:solidFill>
                  <a:srgbClr val="000000"/>
                </a:solidFill>
              </a:rPr>
              <a:t>Ödül töreni Mayıs 2016’da Ankara’da yapılacaktır. </a:t>
            </a:r>
            <a:endParaRPr lang="tr-TR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 smtClean="0">
                <a:latin typeface="Arial"/>
                <a:cs typeface="+mn-cs"/>
              </a:rPr>
              <a:t>Sloganın </a:t>
            </a:r>
            <a:r>
              <a:rPr lang="tr-TR" dirty="0">
                <a:latin typeface="Arial"/>
                <a:cs typeface="+mn-cs"/>
              </a:rPr>
              <a:t>yazılacağı kağıt A4 boyutlarında </a:t>
            </a:r>
            <a:r>
              <a:rPr lang="tr-TR" dirty="0" smtClean="0">
                <a:latin typeface="Arial"/>
                <a:cs typeface="+mn-cs"/>
              </a:rPr>
              <a:t>olacaktır.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 smtClean="0">
                <a:latin typeface="Arial"/>
                <a:cs typeface="+mn-cs"/>
              </a:rPr>
              <a:t>Sloganlar </a:t>
            </a:r>
            <a:r>
              <a:rPr lang="tr-TR" dirty="0">
                <a:latin typeface="Arial"/>
                <a:cs typeface="+mn-cs"/>
              </a:rPr>
              <a:t>Türkçe olacaktır.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cs typeface="+mn-cs"/>
            </a:endParaRPr>
          </a:p>
        </p:txBody>
      </p:sp>
      <p:sp>
        <p:nvSpPr>
          <p:cNvPr id="59396" name="Rectangle 1"/>
          <p:cNvSpPr>
            <a:spLocks noChangeArrowheads="1"/>
          </p:cNvSpPr>
          <p:nvPr/>
        </p:nvSpPr>
        <p:spPr bwMode="auto">
          <a:xfrm>
            <a:off x="304800" y="6064250"/>
            <a:ext cx="8077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dirty="0">
                <a:solidFill>
                  <a:srgbClr val="000000"/>
                </a:solidFill>
              </a:rPr>
              <a:t>Resim, Kısa Öykü ve Slogan Yarışması için toplam bir tane İl Yarışma Komisyonu kurulacaktır. Jüri üyeleri ise yarışmaların kategorisine göre değişiklik gösterebilir ve ihtiyaç duyulması halinde birden fazla jüri oluşturulabilir.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b_karakter_resim_yarismasi01-0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-4545" r="-4545"/>
          <a:stretch>
            <a:fillRect/>
          </a:stretch>
        </p:blipFill>
        <p:spPr>
          <a:xfrm>
            <a:off x="7467600" y="0"/>
            <a:ext cx="1096963" cy="1458913"/>
          </a:xfrm>
        </p:spPr>
      </p:pic>
      <p:pic>
        <p:nvPicPr>
          <p:cNvPr id="60418" name="Picture 4" descr="ab_karakter_resim_yarismasi01-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76825"/>
            <a:ext cx="11811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6"/>
          <p:cNvSpPr txBox="1">
            <a:spLocks noChangeArrowheads="1"/>
          </p:cNvSpPr>
          <p:nvPr/>
        </p:nvSpPr>
        <p:spPr bwMode="auto">
          <a:xfrm>
            <a:off x="2895600" y="457200"/>
            <a:ext cx="3035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“Bana AB’yi Anlat” 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Resim Yarı</a:t>
            </a:r>
            <a:r>
              <a:rPr lang="tr-TR" sz="2400" b="1">
                <a:solidFill>
                  <a:srgbClr val="FF0000"/>
                </a:solidFill>
              </a:rPr>
              <a:t>ş</a:t>
            </a:r>
            <a:r>
              <a:rPr lang="en-US" sz="2400" b="1">
                <a:solidFill>
                  <a:srgbClr val="FF0000"/>
                </a:solidFill>
              </a:rPr>
              <a:t>ması</a:t>
            </a:r>
          </a:p>
        </p:txBody>
      </p:sp>
      <p:sp>
        <p:nvSpPr>
          <p:cNvPr id="60420" name="TextBox 7"/>
          <p:cNvSpPr txBox="1">
            <a:spLocks noChangeArrowheads="1"/>
          </p:cNvSpPr>
          <p:nvPr/>
        </p:nvSpPr>
        <p:spPr bwMode="auto">
          <a:xfrm>
            <a:off x="381000" y="1524000"/>
            <a:ext cx="81534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Hedef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Kitle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dirty="0">
                <a:solidFill>
                  <a:srgbClr val="000000"/>
                </a:solidFill>
              </a:rPr>
              <a:t>81 </a:t>
            </a:r>
            <a:r>
              <a:rPr lang="en-US" sz="2000" dirty="0" err="1">
                <a:solidFill>
                  <a:srgbClr val="000000"/>
                </a:solidFill>
              </a:rPr>
              <a:t>ildeki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bütün </a:t>
            </a:r>
            <a:r>
              <a:rPr lang="tr-TR" sz="2000" dirty="0" smtClean="0">
                <a:solidFill>
                  <a:srgbClr val="000000"/>
                </a:solidFill>
              </a:rPr>
              <a:t>7’inci </a:t>
            </a:r>
            <a:r>
              <a:rPr lang="en-US" sz="2000" dirty="0" err="1">
                <a:solidFill>
                  <a:srgbClr val="000000"/>
                </a:solidFill>
              </a:rPr>
              <a:t>sınıf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öğr</a:t>
            </a:r>
            <a:r>
              <a:rPr lang="en-US" sz="2000" dirty="0" err="1">
                <a:solidFill>
                  <a:srgbClr val="000000"/>
                </a:solidFill>
              </a:rPr>
              <a:t>encileridir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0000"/>
                </a:solidFill>
              </a:rPr>
              <a:t>Yarışmanın Resmi Duyurusu</a:t>
            </a:r>
            <a:r>
              <a:rPr lang="tr-TR" sz="2000" b="1" dirty="0">
                <a:solidFill>
                  <a:srgbClr val="008000"/>
                </a:solidFill>
              </a:rPr>
              <a:t>: </a:t>
            </a:r>
            <a:r>
              <a:rPr lang="tr-TR" sz="2000" dirty="0"/>
              <a:t>2</a:t>
            </a:r>
            <a:r>
              <a:rPr lang="en-US" sz="2000" dirty="0"/>
              <a:t> </a:t>
            </a:r>
            <a:r>
              <a:rPr lang="tr-TR" sz="2000" dirty="0">
                <a:solidFill>
                  <a:srgbClr val="000000"/>
                </a:solidFill>
              </a:rPr>
              <a:t>Kasım 2015</a:t>
            </a:r>
            <a:endParaRPr lang="en-US" sz="2000" dirty="0">
              <a:solidFill>
                <a:srgbClr val="0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0000"/>
                </a:solidFill>
              </a:rPr>
              <a:t>Son Başvuru Tarihi: </a:t>
            </a:r>
            <a:r>
              <a:rPr lang="tr-TR" sz="2000" b="1" dirty="0"/>
              <a:t>11 Mart </a:t>
            </a:r>
            <a:r>
              <a:rPr lang="tr-TR" sz="2000" b="1" dirty="0" smtClean="0"/>
              <a:t>2016</a:t>
            </a:r>
            <a:endParaRPr lang="tr-TR" sz="2000" dirty="0"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</a:rPr>
              <a:t>De</a:t>
            </a:r>
            <a:r>
              <a:rPr lang="tr-TR" sz="2000" b="1" dirty="0">
                <a:solidFill>
                  <a:srgbClr val="FF0000"/>
                </a:solidFill>
              </a:rPr>
              <a:t>ğ</a:t>
            </a:r>
            <a:r>
              <a:rPr lang="en-US" sz="2000" b="1" dirty="0" err="1">
                <a:solidFill>
                  <a:srgbClr val="FF0000"/>
                </a:solidFill>
              </a:rPr>
              <a:t>erlendirme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Zamanı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dirty="0">
                <a:solidFill>
                  <a:srgbClr val="000000"/>
                </a:solidFill>
              </a:rPr>
              <a:t>Son </a:t>
            </a:r>
            <a:r>
              <a:rPr lang="en-US" sz="2000" dirty="0" err="1">
                <a:solidFill>
                  <a:srgbClr val="000000"/>
                </a:solidFill>
              </a:rPr>
              <a:t>ba</a:t>
            </a:r>
            <a:r>
              <a:rPr lang="tr-TR" sz="2000" dirty="0">
                <a:solidFill>
                  <a:srgbClr val="000000"/>
                </a:solidFill>
              </a:rPr>
              <a:t>ş</a:t>
            </a:r>
            <a:r>
              <a:rPr lang="en-US" sz="2000" dirty="0" err="1">
                <a:solidFill>
                  <a:srgbClr val="000000"/>
                </a:solidFill>
              </a:rPr>
              <a:t>vuru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tarihi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11 Mart 2016’yı </a:t>
            </a:r>
            <a:r>
              <a:rPr lang="en-US" sz="2000" dirty="0" err="1">
                <a:solidFill>
                  <a:srgbClr val="000000"/>
                </a:solidFill>
              </a:rPr>
              <a:t>takiben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l d</a:t>
            </a:r>
            <a:r>
              <a:rPr lang="tr-TR" sz="2000" dirty="0">
                <a:solidFill>
                  <a:srgbClr val="000000"/>
                </a:solidFill>
              </a:rPr>
              <a:t>ü</a:t>
            </a:r>
            <a:r>
              <a:rPr lang="en-US" sz="2000" dirty="0" err="1">
                <a:solidFill>
                  <a:srgbClr val="000000"/>
                </a:solidFill>
              </a:rPr>
              <a:t>zeyinde</a:t>
            </a:r>
            <a:r>
              <a:rPr lang="en-US" sz="2000" dirty="0">
                <a:solidFill>
                  <a:srgbClr val="000000"/>
                </a:solidFill>
              </a:rPr>
              <a:t> ilk </a:t>
            </a:r>
            <a:r>
              <a:rPr lang="en-US" sz="2000" dirty="0" err="1">
                <a:solidFill>
                  <a:srgbClr val="000000"/>
                </a:solidFill>
              </a:rPr>
              <a:t>elemeler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21-25 Mart 2016 </a:t>
            </a:r>
            <a:r>
              <a:rPr lang="en-US" sz="2000" dirty="0" err="1">
                <a:solidFill>
                  <a:srgbClr val="000000"/>
                </a:solidFill>
              </a:rPr>
              <a:t>tarihleri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arasında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yapılacaktır</a:t>
            </a:r>
            <a:r>
              <a:rPr lang="en-US" sz="2000" dirty="0">
                <a:solidFill>
                  <a:srgbClr val="000000"/>
                </a:solidFill>
              </a:rPr>
              <a:t>. Final </a:t>
            </a:r>
            <a:r>
              <a:rPr lang="tr-TR" sz="2000" dirty="0">
                <a:solidFill>
                  <a:srgbClr val="000000"/>
                </a:solidFill>
              </a:rPr>
              <a:t>elemelerinde 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birincilerinin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eserlerinin</a:t>
            </a:r>
            <a:r>
              <a:rPr lang="en-US" sz="2000" dirty="0">
                <a:solidFill>
                  <a:srgbClr val="000000"/>
                </a:solidFill>
              </a:rPr>
              <a:t>  de</a:t>
            </a:r>
            <a:r>
              <a:rPr lang="tr-TR" sz="2000" dirty="0">
                <a:solidFill>
                  <a:srgbClr val="000000"/>
                </a:solidFill>
              </a:rPr>
              <a:t>ğ</a:t>
            </a:r>
            <a:r>
              <a:rPr lang="en-US" sz="2000" dirty="0" err="1">
                <a:solidFill>
                  <a:srgbClr val="000000"/>
                </a:solidFill>
              </a:rPr>
              <a:t>erlend</a:t>
            </a:r>
            <a:r>
              <a:rPr lang="tr-TR" sz="2000" dirty="0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r</a:t>
            </a:r>
            <a:r>
              <a:rPr lang="tr-TR" sz="2000" dirty="0">
                <a:solidFill>
                  <a:srgbClr val="000000"/>
                </a:solidFill>
              </a:rPr>
              <a:t>i</a:t>
            </a:r>
            <a:r>
              <a:rPr lang="en-US" sz="2000" dirty="0" err="1">
                <a:solidFill>
                  <a:srgbClr val="000000"/>
                </a:solidFill>
              </a:rPr>
              <a:t>lmesi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tr-TR" sz="2000" dirty="0">
                <a:solidFill>
                  <a:srgbClr val="000000"/>
                </a:solidFill>
              </a:rPr>
              <a:t>2-6 Mayıs </a:t>
            </a:r>
            <a:r>
              <a:rPr lang="en-US" sz="2000" dirty="0">
                <a:solidFill>
                  <a:srgbClr val="000000"/>
                </a:solidFill>
              </a:rPr>
              <a:t>201</a:t>
            </a:r>
            <a:r>
              <a:rPr lang="tr-TR" sz="2000" dirty="0">
                <a:solidFill>
                  <a:srgbClr val="000000"/>
                </a:solidFill>
              </a:rPr>
              <a:t>6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tarihleri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arasında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Ankara’da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yapılacaktır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tr-TR" sz="2000" dirty="0">
                <a:solidFill>
                  <a:srgbClr val="000000"/>
                </a:solidFill>
              </a:rPr>
              <a:t>Ödül töreni Mayıs 2016’da Ankara’da yapılacaktır. </a:t>
            </a:r>
            <a:endParaRPr lang="tr-TR" sz="2000" dirty="0" smtClean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000" dirty="0">
              <a:solidFill>
                <a:srgbClr val="000000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177902" y="4293989"/>
            <a:ext cx="5309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/>
              <a:t>Resimde kullanılacak </a:t>
            </a:r>
            <a:r>
              <a:rPr lang="tr-TR" dirty="0" smtClean="0"/>
              <a:t>teknik</a:t>
            </a:r>
            <a:r>
              <a:rPr lang="tr-TR" dirty="0"/>
              <a:t>, katılımcının tercihine bırakılmıştır. </a:t>
            </a:r>
            <a:endParaRPr lang="tr-TR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 smtClean="0"/>
              <a:t>Kuru </a:t>
            </a:r>
            <a:r>
              <a:rPr lang="tr-TR" dirty="0"/>
              <a:t>boya, pastel boya, suluboya, kara kalem, yağlı boya, </a:t>
            </a:r>
            <a:r>
              <a:rPr lang="tr-TR" dirty="0" err="1"/>
              <a:t>guaj</a:t>
            </a:r>
            <a:r>
              <a:rPr lang="tr-TR" dirty="0"/>
              <a:t>, kolaj gibi teknikler istenildiği gibi kullanılabilir. </a:t>
            </a:r>
            <a:endParaRPr lang="tr-TR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 smtClean="0"/>
              <a:t>Ancak </a:t>
            </a:r>
            <a:r>
              <a:rPr lang="tr-TR" dirty="0"/>
              <a:t>bilgisayar grafikleri veya 3B çizimler kabul edilmeyecektir.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dirty="0"/>
              <a:t>Resimlerin yapılacağı kâğıt 35X50 boyutlarında resim kâğıdı olacaktır. </a:t>
            </a: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5334000"/>
          </a:xfrm>
        </p:spPr>
        <p:txBody>
          <a:bodyPr/>
          <a:lstStyle/>
          <a:p>
            <a:pPr eaLnBrk="1" hangingPunct="1"/>
            <a:endParaRPr lang="en-US" sz="2200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endParaRPr lang="en-US" sz="2200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Bütün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yarı</a:t>
            </a:r>
            <a:r>
              <a:rPr lang="tr-TR" sz="2200" dirty="0" smtClean="0">
                <a:solidFill>
                  <a:srgbClr val="FF0000"/>
                </a:solidFill>
                <a:latin typeface="Arial" charset="0"/>
              </a:rPr>
              <a:t>ş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maların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genel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başvuru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ödül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ve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katılım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şartları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eser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türü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ve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özellikleri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dışında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aynıdır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ctr" eaLnBrk="1" hangingPunct="1"/>
            <a:endParaRPr lang="en-US" sz="2200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Bütün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okullarımıza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ve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öğrencilerimize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başarılar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</a:rPr>
              <a:t>dileriz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pic>
        <p:nvPicPr>
          <p:cNvPr id="6" name="Picture Placeholder 5" descr="ab_karakter_set01(1)-0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972" b="5972"/>
          <a:stretch>
            <a:fillRect/>
          </a:stretch>
        </p:blipFill>
        <p:spPr>
          <a:xfrm>
            <a:off x="381000" y="609600"/>
            <a:ext cx="4181475" cy="4953000"/>
          </a:xfrm>
        </p:spPr>
      </p:pic>
      <p:sp>
        <p:nvSpPr>
          <p:cNvPr id="7" name="Text Box 10"/>
          <p:cNvSpPr txBox="1"/>
          <p:nvPr/>
        </p:nvSpPr>
        <p:spPr>
          <a:xfrm>
            <a:off x="1828800" y="5854700"/>
            <a:ext cx="5334000" cy="1028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>
                <a:latin typeface="Arial"/>
                <a:ea typeface="ＭＳ 明朝"/>
                <a:cs typeface="Times New Roman"/>
              </a:rPr>
              <a:t>Bu yayın Avrupa Birliği’nin mali desteği ile hazırlanmıştır. Bu yayının içeriğinden yalnız </a:t>
            </a:r>
            <a:r>
              <a:rPr lang="tr-TR" sz="1100" dirty="0" err="1">
                <a:latin typeface="Arial"/>
                <a:ea typeface="ＭＳ 明朝"/>
                <a:cs typeface="Times New Roman"/>
              </a:rPr>
              <a:t>Eptisa</a:t>
            </a:r>
            <a:r>
              <a:rPr lang="tr-TR" sz="1100" dirty="0">
                <a:latin typeface="Arial"/>
                <a:ea typeface="ＭＳ 明朝"/>
                <a:cs typeface="Times New Roman"/>
              </a:rPr>
              <a:t> Mühendislik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>
                <a:latin typeface="Arial"/>
                <a:ea typeface="ＭＳ 明朝"/>
                <a:cs typeface="Times New Roman"/>
              </a:rPr>
              <a:t>liderliğindeki Konsorsiyum sorumlu olup yayın hiçbir şekilde Avrupa Birliği’nin görüşlerini yansıtmamaktadır.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b="1" dirty="0">
                <a:latin typeface="Arial"/>
                <a:ea typeface="ＭＳ 明朝"/>
                <a:cs typeface="Times New Roman"/>
              </a:rPr>
              <a:t>Sözleşme Makamı: </a:t>
            </a:r>
            <a:r>
              <a:rPr lang="tr-TR" sz="1100" dirty="0">
                <a:latin typeface="Arial"/>
                <a:ea typeface="ＭＳ 明朝"/>
                <a:cs typeface="Times New Roman"/>
              </a:rPr>
              <a:t>Merkezi Finans ve İhale Birimi’dir.</a:t>
            </a:r>
            <a:endParaRPr lang="en-US" sz="1100" dirty="0">
              <a:latin typeface="Arial"/>
              <a:ea typeface="ＭＳ 明朝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100" dirty="0">
                <a:latin typeface="Arial"/>
                <a:ea typeface="ＭＳ 明朝"/>
                <a:cs typeface="Times New Roman"/>
              </a:rPr>
              <a:t> </a:t>
            </a:r>
            <a:endParaRPr lang="en-US" sz="1100" dirty="0">
              <a:latin typeface="Arial"/>
              <a:ea typeface="ＭＳ 明朝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505200" cy="64008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FF6600"/>
                </a:solidFill>
              </a:rPr>
              <a:t>“</a:t>
            </a:r>
            <a:r>
              <a:rPr lang="en-US" sz="2200" b="1" dirty="0" err="1" smtClean="0">
                <a:solidFill>
                  <a:srgbClr val="FF6600"/>
                </a:solidFill>
              </a:rPr>
              <a:t>AB’yi</a:t>
            </a:r>
            <a:r>
              <a:rPr lang="en-US" sz="2200" b="1" dirty="0" smtClean="0">
                <a:solidFill>
                  <a:srgbClr val="FF6600"/>
                </a:solidFill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</a:rPr>
              <a:t>Öğreniyorum</a:t>
            </a:r>
            <a:r>
              <a:rPr lang="en-US" sz="2200" b="1" dirty="0" smtClean="0">
                <a:solidFill>
                  <a:srgbClr val="FF6600"/>
                </a:solidFill>
              </a:rPr>
              <a:t>”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b="1" dirty="0" err="1" smtClean="0">
                <a:solidFill>
                  <a:srgbClr val="FF6600"/>
                </a:solidFill>
              </a:rPr>
              <a:t>Bilgi</a:t>
            </a:r>
            <a:r>
              <a:rPr lang="en-US" sz="2200" b="1" dirty="0" smtClean="0">
                <a:solidFill>
                  <a:srgbClr val="FF6600"/>
                </a:solidFill>
              </a:rPr>
              <a:t> </a:t>
            </a:r>
            <a:r>
              <a:rPr lang="en-US" sz="2200" b="1" dirty="0" err="1" smtClean="0">
                <a:solidFill>
                  <a:srgbClr val="FF6600"/>
                </a:solidFill>
              </a:rPr>
              <a:t>Yarışması</a:t>
            </a:r>
            <a:r>
              <a:rPr lang="en-US" sz="2200" b="1" dirty="0" smtClean="0">
                <a:solidFill>
                  <a:srgbClr val="FF6600"/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6600"/>
                </a:solidFill>
              </a:rPr>
              <a:t>Yarışmanın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Amacı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ve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>
                <a:solidFill>
                  <a:srgbClr val="FF6600"/>
                </a:solidFill>
                <a:cs typeface="Arial"/>
              </a:rPr>
              <a:t>K</a:t>
            </a:r>
            <a:r>
              <a:rPr lang="en-US" b="1" dirty="0" err="1" smtClean="0">
                <a:solidFill>
                  <a:srgbClr val="FF6600"/>
                </a:solidFill>
                <a:cs typeface="Arial"/>
              </a:rPr>
              <a:t>apsamı</a:t>
            </a:r>
            <a:r>
              <a:rPr lang="en-US" b="1" dirty="0" smtClean="0">
                <a:solidFill>
                  <a:srgbClr val="FF66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Lise</a:t>
            </a:r>
            <a:r>
              <a:rPr lang="en-US" dirty="0">
                <a:solidFill>
                  <a:schemeClr val="tx1"/>
                </a:solidFill>
              </a:rPr>
              <a:t> 10. </a:t>
            </a:r>
            <a:r>
              <a:rPr lang="en-US" dirty="0" err="1">
                <a:solidFill>
                  <a:schemeClr val="tx1"/>
                </a:solidFill>
              </a:rPr>
              <a:t>sınıf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öğrencilerini</a:t>
            </a:r>
            <a:r>
              <a:rPr lang="en-US" dirty="0">
                <a:solidFill>
                  <a:schemeClr val="tx1"/>
                </a:solidFill>
              </a:rPr>
              <a:t>, AB </a:t>
            </a:r>
            <a:r>
              <a:rPr lang="en-US" dirty="0" err="1">
                <a:solidFill>
                  <a:schemeClr val="tx1"/>
                </a:solidFill>
              </a:rPr>
              <a:t>hakkındaki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bilgilerini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</a:t>
            </a:r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1"/>
                </a:solidFill>
              </a:rPr>
              <a:t>farkındalıklarını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artırmak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üzere</a:t>
            </a:r>
            <a:r>
              <a:rPr lang="en-US" dirty="0">
                <a:solidFill>
                  <a:schemeClr val="tx1"/>
                </a:solidFill>
              </a:rPr>
              <a:t> motive </a:t>
            </a:r>
            <a:r>
              <a:rPr lang="en-US" dirty="0" err="1">
                <a:solidFill>
                  <a:schemeClr val="tx1"/>
                </a:solidFill>
              </a:rPr>
              <a:t>etmek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onları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araştırma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yapmaya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yöneltmektir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tr-TR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6600"/>
                </a:solidFill>
              </a:rPr>
              <a:t>Başvuru</a:t>
            </a:r>
            <a:r>
              <a:rPr lang="en-US" b="1" dirty="0" smtClean="0">
                <a:solidFill>
                  <a:srgbClr val="FF6600"/>
                </a:solidFill>
              </a:rPr>
              <a:t> </a:t>
            </a:r>
            <a:r>
              <a:rPr lang="en-US" b="1" dirty="0" err="1" smtClean="0">
                <a:solidFill>
                  <a:srgbClr val="FF6600"/>
                </a:solidFill>
              </a:rPr>
              <a:t>Zamanı</a:t>
            </a:r>
            <a:r>
              <a:rPr lang="en-US" b="1" dirty="0" smtClean="0">
                <a:solidFill>
                  <a:srgbClr val="FF660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0000"/>
                </a:solidFill>
              </a:rPr>
              <a:t>2 Kasım-31 Aralık 2015</a:t>
            </a:r>
            <a:endParaRPr lang="de-DE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FF6600"/>
                </a:solidFill>
              </a:rPr>
              <a:t>Yarışma</a:t>
            </a:r>
            <a:r>
              <a:rPr lang="en-US" b="1" dirty="0" smtClean="0">
                <a:solidFill>
                  <a:srgbClr val="FF6600"/>
                </a:solidFill>
              </a:rPr>
              <a:t>  </a:t>
            </a:r>
            <a:r>
              <a:rPr lang="en-US" b="1" dirty="0" err="1" smtClean="0">
                <a:solidFill>
                  <a:srgbClr val="FF6600"/>
                </a:solidFill>
              </a:rPr>
              <a:t>İlleri</a:t>
            </a:r>
            <a:r>
              <a:rPr lang="en-US" b="1" dirty="0" smtClean="0">
                <a:solidFill>
                  <a:srgbClr val="FF6600"/>
                </a:solidFill>
              </a:rPr>
              <a:t>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Adana, </a:t>
            </a:r>
            <a:r>
              <a:rPr lang="en-US" dirty="0" smtClean="0">
                <a:solidFill>
                  <a:schemeClr val="tx1"/>
                </a:solidFill>
              </a:rPr>
              <a:t>Ankara</a:t>
            </a:r>
            <a:r>
              <a:rPr lang="en-US" dirty="0">
                <a:solidFill>
                  <a:schemeClr val="tx1"/>
                </a:solidFill>
              </a:rPr>
              <a:t>, Antalya, Bursa, </a:t>
            </a:r>
            <a:r>
              <a:rPr lang="en-US" dirty="0" err="1">
                <a:solidFill>
                  <a:schemeClr val="tx1"/>
                </a:solidFill>
              </a:rPr>
              <a:t>Denizli</a:t>
            </a:r>
            <a:r>
              <a:rPr lang="en-US" dirty="0">
                <a:solidFill>
                  <a:schemeClr val="tx1"/>
                </a:solidFill>
              </a:rPr>
              <a:t>, Diyarbakır, Edirne, </a:t>
            </a:r>
            <a:r>
              <a:rPr lang="en-US" dirty="0" err="1" smtClean="0">
                <a:solidFill>
                  <a:schemeClr val="tx1"/>
                </a:solidFill>
              </a:rPr>
              <a:t>Esk</a:t>
            </a:r>
            <a:r>
              <a:rPr lang="tr-TR" dirty="0" smtClean="0">
                <a:solidFill>
                  <a:schemeClr val="tx1"/>
                </a:solidFill>
              </a:rPr>
              <a:t>iş</a:t>
            </a:r>
            <a:r>
              <a:rPr lang="en-US" dirty="0" err="1" smtClean="0">
                <a:solidFill>
                  <a:schemeClr val="tx1"/>
                </a:solidFill>
              </a:rPr>
              <a:t>ehir</a:t>
            </a:r>
            <a:r>
              <a:rPr lang="en-US" dirty="0">
                <a:solidFill>
                  <a:schemeClr val="tx1"/>
                </a:solidFill>
              </a:rPr>
              <a:t>, Erzurum, Gaziantep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tr-TR" dirty="0" smtClean="0">
                <a:solidFill>
                  <a:schemeClr val="tx1"/>
                </a:solidFill>
              </a:rPr>
              <a:t> İ</a:t>
            </a:r>
            <a:r>
              <a:rPr lang="en-US" dirty="0" err="1" smtClean="0">
                <a:solidFill>
                  <a:schemeClr val="tx1"/>
                </a:solidFill>
              </a:rPr>
              <a:t>stanbul</a:t>
            </a:r>
            <a:r>
              <a:rPr lang="en-US" dirty="0" smtClean="0">
                <a:solidFill>
                  <a:schemeClr val="tx1"/>
                </a:solidFill>
              </a:rPr>
              <a:t> (2 </a:t>
            </a:r>
            <a:r>
              <a:rPr lang="en-US" dirty="0" err="1" smtClean="0">
                <a:solidFill>
                  <a:schemeClr val="tx1"/>
                </a:solidFill>
              </a:rPr>
              <a:t>merkez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tr-TR" dirty="0">
                <a:solidFill>
                  <a:schemeClr val="tx1"/>
                </a:solidFill>
              </a:rPr>
              <a:t>İ</a:t>
            </a:r>
            <a:r>
              <a:rPr lang="en-US" dirty="0" err="1" smtClean="0">
                <a:solidFill>
                  <a:schemeClr val="tx1"/>
                </a:solidFill>
              </a:rPr>
              <a:t>zmir</a:t>
            </a:r>
            <a:r>
              <a:rPr lang="en-US" dirty="0">
                <a:solidFill>
                  <a:schemeClr val="tx1"/>
                </a:solidFill>
              </a:rPr>
              <a:t>, Kayseri, </a:t>
            </a:r>
            <a:r>
              <a:rPr lang="en-US" dirty="0" err="1">
                <a:solidFill>
                  <a:schemeClr val="tx1"/>
                </a:solidFill>
              </a:rPr>
              <a:t>Kocaeli</a:t>
            </a:r>
            <a:r>
              <a:rPr lang="en-US" dirty="0">
                <a:solidFill>
                  <a:schemeClr val="tx1"/>
                </a:solidFill>
              </a:rPr>
              <a:t>, Konya, Mersin, Samsun, Sivas, </a:t>
            </a:r>
            <a:r>
              <a:rPr lang="tr-TR" dirty="0" smtClean="0">
                <a:solidFill>
                  <a:schemeClr val="tx1"/>
                </a:solidFill>
              </a:rPr>
              <a:t>Şa</a:t>
            </a:r>
            <a:r>
              <a:rPr lang="en-US" dirty="0" err="1" smtClean="0">
                <a:solidFill>
                  <a:schemeClr val="tx1"/>
                </a:solidFill>
              </a:rPr>
              <a:t>nlıurfa</a:t>
            </a:r>
            <a:r>
              <a:rPr lang="en-US" dirty="0">
                <a:solidFill>
                  <a:schemeClr val="tx1"/>
                </a:solidFill>
              </a:rPr>
              <a:t>, Trabzon, Van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</p:txBody>
      </p:sp>
      <p:pic>
        <p:nvPicPr>
          <p:cNvPr id="4" name="Picture Placeholder 3" descr="bilgi_yarismasi_resim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9070" r="9070"/>
          <a:stretch>
            <a:fillRect/>
          </a:stretch>
        </p:blipFill>
        <p:spPr>
          <a:xfrm>
            <a:off x="304800" y="228600"/>
            <a:ext cx="4754563" cy="6324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34975" y="4495800"/>
            <a:ext cx="7086600" cy="1066800"/>
          </a:xfrm>
        </p:spPr>
        <p:txBody>
          <a:bodyPr rtlCol="0">
            <a:normAutofit fontScale="85000" lnSpcReduction="20000"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1900" dirty="0" smtClean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000000"/>
                </a:solidFill>
              </a:rPr>
              <a:t>Son Ba</a:t>
            </a:r>
            <a:r>
              <a:rPr lang="tr-TR" sz="1900" b="1" dirty="0" smtClean="0">
                <a:solidFill>
                  <a:srgbClr val="000000"/>
                </a:solidFill>
              </a:rPr>
              <a:t>şvuru</a:t>
            </a:r>
            <a:r>
              <a:rPr lang="en-US" sz="1900" b="1" dirty="0" smtClean="0">
                <a:solidFill>
                  <a:srgbClr val="000000"/>
                </a:solidFill>
              </a:rPr>
              <a:t> Ta</a:t>
            </a:r>
            <a:r>
              <a:rPr lang="tr-TR" sz="1900" b="1" dirty="0" smtClean="0">
                <a:solidFill>
                  <a:srgbClr val="000000"/>
                </a:solidFill>
              </a:rPr>
              <a:t>rihi</a:t>
            </a:r>
            <a:r>
              <a:rPr lang="en-US" sz="1900" b="1" dirty="0" smtClean="0">
                <a:solidFill>
                  <a:srgbClr val="000000"/>
                </a:solidFill>
              </a:rPr>
              <a:t>: </a:t>
            </a:r>
            <a:r>
              <a:rPr lang="en-US" sz="1900" dirty="0" smtClean="0">
                <a:solidFill>
                  <a:srgbClr val="000000"/>
                </a:solidFill>
              </a:rPr>
              <a:t>3</a:t>
            </a:r>
            <a:r>
              <a:rPr lang="tr-TR" sz="1900" dirty="0" smtClean="0">
                <a:solidFill>
                  <a:srgbClr val="000000"/>
                </a:solidFill>
              </a:rPr>
              <a:t>1 Aralık</a:t>
            </a:r>
            <a:r>
              <a:rPr lang="en-US" sz="1900" dirty="0" smtClean="0">
                <a:solidFill>
                  <a:srgbClr val="000000"/>
                </a:solidFill>
              </a:rPr>
              <a:t> 2015</a:t>
            </a:r>
            <a:endParaRPr lang="en-US" sz="19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rgbClr val="000000"/>
                </a:solidFill>
              </a:rPr>
              <a:t>İl</a:t>
            </a:r>
            <a:r>
              <a:rPr lang="tr-TR" sz="1900" b="1" dirty="0" smtClean="0">
                <a:solidFill>
                  <a:srgbClr val="000000"/>
                </a:solidFill>
              </a:rPr>
              <a:t>ç</a:t>
            </a:r>
            <a:r>
              <a:rPr lang="en-US" sz="1900" b="1" dirty="0" smtClean="0">
                <a:solidFill>
                  <a:srgbClr val="000000"/>
                </a:solidFill>
              </a:rPr>
              <a:t>e D</a:t>
            </a:r>
            <a:r>
              <a:rPr lang="tr-TR" sz="1900" b="1" dirty="0" err="1" smtClean="0">
                <a:solidFill>
                  <a:srgbClr val="000000"/>
                </a:solidFill>
              </a:rPr>
              <a:t>üzeyinde</a:t>
            </a:r>
            <a:r>
              <a:rPr lang="tr-TR" sz="1900" b="1" dirty="0" smtClean="0">
                <a:solidFill>
                  <a:srgbClr val="000000"/>
                </a:solidFill>
              </a:rPr>
              <a:t> Yarışmalar</a:t>
            </a:r>
            <a:r>
              <a:rPr lang="en-US" sz="1900" b="1" dirty="0" smtClean="0">
                <a:solidFill>
                  <a:srgbClr val="000000"/>
                </a:solidFill>
              </a:rPr>
              <a:t>: </a:t>
            </a:r>
            <a:r>
              <a:rPr lang="tr-TR" sz="1900" dirty="0" smtClean="0">
                <a:solidFill>
                  <a:srgbClr val="000000"/>
                </a:solidFill>
              </a:rPr>
              <a:t>7-11 Mart 2016</a:t>
            </a:r>
            <a:r>
              <a:rPr lang="en-US" sz="1900" dirty="0" smtClean="0">
                <a:solidFill>
                  <a:srgbClr val="000000"/>
                </a:solidFill>
              </a:rPr>
              <a:t> </a:t>
            </a:r>
            <a:endParaRPr lang="en-US" sz="19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1900" b="1" dirty="0" smtClean="0">
                <a:solidFill>
                  <a:srgbClr val="000000"/>
                </a:solidFill>
              </a:rPr>
              <a:t>İl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tr-TR" sz="1900" b="1" dirty="0" smtClean="0">
                <a:solidFill>
                  <a:srgbClr val="000000"/>
                </a:solidFill>
              </a:rPr>
              <a:t>Düzeyinde Yarışmalar</a:t>
            </a:r>
            <a:r>
              <a:rPr lang="en-US" sz="1900" b="1" dirty="0" smtClean="0">
                <a:solidFill>
                  <a:srgbClr val="000000"/>
                </a:solidFill>
              </a:rPr>
              <a:t>: </a:t>
            </a:r>
            <a:r>
              <a:rPr lang="tr-TR" sz="1900" dirty="0" smtClean="0">
                <a:solidFill>
                  <a:srgbClr val="000000"/>
                </a:solidFill>
              </a:rPr>
              <a:t>4-8 Nisan 2016</a:t>
            </a:r>
            <a:endParaRPr lang="en-US" sz="19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4975" y="5486400"/>
            <a:ext cx="708660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1600" dirty="0" err="1"/>
              <a:t>İ</a:t>
            </a:r>
            <a:r>
              <a:rPr lang="en-US" sz="1600" dirty="0" err="1" smtClean="0"/>
              <a:t>llerdeki</a:t>
            </a:r>
            <a:r>
              <a:rPr lang="en-US" sz="1600" dirty="0" smtClean="0"/>
              <a:t>  </a:t>
            </a:r>
            <a:r>
              <a:rPr lang="en-US" sz="1600" dirty="0" err="1"/>
              <a:t>yerel</a:t>
            </a:r>
            <a:r>
              <a:rPr lang="en-US" sz="1600" dirty="0"/>
              <a:t> </a:t>
            </a:r>
            <a:r>
              <a:rPr lang="en-US" sz="1600" dirty="0" err="1" smtClean="0"/>
              <a:t>eleme</a:t>
            </a:r>
            <a:r>
              <a:rPr lang="tr-TR" sz="1600" dirty="0" err="1" smtClean="0"/>
              <a:t>ler</a:t>
            </a:r>
            <a:r>
              <a:rPr lang="tr-TR" sz="1600" dirty="0" smtClean="0"/>
              <a:t> önce ilçe düzeyinde ardından il düzeyinde </a:t>
            </a:r>
            <a:r>
              <a:rPr lang="en-US" sz="1600" dirty="0" err="1" smtClean="0"/>
              <a:t>ger</a:t>
            </a:r>
            <a:r>
              <a:rPr lang="tr-TR" sz="1600" dirty="0" smtClean="0"/>
              <a:t>ç</a:t>
            </a:r>
            <a:r>
              <a:rPr lang="en-US" sz="1600" dirty="0" err="1" smtClean="0"/>
              <a:t>ekle</a:t>
            </a:r>
            <a:r>
              <a:rPr lang="tr-TR" sz="1600" dirty="0" smtClean="0"/>
              <a:t>ş</a:t>
            </a:r>
            <a:r>
              <a:rPr lang="en-US" sz="1600" dirty="0" smtClean="0"/>
              <a:t>t</a:t>
            </a:r>
            <a:r>
              <a:rPr lang="tr-TR" sz="1600" dirty="0" smtClean="0"/>
              <a:t>i</a:t>
            </a:r>
            <a:r>
              <a:rPr lang="en-US" sz="1600" dirty="0" err="1" smtClean="0"/>
              <a:t>rilecektir</a:t>
            </a:r>
            <a:r>
              <a:rPr lang="en-US" sz="1600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747" name="Picture Placeholder 12" descr="ab_karakter_resim_yarismasi01-06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4218" b="14218"/>
          <a:stretch>
            <a:fillRect/>
          </a:stretch>
        </p:blipFill>
        <p:spPr>
          <a:xfrm>
            <a:off x="533400" y="2133600"/>
            <a:ext cx="2209800" cy="2209800"/>
          </a:xfrm>
          <a:ln w="9525"/>
        </p:spPr>
      </p:pic>
      <p:pic>
        <p:nvPicPr>
          <p:cNvPr id="31748" name="Picture Placeholder 13" descr="ab_karakter_resim_yarismasi01-03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t="12839" b="12839"/>
          <a:stretch>
            <a:fillRect/>
          </a:stretch>
        </p:blipFill>
        <p:spPr>
          <a:xfrm>
            <a:off x="5311775" y="2133600"/>
            <a:ext cx="2209800" cy="2209800"/>
          </a:xfrm>
          <a:ln w="9525"/>
        </p:spPr>
      </p:pic>
      <p:pic>
        <p:nvPicPr>
          <p:cNvPr id="31749" name="Picture Placeholder 11" descr="AByiOgreniyorum-KARAKTER-2_Page_5.jpg"/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9192" r="9192"/>
          <a:stretch>
            <a:fillRect/>
          </a:stretch>
        </p:blipFill>
        <p:spPr>
          <a:xfrm>
            <a:off x="2895600" y="2133600"/>
            <a:ext cx="2362200" cy="2197100"/>
          </a:xfrm>
          <a:ln w="9525"/>
        </p:spPr>
      </p:pic>
      <p:sp>
        <p:nvSpPr>
          <p:cNvPr id="31750" name="TextBox 15"/>
          <p:cNvSpPr txBox="1">
            <a:spLocks noChangeArrowheads="1"/>
          </p:cNvSpPr>
          <p:nvPr/>
        </p:nvSpPr>
        <p:spPr bwMode="auto">
          <a:xfrm>
            <a:off x="381000" y="6172200"/>
            <a:ext cx="3746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b="1" dirty="0" smtClean="0">
                <a:solidFill>
                  <a:srgbClr val="000000"/>
                </a:solidFill>
              </a:rPr>
              <a:t>Türkiye </a:t>
            </a:r>
            <a:r>
              <a:rPr lang="en-US" sz="1600" b="1" dirty="0" err="1" smtClean="0">
                <a:solidFill>
                  <a:srgbClr val="000000"/>
                </a:solidFill>
              </a:rPr>
              <a:t>Finali</a:t>
            </a:r>
            <a:r>
              <a:rPr lang="tr-TR" sz="1600" b="1" dirty="0" smtClean="0">
                <a:solidFill>
                  <a:srgbClr val="000000"/>
                </a:solidFill>
              </a:rPr>
              <a:t>: </a:t>
            </a:r>
            <a:r>
              <a:rPr lang="tr-TR" sz="1600" dirty="0" smtClean="0">
                <a:solidFill>
                  <a:srgbClr val="000000"/>
                </a:solidFill>
              </a:rPr>
              <a:t>Ankara, 25 Mayıs 2016</a:t>
            </a:r>
          </a:p>
          <a:p>
            <a:r>
              <a:rPr lang="tr-TR" sz="1600" b="1" dirty="0" smtClean="0">
                <a:solidFill>
                  <a:srgbClr val="000000"/>
                </a:solidFill>
              </a:rPr>
              <a:t>Ö</a:t>
            </a:r>
            <a:r>
              <a:rPr lang="en-US" sz="1600" b="1" dirty="0" err="1" smtClean="0">
                <a:solidFill>
                  <a:srgbClr val="000000"/>
                </a:solidFill>
              </a:rPr>
              <a:t>dül</a:t>
            </a:r>
            <a:r>
              <a:rPr lang="tr-TR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Töreni</a:t>
            </a:r>
            <a:r>
              <a:rPr lang="en-US" sz="1600" b="1" dirty="0">
                <a:solidFill>
                  <a:srgbClr val="000000"/>
                </a:solidFill>
              </a:rPr>
              <a:t>:  </a:t>
            </a:r>
            <a:r>
              <a:rPr lang="en-US" sz="1600" dirty="0">
                <a:solidFill>
                  <a:srgbClr val="000000"/>
                </a:solidFill>
              </a:rPr>
              <a:t>Ankara, </a:t>
            </a:r>
            <a:r>
              <a:rPr lang="tr-TR" sz="1600" dirty="0" smtClean="0">
                <a:solidFill>
                  <a:srgbClr val="000000"/>
                </a:solidFill>
              </a:rPr>
              <a:t>Mayıs 2016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751" name="TextBox 19"/>
          <p:cNvSpPr txBox="1">
            <a:spLocks noChangeArrowheads="1"/>
          </p:cNvSpPr>
          <p:nvPr/>
        </p:nvSpPr>
        <p:spPr bwMode="auto">
          <a:xfrm>
            <a:off x="3581400" y="381000"/>
            <a:ext cx="381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AB Geni</a:t>
            </a:r>
            <a:r>
              <a:rPr lang="tr-TR" sz="1600">
                <a:solidFill>
                  <a:srgbClr val="000000"/>
                </a:solidFill>
              </a:rPr>
              <a:t>ş</a:t>
            </a:r>
            <a:r>
              <a:rPr lang="en-US" sz="1600">
                <a:solidFill>
                  <a:srgbClr val="000000"/>
                </a:solidFill>
              </a:rPr>
              <a:t>lemesi,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T</a:t>
            </a:r>
            <a:r>
              <a:rPr lang="tr-TR" sz="1600">
                <a:solidFill>
                  <a:srgbClr val="000000"/>
                </a:solidFill>
              </a:rPr>
              <a:t>ü</a:t>
            </a:r>
            <a:r>
              <a:rPr lang="en-US" sz="1600">
                <a:solidFill>
                  <a:srgbClr val="000000"/>
                </a:solidFill>
              </a:rPr>
              <a:t>rkiye’nin Katılım S</a:t>
            </a:r>
            <a:r>
              <a:rPr lang="tr-TR" sz="1600">
                <a:solidFill>
                  <a:srgbClr val="000000"/>
                </a:solidFill>
              </a:rPr>
              <a:t>ür</a:t>
            </a:r>
            <a:r>
              <a:rPr lang="en-US" sz="1600">
                <a:solidFill>
                  <a:srgbClr val="000000"/>
                </a:solidFill>
              </a:rPr>
              <a:t>eci,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Aday Ülkeler,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K</a:t>
            </a:r>
            <a:r>
              <a:rPr lang="tr-TR" sz="1600">
                <a:solidFill>
                  <a:srgbClr val="000000"/>
                </a:solidFill>
              </a:rPr>
              <a:t>ültür</a:t>
            </a:r>
            <a:r>
              <a:rPr lang="en-US" sz="1600">
                <a:solidFill>
                  <a:srgbClr val="000000"/>
                </a:solidFill>
              </a:rPr>
              <a:t> (sanat, edebiyat, m</a:t>
            </a:r>
            <a:r>
              <a:rPr lang="tr-TR" sz="1600">
                <a:solidFill>
                  <a:srgbClr val="000000"/>
                </a:solidFill>
              </a:rPr>
              <a:t>ü</a:t>
            </a:r>
            <a:r>
              <a:rPr lang="en-US" sz="1600">
                <a:solidFill>
                  <a:srgbClr val="000000"/>
                </a:solidFill>
              </a:rPr>
              <a:t>zik, pop</a:t>
            </a:r>
            <a:r>
              <a:rPr lang="tr-TR" sz="1600">
                <a:solidFill>
                  <a:srgbClr val="000000"/>
                </a:solidFill>
              </a:rPr>
              <a:t>ü</a:t>
            </a:r>
            <a:r>
              <a:rPr lang="en-US" sz="1600">
                <a:solidFill>
                  <a:srgbClr val="000000"/>
                </a:solidFill>
              </a:rPr>
              <a:t>ler</a:t>
            </a:r>
            <a:r>
              <a:rPr lang="tr-TR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k</a:t>
            </a:r>
            <a:r>
              <a:rPr lang="tr-TR" sz="1600">
                <a:solidFill>
                  <a:srgbClr val="000000"/>
                </a:solidFill>
              </a:rPr>
              <a:t>ü</a:t>
            </a:r>
            <a:r>
              <a:rPr lang="en-US" sz="1600">
                <a:solidFill>
                  <a:srgbClr val="000000"/>
                </a:solidFill>
              </a:rPr>
              <a:t>l</a:t>
            </a:r>
            <a:r>
              <a:rPr lang="tr-TR" sz="1600">
                <a:solidFill>
                  <a:srgbClr val="000000"/>
                </a:solidFill>
              </a:rPr>
              <a:t>tü</a:t>
            </a:r>
            <a:r>
              <a:rPr lang="en-US" sz="1600">
                <a:solidFill>
                  <a:srgbClr val="000000"/>
                </a:solidFill>
              </a:rPr>
              <a:t>r),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Co</a:t>
            </a:r>
            <a:r>
              <a:rPr lang="tr-TR" sz="1600">
                <a:solidFill>
                  <a:srgbClr val="000000"/>
                </a:solidFill>
              </a:rPr>
              <a:t>ğra</a:t>
            </a:r>
            <a:r>
              <a:rPr lang="en-US" sz="1600">
                <a:solidFill>
                  <a:srgbClr val="000000"/>
                </a:solidFill>
              </a:rPr>
              <a:t>f</a:t>
            </a:r>
            <a:r>
              <a:rPr lang="tr-TR" sz="1600">
                <a:solidFill>
                  <a:srgbClr val="000000"/>
                </a:solidFill>
              </a:rPr>
              <a:t>ya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1752" name="TextBox 20"/>
          <p:cNvSpPr txBox="1">
            <a:spLocks noChangeArrowheads="1"/>
          </p:cNvSpPr>
          <p:nvPr/>
        </p:nvSpPr>
        <p:spPr bwMode="auto">
          <a:xfrm>
            <a:off x="533400" y="457200"/>
            <a:ext cx="3111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AB Ortak De</a:t>
            </a:r>
            <a:r>
              <a:rPr lang="tr-TR" sz="1600">
                <a:solidFill>
                  <a:srgbClr val="000000"/>
                </a:solidFill>
              </a:rPr>
              <a:t>ğ</a:t>
            </a:r>
            <a:r>
              <a:rPr lang="en-US" sz="1600">
                <a:solidFill>
                  <a:srgbClr val="000000"/>
                </a:solidFill>
              </a:rPr>
              <a:t>erleri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Temel Haklar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AB Kurumları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AB Politikaları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>
                <a:solidFill>
                  <a:srgbClr val="000000"/>
                </a:solidFill>
              </a:rPr>
              <a:t>AB Tarihi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0"/>
            <a:ext cx="38893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Yarışma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Konularının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Kapsamı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200" y="76200"/>
            <a:ext cx="4191000" cy="66294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Yarı</a:t>
            </a:r>
            <a:r>
              <a:rPr lang="tr-TR" sz="1800" b="1" dirty="0" smtClean="0">
                <a:solidFill>
                  <a:schemeClr val="accent6">
                    <a:lumMod val="75000"/>
                  </a:schemeClr>
                </a:solidFill>
              </a:rPr>
              <a:t>ş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acak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Takımların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</a:rPr>
              <a:t>Kurulması</a:t>
            </a: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b="1" dirty="0" smtClean="0">
              <a:solidFill>
                <a:srgbClr val="00009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 smtClean="0">
                <a:solidFill>
                  <a:srgbClr val="000000"/>
                </a:solidFill>
              </a:rPr>
              <a:t>Takımlar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>
                <a:solidFill>
                  <a:srgbClr val="000000"/>
                </a:solidFill>
              </a:rPr>
              <a:t>3 </a:t>
            </a:r>
            <a:r>
              <a:rPr lang="en-US" sz="1700" dirty="0" err="1">
                <a:solidFill>
                  <a:srgbClr val="000000"/>
                </a:solidFill>
              </a:rPr>
              <a:t>asil</a:t>
            </a:r>
            <a:r>
              <a:rPr lang="en-US" sz="1700" dirty="0">
                <a:solidFill>
                  <a:srgbClr val="000000"/>
                </a:solidFill>
              </a:rPr>
              <a:t> 1 </a:t>
            </a:r>
            <a:r>
              <a:rPr lang="en-US" sz="1700" dirty="0" err="1">
                <a:solidFill>
                  <a:srgbClr val="000000"/>
                </a:solidFill>
              </a:rPr>
              <a:t>yedek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tr-TR" sz="1700" dirty="0">
                <a:solidFill>
                  <a:srgbClr val="000000"/>
                </a:solidFill>
              </a:rPr>
              <a:t>ü</a:t>
            </a:r>
            <a:r>
              <a:rPr lang="en-US" sz="1700" dirty="0" err="1" smtClean="0">
                <a:solidFill>
                  <a:srgbClr val="000000"/>
                </a:solidFill>
              </a:rPr>
              <a:t>yeden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olu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err="1" smtClean="0">
                <a:solidFill>
                  <a:srgbClr val="000000"/>
                </a:solidFill>
              </a:rPr>
              <a:t>acaktır</a:t>
            </a:r>
            <a:r>
              <a:rPr lang="en-US" sz="1700" dirty="0">
                <a:solidFill>
                  <a:srgbClr val="000000"/>
                </a:solidFill>
              </a:rPr>
              <a:t>. </a:t>
            </a:r>
            <a:r>
              <a:rPr lang="en-US" sz="1700" dirty="0" err="1" smtClean="0">
                <a:solidFill>
                  <a:srgbClr val="000000"/>
                </a:solidFill>
              </a:rPr>
              <a:t>Üyeler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değişmeyecek </a:t>
            </a:r>
            <a:r>
              <a:rPr lang="en-US" sz="1700" dirty="0" err="1" smtClean="0">
                <a:solidFill>
                  <a:srgbClr val="000000"/>
                </a:solidFill>
              </a:rPr>
              <a:t>ancak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gerektiğinde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yedek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üye </a:t>
            </a:r>
            <a:r>
              <a:rPr lang="en-US" sz="1700" dirty="0" err="1" smtClean="0">
                <a:solidFill>
                  <a:srgbClr val="000000"/>
                </a:solidFill>
              </a:rPr>
              <a:t>yarı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err="1" smtClean="0">
                <a:solidFill>
                  <a:srgbClr val="000000"/>
                </a:solidFill>
              </a:rPr>
              <a:t>maya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dahil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edilecektir</a:t>
            </a:r>
            <a:r>
              <a:rPr lang="en-US" sz="1700" dirty="0" smtClean="0">
                <a:solidFill>
                  <a:srgbClr val="000000"/>
                </a:solidFill>
              </a:rPr>
              <a:t>. </a:t>
            </a:r>
            <a:r>
              <a:rPr lang="en-US" sz="1700" dirty="0" err="1" smtClean="0">
                <a:solidFill>
                  <a:srgbClr val="000000"/>
                </a:solidFill>
              </a:rPr>
              <a:t>Takımlar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kend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sözcülerini</a:t>
            </a:r>
            <a:r>
              <a:rPr lang="en-US" sz="1700" dirty="0" smtClean="0">
                <a:solidFill>
                  <a:srgbClr val="000000"/>
                </a:solidFill>
              </a:rPr>
              <a:t> se</a:t>
            </a:r>
            <a:r>
              <a:rPr lang="tr-TR" sz="1700" dirty="0" smtClean="0">
                <a:solidFill>
                  <a:srgbClr val="000000"/>
                </a:solidFill>
              </a:rPr>
              <a:t>ç</a:t>
            </a:r>
            <a:r>
              <a:rPr lang="en-US" sz="1700" dirty="0" err="1" smtClean="0">
                <a:solidFill>
                  <a:srgbClr val="000000"/>
                </a:solidFill>
              </a:rPr>
              <a:t>ecektir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 smtClean="0">
                <a:solidFill>
                  <a:srgbClr val="000000"/>
                </a:solidFill>
              </a:rPr>
              <a:t>Takımlar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yarışmaya </a:t>
            </a:r>
            <a:r>
              <a:rPr lang="en-US" sz="1700" dirty="0" err="1" smtClean="0">
                <a:solidFill>
                  <a:srgbClr val="000000"/>
                </a:solidFill>
              </a:rPr>
              <a:t>okul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müdürlüklerince </a:t>
            </a:r>
            <a:r>
              <a:rPr lang="en-US" sz="1700" dirty="0" err="1" smtClean="0">
                <a:solidFill>
                  <a:srgbClr val="000000"/>
                </a:solidFill>
              </a:rPr>
              <a:t>onaylanmı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fotoğraflı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kimlik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belgeleri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ile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gelecek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tr-TR" sz="1700" dirty="0" smtClean="0">
                <a:solidFill>
                  <a:srgbClr val="000000"/>
                </a:solidFill>
              </a:rPr>
              <a:t>bu </a:t>
            </a:r>
            <a:r>
              <a:rPr lang="en-US" sz="1700" dirty="0" err="1" smtClean="0">
                <a:solidFill>
                  <a:srgbClr val="000000"/>
                </a:solidFill>
              </a:rPr>
              <a:t>belgeler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jüri </a:t>
            </a:r>
            <a:r>
              <a:rPr lang="en-US" sz="1700" dirty="0" err="1" smtClean="0">
                <a:solidFill>
                  <a:srgbClr val="000000"/>
                </a:solidFill>
              </a:rPr>
              <a:t>tarafından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kontrol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edilecektir</a:t>
            </a:r>
            <a:r>
              <a:rPr lang="en-US" sz="1700" dirty="0">
                <a:solidFill>
                  <a:srgbClr val="000000"/>
                </a:solidFill>
              </a:rPr>
              <a:t>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smtClean="0">
                <a:solidFill>
                  <a:srgbClr val="000000"/>
                </a:solidFill>
              </a:rPr>
              <a:t>Her </a:t>
            </a:r>
            <a:r>
              <a:rPr lang="en-US" sz="1700" dirty="0" err="1" smtClean="0">
                <a:solidFill>
                  <a:srgbClr val="000000"/>
                </a:solidFill>
              </a:rPr>
              <a:t>takımın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okul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tarafından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atanan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danı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smtClean="0">
                <a:solidFill>
                  <a:srgbClr val="000000"/>
                </a:solidFill>
              </a:rPr>
              <a:t>man </a:t>
            </a:r>
            <a:r>
              <a:rPr lang="tr-TR" sz="1700" dirty="0" smtClean="0">
                <a:solidFill>
                  <a:srgbClr val="000000"/>
                </a:solidFill>
              </a:rPr>
              <a:t>öğr</a:t>
            </a:r>
            <a:r>
              <a:rPr lang="en-US" sz="1700" dirty="0" err="1" smtClean="0">
                <a:solidFill>
                  <a:srgbClr val="000000"/>
                </a:solidFill>
              </a:rPr>
              <a:t>etmeni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sınava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hazırlanma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tr-TR" sz="1700" dirty="0" smtClean="0">
                <a:solidFill>
                  <a:srgbClr val="000000"/>
                </a:solidFill>
              </a:rPr>
              <a:t>sürecini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koord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smtClean="0">
                <a:solidFill>
                  <a:srgbClr val="000000"/>
                </a:solidFill>
              </a:rPr>
              <a:t>ne </a:t>
            </a:r>
            <a:r>
              <a:rPr lang="en-US" sz="1700" dirty="0" err="1" smtClean="0">
                <a:solidFill>
                  <a:srgbClr val="000000"/>
                </a:solidFill>
              </a:rPr>
              <a:t>edecek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yarı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err="1" smtClean="0">
                <a:solidFill>
                  <a:srgbClr val="000000"/>
                </a:solidFill>
              </a:rPr>
              <a:t>malarda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takımına</a:t>
            </a:r>
            <a:r>
              <a:rPr lang="en-US" sz="1700" dirty="0" smtClean="0">
                <a:solidFill>
                  <a:srgbClr val="000000"/>
                </a:solidFill>
              </a:rPr>
              <a:t> e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err="1" smtClean="0">
                <a:solidFill>
                  <a:srgbClr val="000000"/>
                </a:solidFill>
              </a:rPr>
              <a:t>lik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edecektir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endParaRPr lang="en-US" sz="1700" dirty="0" smtClean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 smtClean="0">
                <a:solidFill>
                  <a:srgbClr val="000000"/>
                </a:solidFill>
              </a:rPr>
              <a:t>Takımlar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yarı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err="1" smtClean="0">
                <a:solidFill>
                  <a:srgbClr val="000000"/>
                </a:solidFill>
              </a:rPr>
              <a:t>malara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zamanında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katılmalıdır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  <a:endParaRPr lang="en-US" sz="1700" dirty="0">
              <a:solidFill>
                <a:srgbClr val="000000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 smtClean="0">
                <a:solidFill>
                  <a:srgbClr val="000000"/>
                </a:solidFill>
              </a:rPr>
              <a:t>Yarı</a:t>
            </a:r>
            <a:r>
              <a:rPr lang="tr-TR" sz="1700" dirty="0" smtClean="0">
                <a:solidFill>
                  <a:srgbClr val="000000"/>
                </a:solidFill>
              </a:rPr>
              <a:t>ş</a:t>
            </a:r>
            <a:r>
              <a:rPr lang="en-US" sz="1700" dirty="0" smtClean="0">
                <a:solidFill>
                  <a:srgbClr val="000000"/>
                </a:solidFill>
              </a:rPr>
              <a:t>ma </a:t>
            </a:r>
            <a:r>
              <a:rPr lang="en-US" sz="1700" dirty="0" err="1" smtClean="0">
                <a:solidFill>
                  <a:srgbClr val="000000"/>
                </a:solidFill>
              </a:rPr>
              <a:t>oturumları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>
                <a:solidFill>
                  <a:srgbClr val="000000"/>
                </a:solidFill>
              </a:rPr>
              <a:t>en </a:t>
            </a:r>
            <a:r>
              <a:rPr lang="en-US" sz="1700" dirty="0" err="1">
                <a:solidFill>
                  <a:srgbClr val="000000"/>
                </a:solidFill>
              </a:rPr>
              <a:t>az</a:t>
            </a:r>
            <a:r>
              <a:rPr lang="en-US" sz="1700" dirty="0">
                <a:solidFill>
                  <a:srgbClr val="000000"/>
                </a:solidFill>
              </a:rPr>
              <a:t> 2 </a:t>
            </a:r>
            <a:r>
              <a:rPr lang="en-US" sz="1700" dirty="0" err="1">
                <a:solidFill>
                  <a:srgbClr val="000000"/>
                </a:solidFill>
              </a:rPr>
              <a:t>takımın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katılımıyla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smtClean="0">
                <a:solidFill>
                  <a:srgbClr val="000000"/>
                </a:solidFill>
              </a:rPr>
              <a:t>d</a:t>
            </a:r>
            <a:r>
              <a:rPr lang="tr-TR" sz="1700" dirty="0" smtClean="0">
                <a:solidFill>
                  <a:srgbClr val="000000"/>
                </a:solidFill>
              </a:rPr>
              <a:t>ü</a:t>
            </a:r>
            <a:r>
              <a:rPr lang="en-US" sz="1700" dirty="0" err="1" smtClean="0">
                <a:solidFill>
                  <a:srgbClr val="000000"/>
                </a:solidFill>
              </a:rPr>
              <a:t>zenlenecek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yalnızca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>
                <a:solidFill>
                  <a:srgbClr val="000000"/>
                </a:solidFill>
              </a:rPr>
              <a:t>1 </a:t>
            </a:r>
            <a:r>
              <a:rPr lang="tr-TR" sz="1700" dirty="0" smtClean="0">
                <a:solidFill>
                  <a:srgbClr val="000000"/>
                </a:solidFill>
              </a:rPr>
              <a:t>takı</a:t>
            </a:r>
            <a:r>
              <a:rPr lang="en-US" sz="1700" dirty="0" smtClean="0">
                <a:solidFill>
                  <a:srgbClr val="000000"/>
                </a:solidFill>
              </a:rPr>
              <a:t>m gal</a:t>
            </a:r>
            <a:r>
              <a:rPr lang="tr-TR" sz="1700" dirty="0" smtClean="0">
                <a:solidFill>
                  <a:srgbClr val="000000"/>
                </a:solidFill>
              </a:rPr>
              <a:t>i</a:t>
            </a:r>
            <a:r>
              <a:rPr lang="en-US" sz="1700" dirty="0" smtClean="0">
                <a:solidFill>
                  <a:srgbClr val="000000"/>
                </a:solidFill>
              </a:rPr>
              <a:t>p se</a:t>
            </a:r>
            <a:r>
              <a:rPr lang="tr-TR" sz="1700" dirty="0" smtClean="0">
                <a:solidFill>
                  <a:srgbClr val="000000"/>
                </a:solidFill>
              </a:rPr>
              <a:t>çi</a:t>
            </a:r>
            <a:r>
              <a:rPr lang="en-US" sz="1700" dirty="0" err="1" smtClean="0">
                <a:solidFill>
                  <a:srgbClr val="000000"/>
                </a:solidFill>
              </a:rPr>
              <a:t>lecektir</a:t>
            </a:r>
            <a:r>
              <a:rPr lang="en-US" sz="1700" dirty="0" smtClean="0">
                <a:solidFill>
                  <a:srgbClr val="000000"/>
                </a:solidFill>
              </a:rPr>
              <a:t>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smtClean="0">
                <a:solidFill>
                  <a:srgbClr val="000000"/>
                </a:solidFill>
              </a:rPr>
              <a:t>Her </a:t>
            </a:r>
            <a:r>
              <a:rPr lang="en-US" sz="1700" dirty="0" err="1">
                <a:solidFill>
                  <a:srgbClr val="000000"/>
                </a:solidFill>
              </a:rPr>
              <a:t>bir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oturumda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yarı</a:t>
            </a:r>
            <a:r>
              <a:rPr lang="tr-TR" sz="1700" dirty="0" smtClean="0">
                <a:solidFill>
                  <a:srgbClr val="000000"/>
                </a:solidFill>
              </a:rPr>
              <a:t>şacak </a:t>
            </a:r>
            <a:r>
              <a:rPr lang="en-US" sz="1700" dirty="0" err="1" smtClean="0">
                <a:solidFill>
                  <a:srgbClr val="000000"/>
                </a:solidFill>
              </a:rPr>
              <a:t>olan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takımların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sayısı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>
                <a:solidFill>
                  <a:srgbClr val="000000"/>
                </a:solidFill>
              </a:rPr>
              <a:t>o </a:t>
            </a:r>
            <a:r>
              <a:rPr lang="en-US" sz="1700" dirty="0" err="1">
                <a:solidFill>
                  <a:srgbClr val="000000"/>
                </a:solidFill>
              </a:rPr>
              <a:t>ildeki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katılımcı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okulların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err="1">
                <a:solidFill>
                  <a:srgbClr val="000000"/>
                </a:solidFill>
              </a:rPr>
              <a:t>sayısına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  <a:r>
              <a:rPr lang="en-US" sz="1700" dirty="0" smtClean="0">
                <a:solidFill>
                  <a:srgbClr val="000000"/>
                </a:solidFill>
              </a:rPr>
              <a:t>g</a:t>
            </a:r>
            <a:r>
              <a:rPr lang="tr-TR" sz="1700" dirty="0" smtClean="0">
                <a:solidFill>
                  <a:srgbClr val="000000"/>
                </a:solidFill>
              </a:rPr>
              <a:t>ö</a:t>
            </a:r>
            <a:r>
              <a:rPr lang="en-US" sz="1700" dirty="0" smtClean="0">
                <a:solidFill>
                  <a:srgbClr val="000000"/>
                </a:solidFill>
              </a:rPr>
              <a:t>re </a:t>
            </a:r>
            <a:r>
              <a:rPr lang="en-US" sz="1700" dirty="0" err="1">
                <a:solidFill>
                  <a:srgbClr val="000000"/>
                </a:solidFill>
              </a:rPr>
              <a:t>belirlenecektir</a:t>
            </a:r>
            <a:r>
              <a:rPr lang="en-US" sz="1700" dirty="0">
                <a:solidFill>
                  <a:srgbClr val="000000"/>
                </a:solidFill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42875"/>
            <a:ext cx="4038600" cy="67710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Yarışma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Soruları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ve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Usül</a:t>
            </a:r>
            <a:endParaRPr lang="en-US" dirty="0">
              <a:solidFill>
                <a:srgbClr val="00009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254061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Her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oturumda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15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+mn-cs"/>
              </a:rPr>
              <a:t>as</a:t>
            </a:r>
            <a:r>
              <a:rPr lang="tr-TR" sz="1600" dirty="0" smtClean="0">
                <a:solidFill>
                  <a:srgbClr val="000000"/>
                </a:solidFill>
                <a:latin typeface="Arial"/>
                <a:cs typeface="+mn-cs"/>
              </a:rPr>
              <a:t>ı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+mn-cs"/>
              </a:rPr>
              <a:t>l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, 10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adet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yedek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soru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olacaktır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+mn-cs"/>
              </a:rPr>
              <a:t>Soru</a:t>
            </a:r>
            <a:r>
              <a:rPr lang="tr-TR" sz="1600" dirty="0" smtClean="0">
                <a:solidFill>
                  <a:srgbClr val="000000"/>
                </a:solidFill>
                <a:latin typeface="Arial"/>
                <a:cs typeface="+mn-cs"/>
              </a:rPr>
              <a:t> türleri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+mn-cs"/>
              </a:rPr>
              <a:t>  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ç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oktan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se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ç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meli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do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ğ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ru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yanlı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ş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ve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açık uçlu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600" dirty="0" smtClean="0">
                <a:solidFill>
                  <a:srgbClr val="000000"/>
                </a:solidFill>
                <a:latin typeface="Arial"/>
                <a:cs typeface="+mn-cs"/>
              </a:rPr>
              <a:t>şeklinde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+mn-cs"/>
              </a:rPr>
              <a:t>olacaktır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Yanıtlama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süresi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1 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dakikadır.</a:t>
            </a:r>
            <a:endParaRPr lang="en-US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Her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soru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1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puan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de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ğe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rindedir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En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fazla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do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ğ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ru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yanıtı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veren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takım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oturumun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galibi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olacaktır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Takımlar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arasında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e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şi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tlik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olması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durumunda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eşitliğe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sah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p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takımlara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yedek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sorular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sorulacaktır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İ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kinci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a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şa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ma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soruları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takımlardan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birisinin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daha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fazla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do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ğ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ru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yanıtı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vermesine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kadar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s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ür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ecektir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6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Takımlardan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birisi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di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ğe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+mn-cs"/>
              </a:rPr>
              <a:t>rlerine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600" dirty="0">
                <a:solidFill>
                  <a:srgbClr val="000000"/>
                </a:solidFill>
                <a:latin typeface="Arial"/>
                <a:cs typeface="+mn-cs"/>
              </a:rPr>
              <a:t>üstünlük sağladığında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D0D0D"/>
                </a:solidFill>
                <a:latin typeface="Arial"/>
                <a:cs typeface="+mn-cs"/>
              </a:rPr>
              <a:t>oturum</a:t>
            </a:r>
            <a:r>
              <a:rPr lang="en-US" sz="16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D0D0D"/>
                </a:solidFill>
                <a:latin typeface="Arial"/>
                <a:cs typeface="+mn-cs"/>
              </a:rPr>
              <a:t>bitecek</a:t>
            </a:r>
            <a:r>
              <a:rPr lang="en-US" sz="16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D0D0D"/>
                </a:solidFill>
                <a:latin typeface="Arial"/>
                <a:cs typeface="+mn-cs"/>
              </a:rPr>
              <a:t>ve</a:t>
            </a:r>
            <a:r>
              <a:rPr lang="en-US" sz="16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D0D0D"/>
                </a:solidFill>
                <a:latin typeface="Arial"/>
                <a:cs typeface="+mn-cs"/>
              </a:rPr>
              <a:t>bu</a:t>
            </a:r>
            <a:r>
              <a:rPr lang="en-US" sz="16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D0D0D"/>
                </a:solidFill>
                <a:latin typeface="Arial"/>
                <a:cs typeface="+mn-cs"/>
              </a:rPr>
              <a:t>takım</a:t>
            </a:r>
            <a:r>
              <a:rPr lang="en-US" sz="16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D0D0D"/>
                </a:solidFill>
                <a:latin typeface="Arial"/>
                <a:cs typeface="+mn-cs"/>
              </a:rPr>
              <a:t>galip</a:t>
            </a:r>
            <a:r>
              <a:rPr lang="en-US" sz="16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D0D0D"/>
                </a:solidFill>
                <a:latin typeface="Arial"/>
                <a:cs typeface="+mn-cs"/>
              </a:rPr>
              <a:t>ilan</a:t>
            </a:r>
            <a:r>
              <a:rPr lang="en-US" sz="1600" dirty="0">
                <a:solidFill>
                  <a:srgbClr val="0D0D0D"/>
                </a:solidFill>
                <a:latin typeface="Arial"/>
                <a:cs typeface="+mn-cs"/>
              </a:rPr>
              <a:t> </a:t>
            </a:r>
            <a:r>
              <a:rPr lang="en-US" sz="1600" dirty="0" err="1">
                <a:solidFill>
                  <a:srgbClr val="0D0D0D"/>
                </a:solidFill>
                <a:latin typeface="Arial"/>
                <a:cs typeface="+mn-cs"/>
              </a:rPr>
              <a:t>edilecektir</a:t>
            </a:r>
            <a:r>
              <a:rPr lang="en-US" sz="1600" dirty="0">
                <a:solidFill>
                  <a:srgbClr val="0D0D0D"/>
                </a:solidFill>
                <a:latin typeface="Arial"/>
                <a:cs typeface="+mn-cs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b_karakter_resim_yarismasi01-09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067" r="6067"/>
          <a:stretch>
            <a:fillRect/>
          </a:stretch>
        </p:blipFill>
        <p:spPr>
          <a:xfrm>
            <a:off x="304800" y="228600"/>
            <a:ext cx="2590800" cy="1981200"/>
          </a:xfrm>
        </p:spPr>
      </p:pic>
      <p:sp>
        <p:nvSpPr>
          <p:cNvPr id="3584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71800" y="228600"/>
            <a:ext cx="5334000" cy="6477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tabLst>
                <a:tab pos="447675" algn="l"/>
              </a:tabLst>
            </a:pPr>
            <a:r>
              <a:rPr lang="tr-TR" sz="1800" b="1" dirty="0" smtClean="0">
                <a:solidFill>
                  <a:srgbClr val="F79646"/>
                </a:solidFill>
                <a:latin typeface="Arial" charset="0"/>
              </a:rPr>
              <a:t>Danışman</a:t>
            </a:r>
            <a:r>
              <a:rPr lang="tr-TR" sz="1800" b="1" dirty="0" smtClean="0">
                <a:solidFill>
                  <a:srgbClr val="F79646"/>
                </a:solidFill>
                <a:latin typeface="Tahoma" pitchFamily="34" charset="0"/>
              </a:rPr>
              <a:t> Öğretmenlerin Görevleri</a:t>
            </a:r>
            <a:endParaRPr lang="tr-TR" sz="180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tabLst>
                <a:tab pos="447675" algn="l"/>
              </a:tabLst>
            </a:pPr>
            <a:endParaRPr lang="tr-TR" sz="1600" dirty="0" smtClean="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tr-TR" sz="1600" dirty="0" smtClean="0">
                <a:solidFill>
                  <a:srgbClr val="000000"/>
                </a:solidFill>
                <a:latin typeface="Tahoma" pitchFamily="34" charset="0"/>
              </a:rPr>
              <a:t>Okul takımının hazırlanmasına rehberlik etmek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tr-TR" sz="1600" dirty="0" smtClean="0">
                <a:solidFill>
                  <a:srgbClr val="000000"/>
                </a:solidFill>
                <a:latin typeface="Tahoma" pitchFamily="34" charset="0"/>
              </a:rPr>
              <a:t>Öğrencilere ilgili materyaller, sunumlar, belgeler sağlamak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tr-TR" sz="1600" dirty="0" smtClean="0">
                <a:solidFill>
                  <a:srgbClr val="000000"/>
                </a:solidFill>
                <a:latin typeface="Tahoma" pitchFamily="34" charset="0"/>
              </a:rPr>
              <a:t>Takım olarak yarışmaya çalışmak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tr-TR" sz="1600" dirty="0" smtClean="0">
                <a:solidFill>
                  <a:srgbClr val="000000"/>
                </a:solidFill>
                <a:latin typeface="Tahoma" pitchFamily="34" charset="0"/>
              </a:rPr>
              <a:t>Takımın yarışma için gerekli bütün resmi evraklarını tamamlamasına eşlik etmek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tr-TR" sz="1600" dirty="0" smtClean="0">
                <a:solidFill>
                  <a:srgbClr val="000000"/>
                </a:solidFill>
                <a:latin typeface="Tahoma" pitchFamily="34" charset="0"/>
              </a:rPr>
              <a:t>İlçe, il ve Türkiye düzeyindeki yarışmalara okul takımı ile birlikte “</a:t>
            </a:r>
            <a:r>
              <a:rPr lang="tr-TR" sz="1600" dirty="0" smtClean="0">
                <a:solidFill>
                  <a:srgbClr val="000000"/>
                </a:solidFill>
                <a:latin typeface="Arial" charset="0"/>
              </a:rPr>
              <a:t>danışman</a:t>
            </a:r>
            <a:r>
              <a:rPr lang="tr-TR" sz="1600" dirty="0" smtClean="0">
                <a:solidFill>
                  <a:srgbClr val="000000"/>
                </a:solidFill>
                <a:latin typeface="Tahoma" pitchFamily="34" charset="0"/>
              </a:rPr>
              <a:t> öğretmen” sıfatı ile katılım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tabLst>
                <a:tab pos="447675" algn="l"/>
              </a:tabLst>
            </a:pPr>
            <a:r>
              <a:rPr lang="tr-TR" sz="1600" dirty="0" smtClean="0">
                <a:solidFill>
                  <a:srgbClr val="000000"/>
                </a:solidFill>
                <a:latin typeface="Tahoma" pitchFamily="34" charset="0"/>
              </a:rPr>
              <a:t>Derece alınması durumunda ödül törenine katılım</a:t>
            </a:r>
          </a:p>
          <a:p>
            <a:pPr eaLnBrk="1" hangingPunct="1">
              <a:lnSpc>
                <a:spcPct val="90000"/>
              </a:lnSpc>
              <a:tabLst>
                <a:tab pos="447675" algn="l"/>
              </a:tabLst>
            </a:pPr>
            <a:endParaRPr lang="en-US" sz="1600" dirty="0" smtClean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8"/>
          <p:cNvSpPr>
            <a:spLocks noGrp="1"/>
          </p:cNvSpPr>
          <p:nvPr>
            <p:ph type="body" sz="quarter" idx="13"/>
          </p:nvPr>
        </p:nvSpPr>
        <p:spPr>
          <a:xfrm>
            <a:off x="76200" y="3276600"/>
            <a:ext cx="8458200" cy="1600200"/>
          </a:xfrm>
        </p:spPr>
        <p:txBody>
          <a:bodyPr/>
          <a:lstStyle/>
          <a:p>
            <a:pPr marL="285750" indent="-285750" algn="just" eaLnBrk="1" hangingPunct="1">
              <a:buFont typeface="Wingdings" pitchFamily="2" charset="2"/>
              <a:buChar char="v"/>
            </a:pPr>
            <a:r>
              <a:rPr lang="tr-TR" sz="1800" dirty="0">
                <a:solidFill>
                  <a:srgbClr val="000000"/>
                </a:solidFill>
                <a:latin typeface="Arial" charset="0"/>
              </a:rPr>
              <a:t>Yarışmalar 2 yöntemle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gerçekleştirilecektir: </a:t>
            </a:r>
            <a:endParaRPr lang="tr-TR" sz="1800" dirty="0">
              <a:solidFill>
                <a:srgbClr val="000000"/>
              </a:solidFill>
              <a:latin typeface="Arial" charset="0"/>
            </a:endParaRPr>
          </a:p>
          <a:p>
            <a:pPr algn="just" eaLnBrk="1" hangingPunct="1"/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tr-TR" sz="1800" dirty="0">
                <a:solidFill>
                  <a:srgbClr val="000000"/>
                </a:solidFill>
                <a:latin typeface="Arial" charset="0"/>
              </a:rPr>
              <a:t>. yöntemde sorular masa üzerlerinde bulunan ekrana ana kumanda masasından gönderilecek, </a:t>
            </a:r>
          </a:p>
          <a:p>
            <a:pPr algn="just" eaLnBrk="1" hangingPunct="1"/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tr-TR" sz="1800" dirty="0">
                <a:solidFill>
                  <a:srgbClr val="000000"/>
                </a:solidFill>
                <a:latin typeface="Arial" charset="0"/>
              </a:rPr>
              <a:t>. yöntemde ise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sorular takımlara </a:t>
            </a:r>
            <a:r>
              <a:rPr lang="tr-TR" sz="1800" dirty="0">
                <a:solidFill>
                  <a:srgbClr val="000000"/>
                </a:solidFill>
                <a:latin typeface="Arial" charset="0"/>
              </a:rPr>
              <a:t>birer birer, kâğıt üzerine yazılı olarak verilecektir. </a:t>
            </a:r>
          </a:p>
          <a:p>
            <a:pPr marL="285750" indent="-285750" algn="just" eaLnBrk="1" hangingPunct="1">
              <a:buFont typeface="Wingdings" pitchFamily="2" charset="2"/>
              <a:buChar char="v"/>
            </a:pPr>
            <a:endParaRPr lang="tr-TR" sz="1800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just" eaLnBrk="1" hangingPunct="1">
              <a:buFont typeface="Wingdings" pitchFamily="2" charset="2"/>
              <a:buChar char="v"/>
            </a:pPr>
            <a:r>
              <a:rPr lang="tr-TR" sz="1800" dirty="0">
                <a:solidFill>
                  <a:srgbClr val="000000"/>
                </a:solidFill>
                <a:latin typeface="Arial" charset="0"/>
              </a:rPr>
              <a:t>Süre, takımlar soruları gördüğünde başlatılacaktır. 1 dakikalık yanıtlama süresi dolduğunda bütün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takımlar yanıtlarını </a:t>
            </a:r>
            <a:r>
              <a:rPr lang="tr-TR" sz="1800" dirty="0">
                <a:solidFill>
                  <a:srgbClr val="000000"/>
                </a:solidFill>
                <a:latin typeface="Arial" charset="0"/>
              </a:rPr>
              <a:t>yazdıkları kâğıtları havaya kaldıracak ve sırayla yanıtlarını okuyacaklardır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tr-TR" sz="1800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just" eaLnBrk="1" hangingPunct="1">
              <a:buFont typeface="Wingdings" pitchFamily="2" charset="2"/>
              <a:buChar char="v"/>
            </a:pPr>
            <a:r>
              <a:rPr lang="tr-TR" sz="1800" dirty="0">
                <a:solidFill>
                  <a:srgbClr val="000000"/>
                </a:solidFill>
                <a:latin typeface="Arial" charset="0"/>
              </a:rPr>
              <a:t>Yanıtlar okunduktan sonra soru, yüksek sesle salona da okunacaktır (uygun olan yerlerde sorular ekrana/perdeye yansıtılacaktır). </a:t>
            </a:r>
          </a:p>
          <a:p>
            <a:pPr marL="285750" indent="-285750" algn="just" eaLnBrk="1" hangingPunct="1">
              <a:buFont typeface="Wingdings" pitchFamily="2" charset="2"/>
              <a:buChar char="v"/>
            </a:pPr>
            <a:endParaRPr lang="tr-TR" sz="1800" dirty="0">
              <a:solidFill>
                <a:srgbClr val="000000"/>
              </a:solidFill>
              <a:latin typeface="Arial" charset="0"/>
            </a:endParaRPr>
          </a:p>
          <a:p>
            <a:pPr marL="285750" indent="-285750" algn="just" eaLnBrk="1" hangingPunct="1">
              <a:buFont typeface="Arial" charset="0"/>
              <a:buChar char="•"/>
            </a:pPr>
            <a:endParaRPr lang="en-US" sz="1800" dirty="0" smtClean="0">
              <a:latin typeface="Arial" charset="0"/>
            </a:endParaRPr>
          </a:p>
        </p:txBody>
      </p:sp>
      <p:pic>
        <p:nvPicPr>
          <p:cNvPr id="9" name="Picture Placeholder 8" descr="ab_karakter_resim_yarismasi01-01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100" b="21100"/>
          <a:stretch>
            <a:fillRect/>
          </a:stretch>
        </p:blipFill>
        <p:spPr>
          <a:xfrm>
            <a:off x="152400" y="152400"/>
            <a:ext cx="2286000" cy="3048000"/>
          </a:xfrm>
        </p:spPr>
      </p:pic>
      <p:pic>
        <p:nvPicPr>
          <p:cNvPr id="10" name="Picture Placeholder 9" descr="ab_karakter_resim_yarismasi01-02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7484" b="7484"/>
          <a:stretch>
            <a:fillRect/>
          </a:stretch>
        </p:blipFill>
        <p:spPr>
          <a:xfrm>
            <a:off x="2895600" y="152400"/>
            <a:ext cx="2362200" cy="3048000"/>
          </a:xfrm>
        </p:spPr>
      </p:pic>
      <p:pic>
        <p:nvPicPr>
          <p:cNvPr id="14" name="Picture Placeholder 13" descr="ab_karakter_resim_yarismasi01-04.jpg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t="5220" b="5220"/>
          <a:stretch>
            <a:fillRect/>
          </a:stretch>
        </p:blipFill>
        <p:spPr>
          <a:xfrm>
            <a:off x="5943600" y="152400"/>
            <a:ext cx="2438400" cy="304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8"/>
          <p:cNvSpPr>
            <a:spLocks noGrp="1"/>
          </p:cNvSpPr>
          <p:nvPr>
            <p:ph type="body" sz="quarter" idx="13"/>
          </p:nvPr>
        </p:nvSpPr>
        <p:spPr>
          <a:xfrm>
            <a:off x="76200" y="3276600"/>
            <a:ext cx="8458200" cy="1600200"/>
          </a:xfrm>
        </p:spPr>
        <p:txBody>
          <a:bodyPr/>
          <a:lstStyle/>
          <a:p>
            <a:pPr marL="285750" indent="-285750" algn="just" eaLnBrk="1" hangingPunct="1">
              <a:buFont typeface="Wingdings" pitchFamily="2" charset="2"/>
              <a:buChar char="v"/>
            </a:pPr>
            <a:endParaRPr lang="tr-TR" sz="1800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algn="just" eaLnBrk="1" hangingPunct="1">
              <a:buFont typeface="Wingdings" pitchFamily="2" charset="2"/>
              <a:buChar char="v"/>
            </a:pP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Bu </a:t>
            </a:r>
            <a:r>
              <a:rPr lang="tr-TR" sz="1800" dirty="0">
                <a:solidFill>
                  <a:srgbClr val="000000"/>
                </a:solidFill>
                <a:latin typeface="Arial" charset="0"/>
              </a:rPr>
              <a:t>yöntemle takımlar, izleyicilerin olası müdahalesi olmadan yanıtlarını verebileceklerdir. Doğru yanıt, soru yüksek sesle okunduktan sonra açıklanacaktır. Bu prosedür, her bir soru için tekrar edilecektir.</a:t>
            </a:r>
          </a:p>
          <a:p>
            <a:pPr marL="285750" indent="-285750" algn="just" eaLnBrk="1" hangingPunct="1">
              <a:buFont typeface="Wingdings" pitchFamily="2" charset="2"/>
              <a:buChar char="v"/>
            </a:pP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İlçe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Milli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Eğitim Müdürlükleri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ve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İl Milli Eğitim Müdürlükleri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kendi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illerinde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gerçekleştirilecek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bilgi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ması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elemeler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ini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düzenlemekle yükümlüdür.</a:t>
            </a:r>
            <a:endParaRPr lang="en-US" sz="1800" dirty="0" smtClean="0">
              <a:solidFill>
                <a:srgbClr val="000000"/>
              </a:solidFill>
              <a:latin typeface="Arial" charset="0"/>
            </a:endParaRPr>
          </a:p>
          <a:p>
            <a:pPr marL="285750" indent="-285750" algn="just" eaLnBrk="1" hangingPunct="1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Her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ilin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gal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takımı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Ankara’dak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ma f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nal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ne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katılacaktır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285750" indent="-285750" algn="just" eaLnBrk="1" hangingPunct="1">
              <a:buFont typeface="Wingdings" pitchFamily="2" charset="2"/>
              <a:buChar char="v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iğ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er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  <a:latin typeface="Arial" charset="0"/>
              </a:rPr>
              <a:t>öğr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enciler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yarı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ş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malarda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</a:rPr>
              <a:t>izleyici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olarak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yer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alacaktır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285750" indent="-285750" algn="just" eaLnBrk="1" hangingPunct="1">
              <a:buFont typeface="Arial" charset="0"/>
              <a:buChar char="•"/>
            </a:pPr>
            <a:endParaRPr lang="en-US" sz="1800" dirty="0" smtClean="0">
              <a:latin typeface="Arial" charset="0"/>
            </a:endParaRPr>
          </a:p>
        </p:txBody>
      </p:sp>
      <p:pic>
        <p:nvPicPr>
          <p:cNvPr id="9" name="Picture Placeholder 8" descr="ab_karakter_resim_yarismasi01-01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100" b="21100"/>
          <a:stretch>
            <a:fillRect/>
          </a:stretch>
        </p:blipFill>
        <p:spPr>
          <a:xfrm>
            <a:off x="3162300" y="152400"/>
            <a:ext cx="2286000" cy="3048000"/>
          </a:xfrm>
        </p:spPr>
      </p:pic>
      <p:pic>
        <p:nvPicPr>
          <p:cNvPr id="10" name="Picture Placeholder 9" descr="ab_karakter_resim_yarismasi01-02.jpg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t="7484" b="7484"/>
          <a:stretch>
            <a:fillRect/>
          </a:stretch>
        </p:blipFill>
        <p:spPr>
          <a:xfrm>
            <a:off x="6057900" y="152400"/>
            <a:ext cx="2362200" cy="3048000"/>
          </a:xfrm>
        </p:spPr>
      </p:pic>
      <p:pic>
        <p:nvPicPr>
          <p:cNvPr id="14" name="Picture Placeholder 13" descr="ab_karakter_resim_yarismasi01-04.jpg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t="5220" b="5220"/>
          <a:stretch>
            <a:fillRect/>
          </a:stretch>
        </p:blipFill>
        <p:spPr>
          <a:xfrm>
            <a:off x="114300" y="152400"/>
            <a:ext cx="2438400" cy="3048000"/>
          </a:xfrm>
        </p:spPr>
      </p:pic>
    </p:spTree>
    <p:extLst>
      <p:ext uri="{BB962C8B-B14F-4D97-AF65-F5344CB8AC3E}">
        <p14:creationId xmlns:p14="http://schemas.microsoft.com/office/powerpoint/2010/main" val="2982500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944" y="76200"/>
            <a:ext cx="4267200" cy="695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Yar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ış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ma  Akı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şı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+mn-cs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u"/>
              <a:defRPr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Saygı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Duru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ş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u,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İstiklal Marşı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Protokol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Konu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ş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maları</a:t>
            </a:r>
            <a:endParaRPr lang="en-US" sz="1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J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üri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Üyeler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inin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Tanıtımı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Yarı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ş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ma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Oturumları</a:t>
            </a:r>
            <a:endParaRPr lang="en-US" sz="1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Kazananların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İ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+mn-cs"/>
              </a:rPr>
              <a:t>lanı</a:t>
            </a:r>
            <a:endParaRPr lang="en-US" sz="1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Yarı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ş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malar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tamamlandıktan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sonra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her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ilde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ödül töreni düzenlenecek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ve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ilk ü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ç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e g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ren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+mn-cs"/>
              </a:rPr>
              <a:t>takım</a:t>
            </a:r>
            <a:r>
              <a:rPr lang="tr-TR" sz="1700" dirty="0" err="1" smtClean="0">
                <a:solidFill>
                  <a:srgbClr val="000000"/>
                </a:solidFill>
                <a:latin typeface="Arial"/>
                <a:cs typeface="+mn-cs"/>
              </a:rPr>
              <a:t>lar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+mn-cs"/>
              </a:rPr>
              <a:t>a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ödülleri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verilecektir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Ödüller 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MEB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tarafından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tem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n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ed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lecek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ödül töreni tarihi İl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MEM’ler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taraf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ı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ndan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be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li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rlenecektir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Her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ilin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kazanan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takımı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+mn-cs"/>
              </a:rPr>
              <a:t>Ankara’da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 smtClean="0">
                <a:solidFill>
                  <a:srgbClr val="000000"/>
                </a:solidFill>
                <a:latin typeface="Arial"/>
                <a:cs typeface="+mn-cs"/>
              </a:rPr>
              <a:t>1 gün sürecek olan yarışma finaline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+mn-cs"/>
              </a:rPr>
              <a:t>kat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ı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lacakt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ı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r.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Ulusal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 smtClean="0">
                <a:solidFill>
                  <a:srgbClr val="000000"/>
                </a:solidFill>
                <a:latin typeface="Arial"/>
                <a:cs typeface="+mn-cs"/>
              </a:rPr>
              <a:t>finalde 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+mn-cs"/>
              </a:rPr>
              <a:t>ilk </a:t>
            </a:r>
            <a:r>
              <a:rPr lang="tr-TR" sz="1700" dirty="0" smtClean="0">
                <a:solidFill>
                  <a:srgbClr val="000000"/>
                </a:solidFill>
                <a:latin typeface="Arial"/>
                <a:cs typeface="+mn-cs"/>
              </a:rPr>
              <a:t>üçe giren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takım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f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nal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sonrası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Ankara’da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düzenlenecek törende ödüllerini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alacak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ve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eylül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ayında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AB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ülkelerinde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 5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günlük 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(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ulaşı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m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hari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ç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)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çalışma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ziyaretine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katılacaktır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76200"/>
            <a:ext cx="4267200" cy="66787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E46C0A"/>
                </a:solidFill>
                <a:latin typeface="Arial"/>
                <a:cs typeface="+mn-cs"/>
              </a:rPr>
              <a:t>   </a:t>
            </a:r>
            <a:r>
              <a:rPr lang="en-US" sz="2000" b="1" dirty="0" err="1" smtClean="0">
                <a:solidFill>
                  <a:srgbClr val="E46C0A"/>
                </a:solidFill>
                <a:latin typeface="Arial"/>
                <a:cs typeface="+mn-cs"/>
              </a:rPr>
              <a:t>Yarı</a:t>
            </a:r>
            <a:r>
              <a:rPr lang="tr-TR" sz="2000" b="1" dirty="0">
                <a:solidFill>
                  <a:srgbClr val="E46C0A"/>
                </a:solidFill>
                <a:latin typeface="Arial"/>
                <a:cs typeface="+mn-cs"/>
              </a:rPr>
              <a:t>ş</a:t>
            </a:r>
            <a:r>
              <a:rPr lang="en-US" sz="2000" b="1" dirty="0">
                <a:solidFill>
                  <a:srgbClr val="E46C0A"/>
                </a:solidFill>
                <a:latin typeface="Arial"/>
                <a:cs typeface="+mn-cs"/>
              </a:rPr>
              <a:t>ma Ba</a:t>
            </a:r>
            <a:r>
              <a:rPr lang="tr-TR" sz="2000" b="1" dirty="0">
                <a:solidFill>
                  <a:srgbClr val="E46C0A"/>
                </a:solidFill>
                <a:latin typeface="Arial"/>
                <a:cs typeface="+mn-cs"/>
              </a:rPr>
              <a:t>ş</a:t>
            </a:r>
            <a:r>
              <a:rPr lang="en-US" sz="2000" b="1" dirty="0" err="1">
                <a:solidFill>
                  <a:srgbClr val="E46C0A"/>
                </a:solidFill>
                <a:latin typeface="Arial"/>
                <a:cs typeface="+mn-cs"/>
              </a:rPr>
              <a:t>vuruları</a:t>
            </a:r>
            <a:r>
              <a:rPr lang="en-US" sz="2000" b="1" dirty="0">
                <a:solidFill>
                  <a:srgbClr val="E46C0A"/>
                </a:solidFill>
                <a:latin typeface="Arial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b="1" dirty="0">
              <a:solidFill>
                <a:srgbClr val="E46C0A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tr-TR" sz="1700" dirty="0">
                <a:latin typeface="Arial"/>
                <a:cs typeface="+mn-cs"/>
              </a:rPr>
              <a:t>Yarışmaya başvurmak</a:t>
            </a:r>
            <a:r>
              <a:rPr lang="en-US" sz="1700" dirty="0">
                <a:latin typeface="Arial"/>
                <a:cs typeface="+mn-cs"/>
              </a:rPr>
              <a:t> </a:t>
            </a:r>
            <a:r>
              <a:rPr lang="tr-TR" sz="1700" dirty="0" err="1">
                <a:latin typeface="Arial"/>
                <a:cs typeface="+mn-cs"/>
              </a:rPr>
              <a:t>i</a:t>
            </a:r>
            <a:r>
              <a:rPr lang="en-US" sz="1700" dirty="0" err="1">
                <a:latin typeface="Arial"/>
                <a:cs typeface="+mn-cs"/>
              </a:rPr>
              <a:t>steyen</a:t>
            </a:r>
            <a:r>
              <a:rPr lang="en-US" sz="1700" dirty="0">
                <a:latin typeface="Arial"/>
                <a:cs typeface="+mn-cs"/>
              </a:rPr>
              <a:t> </a:t>
            </a:r>
            <a:r>
              <a:rPr lang="en-US" sz="1700" dirty="0" err="1">
                <a:latin typeface="Arial"/>
                <a:cs typeface="+mn-cs"/>
              </a:rPr>
              <a:t>okullar</a:t>
            </a:r>
            <a:r>
              <a:rPr lang="en-US" sz="1700" dirty="0">
                <a:latin typeface="Arial"/>
                <a:cs typeface="+mn-cs"/>
              </a:rPr>
              <a:t> </a:t>
            </a:r>
            <a:r>
              <a:rPr lang="en-US" sz="1700" dirty="0">
                <a:latin typeface="Arial"/>
                <a:cs typeface="+mn-cs"/>
                <a:hlinkClick r:id="rId3"/>
              </a:rPr>
              <a:t>http://abd</a:t>
            </a:r>
            <a:r>
              <a:rPr lang="tr-TR" sz="1700" dirty="0">
                <a:latin typeface="Arial"/>
                <a:cs typeface="+mn-cs"/>
                <a:hlinkClick r:id="rId3"/>
              </a:rPr>
              <a:t>i</a:t>
            </a:r>
            <a:r>
              <a:rPr lang="en-US" sz="1700" dirty="0">
                <a:latin typeface="Arial"/>
                <a:cs typeface="+mn-cs"/>
                <a:hlinkClick r:id="rId3"/>
              </a:rPr>
              <a:t>gm.meb.gov.tr</a:t>
            </a:r>
            <a:r>
              <a:rPr lang="en-US" sz="1700" dirty="0">
                <a:latin typeface="Arial"/>
                <a:cs typeface="+mn-cs"/>
              </a:rPr>
              <a:t> </a:t>
            </a:r>
            <a:r>
              <a:rPr lang="en-US" sz="1700" dirty="0" err="1">
                <a:latin typeface="Arial"/>
                <a:cs typeface="+mn-cs"/>
              </a:rPr>
              <a:t>ve</a:t>
            </a:r>
            <a:r>
              <a:rPr lang="tr-TR" sz="1700" dirty="0">
                <a:latin typeface="Arial"/>
                <a:cs typeface="+mn-cs"/>
              </a:rPr>
              <a:t> </a:t>
            </a:r>
            <a:r>
              <a:rPr lang="tr-TR" sz="1700" u="sng" dirty="0" smtClean="0">
                <a:solidFill>
                  <a:srgbClr val="0070C0"/>
                </a:solidFill>
                <a:latin typeface="Arial"/>
                <a:cs typeface="+mn-cs"/>
              </a:rPr>
              <a:t>www.</a:t>
            </a:r>
            <a:r>
              <a:rPr lang="en-US" sz="1700" dirty="0" smtClean="0">
                <a:latin typeface="Arial"/>
                <a:cs typeface="+mn-cs"/>
                <a:hlinkClick r:id="rId4"/>
              </a:rPr>
              <a:t>aby</a:t>
            </a:r>
            <a:r>
              <a:rPr lang="tr-TR" sz="1700" dirty="0">
                <a:latin typeface="Arial"/>
                <a:cs typeface="+mn-cs"/>
                <a:hlinkClick r:id="rId4"/>
              </a:rPr>
              <a:t>i</a:t>
            </a:r>
            <a:r>
              <a:rPr lang="en-US" sz="1700" dirty="0">
                <a:latin typeface="Arial"/>
                <a:cs typeface="+mn-cs"/>
                <a:hlinkClick r:id="rId4"/>
              </a:rPr>
              <a:t>ogren.meb.gov.tr</a:t>
            </a:r>
            <a:r>
              <a:rPr lang="en-US" sz="1700" dirty="0">
                <a:latin typeface="Arial"/>
                <a:cs typeface="+mn-cs"/>
              </a:rPr>
              <a:t> </a:t>
            </a:r>
            <a:r>
              <a:rPr lang="en-US" sz="1700" dirty="0" err="1">
                <a:latin typeface="Arial"/>
                <a:cs typeface="+mn-cs"/>
              </a:rPr>
              <a:t>adres</a:t>
            </a:r>
            <a:r>
              <a:rPr lang="tr-TR" sz="1700" dirty="0">
                <a:latin typeface="Arial"/>
                <a:cs typeface="+mn-cs"/>
              </a:rPr>
              <a:t>i</a:t>
            </a:r>
            <a:r>
              <a:rPr lang="en-US" sz="1700" dirty="0" err="1">
                <a:latin typeface="Arial"/>
                <a:cs typeface="+mn-cs"/>
              </a:rPr>
              <a:t>nden</a:t>
            </a:r>
            <a:r>
              <a:rPr lang="en-US" sz="1700" dirty="0"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ba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ş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vuru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formunu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temin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edeb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ilir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.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Ba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ş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vuru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formu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öğrenciler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okul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yönetimi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vel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ler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veya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vas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ler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tarafından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3’er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nüs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ha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olarak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 err="1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mzalanacak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ve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İlçe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MEM’e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teslim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edilecektir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Kazanan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takım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üy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elerinin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vel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leri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/vas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ler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AB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ülkesine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yapılacak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çalışma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ziyaretine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katılımı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için 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de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rızalarını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sunmu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ş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sayılırlar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21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ilde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yerel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+mn-cs"/>
              </a:rPr>
              <a:t>eleme</a:t>
            </a:r>
            <a:r>
              <a:rPr lang="tr-TR" sz="1700" dirty="0" err="1" smtClean="0">
                <a:solidFill>
                  <a:srgbClr val="000000"/>
                </a:solidFill>
                <a:latin typeface="Arial"/>
                <a:cs typeface="+mn-cs"/>
              </a:rPr>
              <a:t>ler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ilk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olarak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il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çe </a:t>
            </a:r>
            <a:r>
              <a:rPr lang="tr-TR" sz="1700" dirty="0" smtClean="0">
                <a:solidFill>
                  <a:srgbClr val="000000"/>
                </a:solidFill>
                <a:latin typeface="Arial"/>
                <a:cs typeface="+mn-cs"/>
              </a:rPr>
              <a:t>düzeyinde, ardından il düzeyinde gerçekleştirilecektir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Gerekli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soru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setleri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MEB’den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talep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+mn-cs"/>
              </a:rPr>
              <a:t>edile</a:t>
            </a:r>
            <a:r>
              <a:rPr lang="tr-TR" sz="1700" dirty="0" err="1" smtClean="0">
                <a:solidFill>
                  <a:srgbClr val="000000"/>
                </a:solidFill>
                <a:latin typeface="Arial"/>
                <a:cs typeface="+mn-cs"/>
              </a:rPr>
              <a:t>cektir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+mn-cs"/>
              </a:rPr>
              <a:t>.</a:t>
            </a:r>
            <a:endParaRPr lang="en-US" sz="1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1700" dirty="0">
              <a:solidFill>
                <a:srgbClr val="000000"/>
              </a:solidFill>
              <a:latin typeface="Arial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Katılımcılar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yaptıkları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ba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ş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vuru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i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le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yönergedeki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>
                <a:solidFill>
                  <a:srgbClr val="000000"/>
                </a:solidFill>
                <a:latin typeface="Arial"/>
                <a:cs typeface="+mn-cs"/>
              </a:rPr>
              <a:t>bütün </a:t>
            </a:r>
            <a:r>
              <a:rPr lang="tr-TR" sz="1700" dirty="0" err="1">
                <a:solidFill>
                  <a:srgbClr val="000000"/>
                </a:solidFill>
                <a:latin typeface="Arial"/>
                <a:cs typeface="+mn-cs"/>
              </a:rPr>
              <a:t>şa</a:t>
            </a:r>
            <a:r>
              <a:rPr lang="en-US" sz="1700" dirty="0" err="1" smtClean="0">
                <a:solidFill>
                  <a:srgbClr val="000000"/>
                </a:solidFill>
                <a:latin typeface="Arial"/>
                <a:cs typeface="+mn-cs"/>
              </a:rPr>
              <a:t>rtları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kabul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tr-TR" sz="1700" dirty="0" smtClean="0">
                <a:solidFill>
                  <a:srgbClr val="000000"/>
                </a:solidFill>
                <a:latin typeface="Arial"/>
                <a:cs typeface="+mn-cs"/>
              </a:rPr>
              <a:t>ettiklerini</a:t>
            </a:r>
            <a:r>
              <a:rPr lang="en-US" sz="170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beyan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Arial"/>
                <a:cs typeface="+mn-cs"/>
              </a:rPr>
              <a:t>ederler</a:t>
            </a:r>
            <a:r>
              <a:rPr lang="en-US" sz="1700" dirty="0">
                <a:solidFill>
                  <a:srgbClr val="000000"/>
                </a:solidFill>
                <a:latin typeface="Arial"/>
                <a:cs typeface="+mn-cs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Photo Album.potx</Template>
  <TotalTime>0</TotalTime>
  <Words>3348</Words>
  <Application>Microsoft Office PowerPoint</Application>
  <PresentationFormat>Ekran Gösterisi (4:3)</PresentationFormat>
  <Paragraphs>414</Paragraphs>
  <Slides>29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6" baseType="lpstr">
      <vt:lpstr>ＭＳ 明朝</vt:lpstr>
      <vt:lpstr>Arial</vt:lpstr>
      <vt:lpstr>Calibri</vt:lpstr>
      <vt:lpstr>Tahoma</vt:lpstr>
      <vt:lpstr>Times New Roman</vt:lpstr>
      <vt:lpstr>Wingdings</vt:lpstr>
      <vt:lpstr>Contemporary Photo Album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/>
  <cp:lastModifiedBy/>
  <cp:revision>10</cp:revision>
  <dcterms:created xsi:type="dcterms:W3CDTF">2010-02-01T21:31:06Z</dcterms:created>
  <dcterms:modified xsi:type="dcterms:W3CDTF">2015-12-04T13:15:59Z</dcterms:modified>
</cp:coreProperties>
</file>