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356" r:id="rId2"/>
    <p:sldId id="425" r:id="rId3"/>
    <p:sldId id="427" r:id="rId4"/>
    <p:sldId id="428" r:id="rId5"/>
    <p:sldId id="429" r:id="rId6"/>
    <p:sldId id="430" r:id="rId7"/>
    <p:sldId id="431" r:id="rId8"/>
    <p:sldId id="432" r:id="rId9"/>
    <p:sldId id="433" r:id="rId10"/>
    <p:sldId id="434" r:id="rId11"/>
    <p:sldId id="435" r:id="rId12"/>
    <p:sldId id="436" r:id="rId13"/>
    <p:sldId id="437" r:id="rId14"/>
    <p:sldId id="438" r:id="rId15"/>
    <p:sldId id="439" r:id="rId16"/>
    <p:sldId id="440" r:id="rId17"/>
    <p:sldId id="441" r:id="rId18"/>
    <p:sldId id="442" r:id="rId19"/>
    <p:sldId id="443" r:id="rId20"/>
    <p:sldId id="444" r:id="rId21"/>
    <p:sldId id="445" r:id="rId22"/>
    <p:sldId id="446" r:id="rId23"/>
    <p:sldId id="447" r:id="rId24"/>
    <p:sldId id="448" r:id="rId25"/>
    <p:sldId id="449" r:id="rId26"/>
    <p:sldId id="450" r:id="rId27"/>
    <p:sldId id="451" r:id="rId28"/>
    <p:sldId id="452" r:id="rId29"/>
    <p:sldId id="453" r:id="rId30"/>
    <p:sldId id="454" r:id="rId31"/>
    <p:sldId id="455" r:id="rId32"/>
    <p:sldId id="456" r:id="rId33"/>
    <p:sldId id="457" r:id="rId34"/>
    <p:sldId id="458" r:id="rId35"/>
    <p:sldId id="459" r:id="rId36"/>
    <p:sldId id="460" r:id="rId37"/>
  </p:sldIdLst>
  <p:sldSz cx="9144000" cy="6858000" type="screen4x3"/>
  <p:notesSz cx="6805613" cy="99393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246" autoAdjust="0"/>
  </p:normalViewPr>
  <p:slideViewPr>
    <p:cSldViewPr>
      <p:cViewPr varScale="1">
        <p:scale>
          <a:sx n="84" d="100"/>
          <a:sy n="84" d="100"/>
        </p:scale>
        <p:origin x="157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E4AB17-F739-4871-8D44-2249A70C324D}" type="datetimeFigureOut">
              <a:rPr lang="en-GB" smtClean="0"/>
              <a:pPr/>
              <a:t>12/11/2015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BF9C48-09F5-4F2D-81D4-2054EEB976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7322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E156C-3ECE-4CEB-976B-BEBAF55B9411}" type="datetimeFigureOut">
              <a:rPr lang="en-GB" smtClean="0"/>
              <a:pPr/>
              <a:t>12/11/2015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61FD09-0879-4C5A-8A92-E2D95A36AD2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4716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B7D1-D047-42A5-9056-21DC7CAF2A61}" type="datetime1">
              <a:rPr lang="tr-TR" smtClean="0"/>
              <a:t>12.11.2015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70D8-C585-458D-9E23-82C2F2C91B5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419435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945-BC98-4DD9-B311-04EE01A96F78}" type="datetime1">
              <a:rPr lang="tr-TR" smtClean="0"/>
              <a:t>12.11.2015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70D8-C585-458D-9E23-82C2F2C91B5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413496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E584-EFA1-4195-A83E-AF851A9DDF97}" type="datetime1">
              <a:rPr lang="tr-TR" smtClean="0"/>
              <a:t>12.11.2015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70D8-C585-458D-9E23-82C2F2C91B5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0366532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C39B-A255-4739-97CD-F809C93C6931}" type="datetime1">
              <a:rPr lang="tr-TR" smtClean="0"/>
              <a:t>12.11.2015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70D8-C585-458D-9E23-82C2F2C91B5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5987576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5D63E-C3DA-4FDE-9D7F-A62F3A88A3D4}" type="datetime1">
              <a:rPr lang="tr-TR" smtClean="0"/>
              <a:t>12.11.2015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70D8-C585-458D-9E23-82C2F2C91B5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3602621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933A-7D77-4CE4-B5FE-5CE469A6AD05}" type="datetime1">
              <a:rPr lang="tr-TR" smtClean="0"/>
              <a:t>12.11.2015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70D8-C585-458D-9E23-82C2F2C91B5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356807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0E35-4E7C-4C5F-9D61-1BB371585A7F}" type="datetime1">
              <a:rPr lang="tr-TR" smtClean="0"/>
              <a:t>12.11.2015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70D8-C585-458D-9E23-82C2F2C91B5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8440138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E9AD-FF3C-4F1E-9B5D-6426BF4B0009}" type="datetime1">
              <a:rPr lang="tr-TR" smtClean="0"/>
              <a:t>12.11.2015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70D8-C585-458D-9E23-82C2F2C91B5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8720079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ED1C-2F01-49FB-AC75-9EC57310B354}" type="datetime1">
              <a:rPr lang="tr-TR" smtClean="0"/>
              <a:t>12.11.2015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70D8-C585-458D-9E23-82C2F2C91B5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9706144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F455-9110-4CB2-ADCD-45A3009ECC39}" type="datetime1">
              <a:rPr lang="tr-TR" smtClean="0"/>
              <a:t>12.11.2015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70D8-C585-458D-9E23-82C2F2C91B5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9081050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EF623-7253-4AE6-899A-AC913C966DEF}" type="datetime1">
              <a:rPr lang="tr-TR" smtClean="0"/>
              <a:t>12.11.2015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70D8-C585-458D-9E23-82C2F2C91B5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4793887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782BA-D505-40C8-964D-A10403F86AAE}" type="datetime1">
              <a:rPr lang="tr-TR" smtClean="0"/>
              <a:t>12.11.2015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470D8-C585-458D-9E23-82C2F2C91B5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3913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0" y="1"/>
            <a:ext cx="9180514" cy="147979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  <a:extLst/>
        </p:spPr>
        <p:txBody>
          <a:bodyPr/>
          <a:lstStyle>
            <a:lvl1pPr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/>
            <a:endParaRPr lang="tr-TR" altLang="tr-TR" sz="1800" b="1" dirty="0">
              <a:solidFill>
                <a:schemeClr val="bg1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schemeClr val="bg1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schemeClr val="bg1"/>
              </a:solidFill>
            </a:endParaRPr>
          </a:p>
          <a:p>
            <a:pPr algn="ctr" eaLnBrk="1" hangingPunct="1"/>
            <a:endParaRPr lang="tr-TR" altLang="tr-TR" sz="1800" dirty="0">
              <a:solidFill>
                <a:schemeClr val="bg1"/>
              </a:solidFill>
            </a:endParaRPr>
          </a:p>
          <a:p>
            <a:pPr algn="ctr" eaLnBrk="1" hangingPunct="1"/>
            <a:endParaRPr lang="en-GB" altLang="tr-TR" sz="1800" b="1" dirty="0">
              <a:solidFill>
                <a:schemeClr val="bg1"/>
              </a:solidFill>
            </a:endParaRPr>
          </a:p>
          <a:p>
            <a:pPr eaLnBrk="1" hangingPunct="1"/>
            <a:endParaRPr lang="tr-TR" altLang="tr-TR" sz="1800" b="1" dirty="0">
              <a:solidFill>
                <a:schemeClr val="bg1"/>
              </a:solidFill>
            </a:endParaRPr>
          </a:p>
        </p:txBody>
      </p:sp>
      <p:pic>
        <p:nvPicPr>
          <p:cNvPr id="1027" name="Picture 3" descr="C:\Users\User\Desktop\belgeler\14. students learning\kick-off\MEBlogo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5626" y="5892800"/>
            <a:ext cx="864096" cy="855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866681"/>
            <a:ext cx="1351910" cy="961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25848" y="278431"/>
            <a:ext cx="56890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chemeClr val="accent1">
                    <a:lumMod val="50000"/>
                  </a:schemeClr>
                </a:solidFill>
              </a:rPr>
              <a:t>10-12 Kasım 2015 </a:t>
            </a:r>
            <a:r>
              <a:rPr lang="tr-TR" sz="3600" b="1" dirty="0" err="1" smtClean="0">
                <a:solidFill>
                  <a:schemeClr val="accent1">
                    <a:lumMod val="50000"/>
                  </a:schemeClr>
                </a:solidFill>
              </a:rPr>
              <a:t>Çalıştayı</a:t>
            </a:r>
            <a:endParaRPr lang="tr-TR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4318" y="1692414"/>
            <a:ext cx="8797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/>
              <a:t>AVRUPA BİRLİĞİNİN KURUMSAL YAPISI VE </a:t>
            </a:r>
            <a:r>
              <a:rPr lang="tr-TR" sz="3200" b="1" dirty="0" smtClean="0"/>
              <a:t>İŞLEYİŞİ</a:t>
            </a:r>
            <a:endParaRPr lang="en-GB" altLang="tr-TR" sz="3200" b="1" dirty="0">
              <a:solidFill>
                <a:srgbClr val="C00000"/>
              </a:solidFill>
            </a:endParaRPr>
          </a:p>
        </p:txBody>
      </p:sp>
      <p:pic>
        <p:nvPicPr>
          <p:cNvPr id="15" name="Picture 6" descr="LOGO Eptisa_Muhendislik NEW.jpg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662" y="6172191"/>
            <a:ext cx="150798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24" y="280411"/>
            <a:ext cx="1689217" cy="672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120285" y="3356992"/>
            <a:ext cx="2939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C00000"/>
                </a:solidFill>
              </a:rPr>
              <a:t>10 Kasım </a:t>
            </a:r>
            <a:r>
              <a:rPr lang="en-US" b="1" dirty="0" smtClean="0">
                <a:solidFill>
                  <a:srgbClr val="C00000"/>
                </a:solidFill>
              </a:rPr>
              <a:t>2015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143696" y="983878"/>
            <a:ext cx="230425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900" dirty="0"/>
              <a:t>Bu Proje Avrupa Birliği ve Türkiye Cumhuriyeti tarafından ortaklaşa finanse edilmektedir</a:t>
            </a:r>
            <a:endParaRPr lang="en-GB" sz="9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5626" y="-894"/>
            <a:ext cx="1346628" cy="1586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629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-20637" y="1503629"/>
            <a:ext cx="9201150" cy="425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1040" name="Line 39"/>
          <p:cNvSpPr>
            <a:spLocks noChangeShapeType="1"/>
          </p:cNvSpPr>
          <p:nvPr/>
        </p:nvSpPr>
        <p:spPr bwMode="auto">
          <a:xfrm>
            <a:off x="-19050" y="1509668"/>
            <a:ext cx="9193213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91" name="Rectangle 1"/>
          <p:cNvSpPr>
            <a:spLocks noChangeArrowheads="1"/>
          </p:cNvSpPr>
          <p:nvPr/>
        </p:nvSpPr>
        <p:spPr bwMode="auto">
          <a:xfrm>
            <a:off x="0" y="1"/>
            <a:ext cx="9180514" cy="150971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dirty="0">
              <a:solidFill>
                <a:prstClr val="white"/>
              </a:solidFill>
            </a:endParaRPr>
          </a:p>
          <a:p>
            <a:pPr algn="ctr" eaLnBrk="1" hangingPunct="1"/>
            <a:endParaRPr lang="en-GB" altLang="tr-TR" sz="1800" b="1" dirty="0">
              <a:solidFill>
                <a:prstClr val="white"/>
              </a:solidFill>
            </a:endParaRPr>
          </a:p>
          <a:p>
            <a:pPr eaLnBrk="1" hangingPunct="1"/>
            <a:endParaRPr lang="tr-TR" altLang="tr-TR" sz="1800" b="1" dirty="0">
              <a:solidFill>
                <a:prstClr val="white"/>
              </a:solidFill>
            </a:endParaRPr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24" y="280411"/>
            <a:ext cx="1689217" cy="672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-143696" y="984889"/>
            <a:ext cx="230425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Bu </a:t>
            </a:r>
            <a:r>
              <a:rPr lang="en-US" sz="900" dirty="0" err="1" smtClean="0"/>
              <a:t>Proje</a:t>
            </a:r>
            <a:r>
              <a:rPr lang="en-US" sz="900" dirty="0" smtClean="0"/>
              <a:t> </a:t>
            </a:r>
            <a:r>
              <a:rPr lang="en-US" sz="900" dirty="0" err="1" smtClean="0"/>
              <a:t>Avrupa</a:t>
            </a:r>
            <a:r>
              <a:rPr lang="en-US" sz="900" dirty="0" smtClean="0"/>
              <a:t> </a:t>
            </a:r>
            <a:r>
              <a:rPr lang="en-US" sz="900" dirty="0" err="1" smtClean="0"/>
              <a:t>Birliği</a:t>
            </a:r>
            <a:r>
              <a:rPr lang="en-US" sz="900" dirty="0" smtClean="0"/>
              <a:t> </a:t>
            </a:r>
            <a:r>
              <a:rPr lang="en-US" sz="900" dirty="0" err="1" smtClean="0"/>
              <a:t>ve</a:t>
            </a:r>
            <a:r>
              <a:rPr lang="en-US" sz="900" dirty="0" smtClean="0"/>
              <a:t> </a:t>
            </a:r>
            <a:r>
              <a:rPr lang="en-US" sz="900" dirty="0" err="1" smtClean="0"/>
              <a:t>Türkiye</a:t>
            </a:r>
            <a:r>
              <a:rPr lang="en-US" sz="900" dirty="0" smtClean="0"/>
              <a:t> </a:t>
            </a:r>
            <a:r>
              <a:rPr lang="en-US" sz="900" dirty="0" err="1" smtClean="0"/>
              <a:t>Cumhuriyeti</a:t>
            </a:r>
            <a:r>
              <a:rPr lang="en-US" sz="900" dirty="0" smtClean="0"/>
              <a:t> </a:t>
            </a:r>
            <a:r>
              <a:rPr lang="en-US" sz="900" dirty="0" err="1" smtClean="0"/>
              <a:t>tarafından</a:t>
            </a:r>
            <a:r>
              <a:rPr lang="en-US" sz="900" dirty="0" smtClean="0"/>
              <a:t> </a:t>
            </a:r>
            <a:r>
              <a:rPr lang="en-US" sz="900" dirty="0" err="1" smtClean="0"/>
              <a:t>ortaklaşa</a:t>
            </a:r>
            <a:r>
              <a:rPr lang="en-US" sz="900" dirty="0" smtClean="0"/>
              <a:t> </a:t>
            </a:r>
            <a:r>
              <a:rPr lang="en-US" sz="900" dirty="0" err="1" smtClean="0"/>
              <a:t>finanse</a:t>
            </a:r>
            <a:r>
              <a:rPr lang="en-US" sz="900" dirty="0" smtClean="0"/>
              <a:t> </a:t>
            </a:r>
            <a:r>
              <a:rPr lang="en-US" sz="900" dirty="0" err="1" smtClean="0"/>
              <a:t>edilmektedir</a:t>
            </a:r>
            <a:endParaRPr lang="en-GB" sz="9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491" y="1"/>
            <a:ext cx="1346628" cy="1586997"/>
          </a:xfrm>
          <a:prstGeom prst="rect">
            <a:avLst/>
          </a:prstGeom>
        </p:spPr>
      </p:pic>
      <p:sp>
        <p:nvSpPr>
          <p:cNvPr id="9" name="9 Metin kutusu"/>
          <p:cNvSpPr txBox="1"/>
          <p:nvPr/>
        </p:nvSpPr>
        <p:spPr>
          <a:xfrm>
            <a:off x="2817281" y="470333"/>
            <a:ext cx="32903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chemeClr val="tx2"/>
                </a:solidFill>
              </a:rPr>
              <a:t>SİYASİ GRUPLAR</a:t>
            </a:r>
            <a:endParaRPr lang="tr-TR" sz="3600" b="1" dirty="0">
              <a:solidFill>
                <a:schemeClr val="tx2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273072" y="1509713"/>
            <a:ext cx="4572000" cy="421653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1F497D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tr-T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tr-T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Siyasi Görüşlere Göre Grup Oluşturma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1F497D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tr-T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Mayıs 2014 Seçimleri İtibariyle Faaliyet Gösteren 7 Siyasi Grup ve Bağımsızlar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1F497D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tr-T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Avrupa Parlamentosunda siyasi grup kurmak için asgari 25 parlamentere gereksinim vardır. Ayrıca her grupta üye devletlerin en az dörtte birinin de temsili gerekmektedir. </a:t>
            </a:r>
            <a:endParaRPr kumimoji="0" lang="tr-TR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8270283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-20637" y="1503629"/>
            <a:ext cx="9201150" cy="425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1040" name="Line 39"/>
          <p:cNvSpPr>
            <a:spLocks noChangeShapeType="1"/>
          </p:cNvSpPr>
          <p:nvPr/>
        </p:nvSpPr>
        <p:spPr bwMode="auto">
          <a:xfrm>
            <a:off x="-19050" y="1509668"/>
            <a:ext cx="9193213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91" name="Rectangle 1"/>
          <p:cNvSpPr>
            <a:spLocks noChangeArrowheads="1"/>
          </p:cNvSpPr>
          <p:nvPr/>
        </p:nvSpPr>
        <p:spPr bwMode="auto">
          <a:xfrm>
            <a:off x="0" y="1"/>
            <a:ext cx="9180514" cy="150971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dirty="0">
              <a:solidFill>
                <a:prstClr val="white"/>
              </a:solidFill>
            </a:endParaRPr>
          </a:p>
          <a:p>
            <a:pPr algn="ctr" eaLnBrk="1" hangingPunct="1"/>
            <a:endParaRPr lang="en-GB" altLang="tr-TR" sz="1800" b="1" dirty="0">
              <a:solidFill>
                <a:prstClr val="white"/>
              </a:solidFill>
            </a:endParaRPr>
          </a:p>
          <a:p>
            <a:pPr eaLnBrk="1" hangingPunct="1"/>
            <a:endParaRPr lang="tr-TR" altLang="tr-TR" sz="1800" b="1" dirty="0">
              <a:solidFill>
                <a:prstClr val="white"/>
              </a:solidFill>
            </a:endParaRPr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24" y="280411"/>
            <a:ext cx="1689217" cy="672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-143696" y="984889"/>
            <a:ext cx="230425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Bu </a:t>
            </a:r>
            <a:r>
              <a:rPr lang="en-US" sz="900" dirty="0" err="1" smtClean="0"/>
              <a:t>Proje</a:t>
            </a:r>
            <a:r>
              <a:rPr lang="en-US" sz="900" dirty="0" smtClean="0"/>
              <a:t> </a:t>
            </a:r>
            <a:r>
              <a:rPr lang="en-US" sz="900" dirty="0" err="1" smtClean="0"/>
              <a:t>Avrupa</a:t>
            </a:r>
            <a:r>
              <a:rPr lang="en-US" sz="900" dirty="0" smtClean="0"/>
              <a:t> </a:t>
            </a:r>
            <a:r>
              <a:rPr lang="en-US" sz="900" dirty="0" err="1" smtClean="0"/>
              <a:t>Birliği</a:t>
            </a:r>
            <a:r>
              <a:rPr lang="en-US" sz="900" dirty="0" smtClean="0"/>
              <a:t> </a:t>
            </a:r>
            <a:r>
              <a:rPr lang="en-US" sz="900" dirty="0" err="1" smtClean="0"/>
              <a:t>ve</a:t>
            </a:r>
            <a:r>
              <a:rPr lang="en-US" sz="900" dirty="0" smtClean="0"/>
              <a:t> </a:t>
            </a:r>
            <a:r>
              <a:rPr lang="en-US" sz="900" dirty="0" err="1" smtClean="0"/>
              <a:t>Türkiye</a:t>
            </a:r>
            <a:r>
              <a:rPr lang="en-US" sz="900" dirty="0" smtClean="0"/>
              <a:t> </a:t>
            </a:r>
            <a:r>
              <a:rPr lang="en-US" sz="900" dirty="0" err="1" smtClean="0"/>
              <a:t>Cumhuriyeti</a:t>
            </a:r>
            <a:r>
              <a:rPr lang="en-US" sz="900" dirty="0" smtClean="0"/>
              <a:t> </a:t>
            </a:r>
            <a:r>
              <a:rPr lang="en-US" sz="900" dirty="0" err="1" smtClean="0"/>
              <a:t>tarafından</a:t>
            </a:r>
            <a:r>
              <a:rPr lang="en-US" sz="900" dirty="0" smtClean="0"/>
              <a:t> </a:t>
            </a:r>
            <a:r>
              <a:rPr lang="en-US" sz="900" dirty="0" err="1" smtClean="0"/>
              <a:t>ortaklaşa</a:t>
            </a:r>
            <a:r>
              <a:rPr lang="en-US" sz="900" dirty="0" smtClean="0"/>
              <a:t> </a:t>
            </a:r>
            <a:r>
              <a:rPr lang="en-US" sz="900" dirty="0" err="1" smtClean="0"/>
              <a:t>finanse</a:t>
            </a:r>
            <a:r>
              <a:rPr lang="en-US" sz="900" dirty="0" smtClean="0"/>
              <a:t> </a:t>
            </a:r>
            <a:r>
              <a:rPr lang="en-US" sz="900" dirty="0" err="1" smtClean="0"/>
              <a:t>edilmektedir</a:t>
            </a:r>
            <a:endParaRPr lang="en-GB" sz="9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491" y="1"/>
            <a:ext cx="1346628" cy="1586997"/>
          </a:xfrm>
          <a:prstGeom prst="rect">
            <a:avLst/>
          </a:prstGeom>
        </p:spPr>
      </p:pic>
      <p:sp>
        <p:nvSpPr>
          <p:cNvPr id="9" name="9 Metin kutusu"/>
          <p:cNvSpPr txBox="1"/>
          <p:nvPr/>
        </p:nvSpPr>
        <p:spPr>
          <a:xfrm>
            <a:off x="2817279" y="470333"/>
            <a:ext cx="32903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600" b="1" dirty="0">
                <a:solidFill>
                  <a:schemeClr val="tx2"/>
                </a:solidFill>
              </a:rPr>
              <a:t>SİYASİ GRUPLAR</a:t>
            </a:r>
          </a:p>
          <a:p>
            <a:pPr algn="ctr"/>
            <a:endParaRPr lang="tr-TR" sz="3600" b="1" dirty="0">
              <a:solidFill>
                <a:schemeClr val="tx2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176441" y="1739554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defTabSz="914400" eaLnBrk="1" fontAlgn="auto" latinLnBrk="0" hangingPunct="1"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Avrupa Halkları Partisi </a:t>
            </a:r>
            <a:endParaRPr kumimoji="0" lang="tr-TR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342900" marR="0" lvl="0" indent="-342900" defTabSz="914400" eaLnBrk="1" fontAlgn="auto" latinLnBrk="0" hangingPunct="1"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r-TR" sz="2000" b="1" kern="0" dirty="0">
                <a:solidFill>
                  <a:prstClr val="black"/>
                </a:solidFill>
              </a:rPr>
              <a:t>A</a:t>
            </a:r>
            <a:r>
              <a:rPr kumimoji="0" lang="tr-TR" sz="20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vrupa</a:t>
            </a:r>
            <a:r>
              <a:rPr kumimoji="0" lang="tr-TR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tr-TR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Sosyalistleri ve Demokratları İttifakı</a:t>
            </a:r>
            <a:r>
              <a:rPr kumimoji="0" lang="tr-TR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</a:rPr>
              <a:t> </a:t>
            </a:r>
          </a:p>
          <a:p>
            <a:pPr marL="342900" marR="0" lvl="0" indent="-342900" defTabSz="914400" eaLnBrk="1" fontAlgn="auto" latinLnBrk="0" hangingPunct="1"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Avrupa Muhafazakarları ve Reformistleri Grubu</a:t>
            </a:r>
            <a:endParaRPr kumimoji="0" lang="tr-TR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</a:endParaRPr>
          </a:p>
          <a:p>
            <a:pPr marL="342900" marR="0" lvl="0" indent="-342900" defTabSz="914400" eaLnBrk="1" fontAlgn="auto" latinLnBrk="0" hangingPunct="1"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Liberal ve Demokratlar İttifakı Grubu</a:t>
            </a:r>
          </a:p>
          <a:p>
            <a:pPr marL="342900" marR="0" lvl="0" indent="-342900" defTabSz="914400" eaLnBrk="1" fontAlgn="auto" latinLnBrk="0" hangingPunct="1"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Avrupa Birleşik Solu-Kuzey (</a:t>
            </a:r>
            <a:r>
              <a:rPr kumimoji="0" lang="tr-TR" sz="2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Nordik</a:t>
            </a:r>
            <a:r>
              <a:rPr kumimoji="0" lang="tr-TR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) Yeşiller </a:t>
            </a:r>
            <a:r>
              <a:rPr kumimoji="0" lang="tr-TR" sz="2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Konfederal</a:t>
            </a:r>
            <a:r>
              <a:rPr kumimoji="0" lang="tr-TR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Grubu</a:t>
            </a:r>
          </a:p>
          <a:p>
            <a:pPr marL="342900" marR="0" lvl="0" indent="-342900" defTabSz="914400" eaLnBrk="1" fontAlgn="auto" latinLnBrk="0" hangingPunct="1"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Yeşiller/Avrupa Serbest İttifakı Grubu</a:t>
            </a:r>
          </a:p>
          <a:p>
            <a:pPr marL="342900" marR="0" lvl="0" indent="-342900" defTabSz="914400" eaLnBrk="1" fontAlgn="auto" latinLnBrk="0" hangingPunct="1"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Avrupa Özgürlük ve Doğrudan Demokrasi Grubu</a:t>
            </a:r>
            <a:r>
              <a:rPr kumimoji="0" lang="tr-TR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</a:rPr>
              <a:t> </a:t>
            </a:r>
          </a:p>
          <a:p>
            <a:pPr marL="342900" marR="0" lvl="0" indent="-342900" defTabSz="914400" eaLnBrk="1" fontAlgn="auto" latinLnBrk="0" hangingPunct="1"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Bağımsızlar</a:t>
            </a:r>
          </a:p>
        </p:txBody>
      </p:sp>
    </p:spTree>
    <p:extLst>
      <p:ext uri="{BB962C8B-B14F-4D97-AF65-F5344CB8AC3E}">
        <p14:creationId xmlns:p14="http://schemas.microsoft.com/office/powerpoint/2010/main" val="27074652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-20637" y="1503629"/>
            <a:ext cx="9201150" cy="425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1040" name="Line 39"/>
          <p:cNvSpPr>
            <a:spLocks noChangeShapeType="1"/>
          </p:cNvSpPr>
          <p:nvPr/>
        </p:nvSpPr>
        <p:spPr bwMode="auto">
          <a:xfrm>
            <a:off x="-19050" y="1509668"/>
            <a:ext cx="9193213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91" name="Rectangle 1"/>
          <p:cNvSpPr>
            <a:spLocks noChangeArrowheads="1"/>
          </p:cNvSpPr>
          <p:nvPr/>
        </p:nvSpPr>
        <p:spPr bwMode="auto">
          <a:xfrm>
            <a:off x="0" y="1"/>
            <a:ext cx="9180514" cy="150971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dirty="0">
              <a:solidFill>
                <a:prstClr val="white"/>
              </a:solidFill>
            </a:endParaRPr>
          </a:p>
          <a:p>
            <a:pPr algn="ctr" eaLnBrk="1" hangingPunct="1"/>
            <a:endParaRPr lang="en-GB" altLang="tr-TR" sz="1800" b="1" dirty="0">
              <a:solidFill>
                <a:prstClr val="white"/>
              </a:solidFill>
            </a:endParaRPr>
          </a:p>
          <a:p>
            <a:pPr eaLnBrk="1" hangingPunct="1"/>
            <a:endParaRPr lang="tr-TR" altLang="tr-TR" sz="1800" b="1" dirty="0">
              <a:solidFill>
                <a:prstClr val="white"/>
              </a:solidFill>
            </a:endParaRPr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24" y="280411"/>
            <a:ext cx="1689217" cy="672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-143696" y="984889"/>
            <a:ext cx="230425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Bu </a:t>
            </a:r>
            <a:r>
              <a:rPr lang="en-US" sz="900" dirty="0" err="1" smtClean="0"/>
              <a:t>Proje</a:t>
            </a:r>
            <a:r>
              <a:rPr lang="en-US" sz="900" dirty="0" smtClean="0"/>
              <a:t> </a:t>
            </a:r>
            <a:r>
              <a:rPr lang="en-US" sz="900" dirty="0" err="1" smtClean="0"/>
              <a:t>Avrupa</a:t>
            </a:r>
            <a:r>
              <a:rPr lang="en-US" sz="900" dirty="0" smtClean="0"/>
              <a:t> </a:t>
            </a:r>
            <a:r>
              <a:rPr lang="en-US" sz="900" dirty="0" err="1" smtClean="0"/>
              <a:t>Birliği</a:t>
            </a:r>
            <a:r>
              <a:rPr lang="en-US" sz="900" dirty="0" smtClean="0"/>
              <a:t> </a:t>
            </a:r>
            <a:r>
              <a:rPr lang="en-US" sz="900" dirty="0" err="1" smtClean="0"/>
              <a:t>ve</a:t>
            </a:r>
            <a:r>
              <a:rPr lang="en-US" sz="900" dirty="0" smtClean="0"/>
              <a:t> </a:t>
            </a:r>
            <a:r>
              <a:rPr lang="en-US" sz="900" dirty="0" err="1" smtClean="0"/>
              <a:t>Türkiye</a:t>
            </a:r>
            <a:r>
              <a:rPr lang="en-US" sz="900" dirty="0" smtClean="0"/>
              <a:t> </a:t>
            </a:r>
            <a:r>
              <a:rPr lang="en-US" sz="900" dirty="0" err="1" smtClean="0"/>
              <a:t>Cumhuriyeti</a:t>
            </a:r>
            <a:r>
              <a:rPr lang="en-US" sz="900" dirty="0" smtClean="0"/>
              <a:t> </a:t>
            </a:r>
            <a:r>
              <a:rPr lang="en-US" sz="900" dirty="0" err="1" smtClean="0"/>
              <a:t>tarafından</a:t>
            </a:r>
            <a:r>
              <a:rPr lang="en-US" sz="900" dirty="0" smtClean="0"/>
              <a:t> </a:t>
            </a:r>
            <a:r>
              <a:rPr lang="en-US" sz="900" dirty="0" err="1" smtClean="0"/>
              <a:t>ortaklaşa</a:t>
            </a:r>
            <a:r>
              <a:rPr lang="en-US" sz="900" dirty="0" smtClean="0"/>
              <a:t> </a:t>
            </a:r>
            <a:r>
              <a:rPr lang="en-US" sz="900" dirty="0" err="1" smtClean="0"/>
              <a:t>finanse</a:t>
            </a:r>
            <a:r>
              <a:rPr lang="en-US" sz="900" dirty="0" smtClean="0"/>
              <a:t> </a:t>
            </a:r>
            <a:r>
              <a:rPr lang="en-US" sz="900" dirty="0" err="1" smtClean="0"/>
              <a:t>edilmektedir</a:t>
            </a:r>
            <a:endParaRPr lang="en-GB" sz="9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491" y="1"/>
            <a:ext cx="1346628" cy="1586997"/>
          </a:xfrm>
          <a:prstGeom prst="rect">
            <a:avLst/>
          </a:prstGeom>
        </p:spPr>
      </p:pic>
      <p:sp>
        <p:nvSpPr>
          <p:cNvPr id="9" name="9 Metin kutusu"/>
          <p:cNvSpPr txBox="1"/>
          <p:nvPr/>
        </p:nvSpPr>
        <p:spPr>
          <a:xfrm>
            <a:off x="1738254" y="471351"/>
            <a:ext cx="56042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tx2"/>
                </a:solidFill>
              </a:rPr>
              <a:t>Parlamentonun Yapısı ve İşleyişi</a:t>
            </a:r>
            <a:endParaRPr lang="tr-TR" sz="3200" b="1" dirty="0">
              <a:solidFill>
                <a:schemeClr val="tx2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285008" y="183110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tr-TR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Üye Devletler ve Diğer Birlik Kurumlarından Bağımsızlık</a:t>
            </a:r>
          </a:p>
          <a:p>
            <a:pPr marL="342900" marR="0" lvl="0" indent="-342900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tr-TR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Genel Kurul ve Komiteler Çerçevesinde  </a:t>
            </a:r>
            <a:r>
              <a:rPr kumimoji="0" lang="tr-TR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Yapılaşma </a:t>
            </a:r>
          </a:p>
          <a:p>
            <a:pPr marL="342900" marR="0" lvl="0" indent="-342900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tr-TR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Bir </a:t>
            </a:r>
            <a:r>
              <a:rPr kumimoji="0" lang="tr-TR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Başkan, 14 Başkan Yardımcısı, 6 İdare Amiri</a:t>
            </a:r>
          </a:p>
          <a:p>
            <a:pPr marL="342900" marR="0" lvl="0" indent="-342900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tr-TR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Kendi İç Tüzüğünü Hazırlama</a:t>
            </a:r>
          </a:p>
          <a:p>
            <a:pPr marL="342900" marR="0" lvl="0" indent="-342900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tr-TR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Sekretarya</a:t>
            </a:r>
          </a:p>
          <a:p>
            <a:pPr marL="342900" marR="0" lvl="0" indent="-342900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tr-TR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AB üyesi ülkelerinin tüm dillerinde ve 3 Ayrı Merkezde Faaliyet Gösterme</a:t>
            </a:r>
          </a:p>
          <a:p>
            <a:pPr marL="342900" marR="0" lvl="0" indent="-342900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tr-TR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Genel Kurul: Strazburg, Komiteler ve Siyasi Gruplar: Brüksel, Sekretarya: Lüksemburg</a:t>
            </a:r>
          </a:p>
        </p:txBody>
      </p:sp>
    </p:spTree>
    <p:extLst>
      <p:ext uri="{BB962C8B-B14F-4D97-AF65-F5344CB8AC3E}">
        <p14:creationId xmlns:p14="http://schemas.microsoft.com/office/powerpoint/2010/main" val="85694730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-20637" y="1503629"/>
            <a:ext cx="9201150" cy="425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1040" name="Line 39"/>
          <p:cNvSpPr>
            <a:spLocks noChangeShapeType="1"/>
          </p:cNvSpPr>
          <p:nvPr/>
        </p:nvSpPr>
        <p:spPr bwMode="auto">
          <a:xfrm>
            <a:off x="-19050" y="1509668"/>
            <a:ext cx="9193213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91" name="Rectangle 1"/>
          <p:cNvSpPr>
            <a:spLocks noChangeArrowheads="1"/>
          </p:cNvSpPr>
          <p:nvPr/>
        </p:nvSpPr>
        <p:spPr bwMode="auto">
          <a:xfrm>
            <a:off x="0" y="1"/>
            <a:ext cx="9180514" cy="150971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dirty="0">
              <a:solidFill>
                <a:prstClr val="white"/>
              </a:solidFill>
            </a:endParaRPr>
          </a:p>
          <a:p>
            <a:pPr algn="ctr" eaLnBrk="1" hangingPunct="1"/>
            <a:endParaRPr lang="en-GB" altLang="tr-TR" sz="1800" b="1" dirty="0">
              <a:solidFill>
                <a:prstClr val="white"/>
              </a:solidFill>
            </a:endParaRPr>
          </a:p>
          <a:p>
            <a:pPr eaLnBrk="1" hangingPunct="1"/>
            <a:endParaRPr lang="tr-TR" altLang="tr-TR" sz="1800" b="1" dirty="0">
              <a:solidFill>
                <a:prstClr val="white"/>
              </a:solidFill>
            </a:endParaRPr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24" y="280411"/>
            <a:ext cx="1689217" cy="672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-143696" y="984889"/>
            <a:ext cx="230425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Bu </a:t>
            </a:r>
            <a:r>
              <a:rPr lang="en-US" sz="900" dirty="0" err="1" smtClean="0"/>
              <a:t>Proje</a:t>
            </a:r>
            <a:r>
              <a:rPr lang="en-US" sz="900" dirty="0" smtClean="0"/>
              <a:t> </a:t>
            </a:r>
            <a:r>
              <a:rPr lang="en-US" sz="900" dirty="0" err="1" smtClean="0"/>
              <a:t>Avrupa</a:t>
            </a:r>
            <a:r>
              <a:rPr lang="en-US" sz="900" dirty="0" smtClean="0"/>
              <a:t> </a:t>
            </a:r>
            <a:r>
              <a:rPr lang="en-US" sz="900" dirty="0" err="1" smtClean="0"/>
              <a:t>Birliği</a:t>
            </a:r>
            <a:r>
              <a:rPr lang="en-US" sz="900" dirty="0" smtClean="0"/>
              <a:t> </a:t>
            </a:r>
            <a:r>
              <a:rPr lang="en-US" sz="900" dirty="0" err="1" smtClean="0"/>
              <a:t>ve</a:t>
            </a:r>
            <a:r>
              <a:rPr lang="en-US" sz="900" dirty="0" smtClean="0"/>
              <a:t> </a:t>
            </a:r>
            <a:r>
              <a:rPr lang="en-US" sz="900" dirty="0" err="1" smtClean="0"/>
              <a:t>Türkiye</a:t>
            </a:r>
            <a:r>
              <a:rPr lang="en-US" sz="900" dirty="0" smtClean="0"/>
              <a:t> </a:t>
            </a:r>
            <a:r>
              <a:rPr lang="en-US" sz="900" dirty="0" err="1" smtClean="0"/>
              <a:t>Cumhuriyeti</a:t>
            </a:r>
            <a:r>
              <a:rPr lang="en-US" sz="900" dirty="0" smtClean="0"/>
              <a:t> </a:t>
            </a:r>
            <a:r>
              <a:rPr lang="en-US" sz="900" dirty="0" err="1" smtClean="0"/>
              <a:t>tarafından</a:t>
            </a:r>
            <a:r>
              <a:rPr lang="en-US" sz="900" dirty="0" smtClean="0"/>
              <a:t> </a:t>
            </a:r>
            <a:r>
              <a:rPr lang="en-US" sz="900" dirty="0" err="1" smtClean="0"/>
              <a:t>ortaklaşa</a:t>
            </a:r>
            <a:r>
              <a:rPr lang="en-US" sz="900" dirty="0" smtClean="0"/>
              <a:t> </a:t>
            </a:r>
            <a:r>
              <a:rPr lang="en-US" sz="900" dirty="0" err="1" smtClean="0"/>
              <a:t>finanse</a:t>
            </a:r>
            <a:r>
              <a:rPr lang="en-US" sz="900" dirty="0" smtClean="0"/>
              <a:t> </a:t>
            </a:r>
            <a:r>
              <a:rPr lang="en-US" sz="900" dirty="0" err="1" smtClean="0"/>
              <a:t>edilmektedir</a:t>
            </a:r>
            <a:endParaRPr lang="en-GB" sz="9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491" y="1"/>
            <a:ext cx="1346628" cy="1586997"/>
          </a:xfrm>
          <a:prstGeom prst="rect">
            <a:avLst/>
          </a:prstGeom>
        </p:spPr>
      </p:pic>
      <p:sp>
        <p:nvSpPr>
          <p:cNvPr id="9" name="9 Metin kutusu"/>
          <p:cNvSpPr txBox="1"/>
          <p:nvPr/>
        </p:nvSpPr>
        <p:spPr>
          <a:xfrm>
            <a:off x="1863305" y="470333"/>
            <a:ext cx="5198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chemeClr val="tx2"/>
                </a:solidFill>
              </a:rPr>
              <a:t>Parlamentonun Görev ve Yetkileri</a:t>
            </a:r>
            <a:endParaRPr lang="tr-TR" sz="2800" b="1" dirty="0">
              <a:solidFill>
                <a:schemeClr val="tx2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280568" y="1516569"/>
            <a:ext cx="4572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Ortak Yasama Organı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Karar Alma Süreçlerine İştirak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Bütçenin Hazırlanması ve Kabulüne İştirak/Bütçenin ve Komisyonun İbrası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Demokratik Denetim Yetkileri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Uluslararası Anlaşmaların Onaylanması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Diğer Faaliyetlere İştirak</a:t>
            </a:r>
          </a:p>
        </p:txBody>
      </p:sp>
    </p:spTree>
    <p:extLst>
      <p:ext uri="{BB962C8B-B14F-4D97-AF65-F5344CB8AC3E}">
        <p14:creationId xmlns:p14="http://schemas.microsoft.com/office/powerpoint/2010/main" val="39351561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-20637" y="1503629"/>
            <a:ext cx="9201150" cy="425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1040" name="Line 39"/>
          <p:cNvSpPr>
            <a:spLocks noChangeShapeType="1"/>
          </p:cNvSpPr>
          <p:nvPr/>
        </p:nvSpPr>
        <p:spPr bwMode="auto">
          <a:xfrm>
            <a:off x="-19050" y="1509668"/>
            <a:ext cx="9193213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91" name="Rectangle 1"/>
          <p:cNvSpPr>
            <a:spLocks noChangeArrowheads="1"/>
          </p:cNvSpPr>
          <p:nvPr/>
        </p:nvSpPr>
        <p:spPr bwMode="auto">
          <a:xfrm>
            <a:off x="0" y="1"/>
            <a:ext cx="9180514" cy="150971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dirty="0">
              <a:solidFill>
                <a:prstClr val="white"/>
              </a:solidFill>
            </a:endParaRPr>
          </a:p>
          <a:p>
            <a:pPr algn="ctr" eaLnBrk="1" hangingPunct="1"/>
            <a:endParaRPr lang="en-GB" altLang="tr-TR" sz="1800" b="1" dirty="0">
              <a:solidFill>
                <a:prstClr val="white"/>
              </a:solidFill>
            </a:endParaRPr>
          </a:p>
          <a:p>
            <a:pPr eaLnBrk="1" hangingPunct="1"/>
            <a:endParaRPr lang="tr-TR" altLang="tr-TR" sz="1800" b="1" dirty="0">
              <a:solidFill>
                <a:prstClr val="white"/>
              </a:solidFill>
            </a:endParaRPr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24" y="280411"/>
            <a:ext cx="1689217" cy="672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-143696" y="984889"/>
            <a:ext cx="230425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Bu </a:t>
            </a:r>
            <a:r>
              <a:rPr lang="en-US" sz="900" dirty="0" err="1" smtClean="0"/>
              <a:t>Proje</a:t>
            </a:r>
            <a:r>
              <a:rPr lang="en-US" sz="900" dirty="0" smtClean="0"/>
              <a:t> </a:t>
            </a:r>
            <a:r>
              <a:rPr lang="en-US" sz="900" dirty="0" err="1" smtClean="0"/>
              <a:t>Avrupa</a:t>
            </a:r>
            <a:r>
              <a:rPr lang="en-US" sz="900" dirty="0" smtClean="0"/>
              <a:t> </a:t>
            </a:r>
            <a:r>
              <a:rPr lang="en-US" sz="900" dirty="0" err="1" smtClean="0"/>
              <a:t>Birliği</a:t>
            </a:r>
            <a:r>
              <a:rPr lang="en-US" sz="900" dirty="0" smtClean="0"/>
              <a:t> </a:t>
            </a:r>
            <a:r>
              <a:rPr lang="en-US" sz="900" dirty="0" err="1" smtClean="0"/>
              <a:t>ve</a:t>
            </a:r>
            <a:r>
              <a:rPr lang="en-US" sz="900" dirty="0" smtClean="0"/>
              <a:t> </a:t>
            </a:r>
            <a:r>
              <a:rPr lang="en-US" sz="900" dirty="0" err="1" smtClean="0"/>
              <a:t>Türkiye</a:t>
            </a:r>
            <a:r>
              <a:rPr lang="en-US" sz="900" dirty="0" smtClean="0"/>
              <a:t> </a:t>
            </a:r>
            <a:r>
              <a:rPr lang="en-US" sz="900" dirty="0" err="1" smtClean="0"/>
              <a:t>Cumhuriyeti</a:t>
            </a:r>
            <a:r>
              <a:rPr lang="en-US" sz="900" dirty="0" smtClean="0"/>
              <a:t> </a:t>
            </a:r>
            <a:r>
              <a:rPr lang="en-US" sz="900" dirty="0" err="1" smtClean="0"/>
              <a:t>tarafından</a:t>
            </a:r>
            <a:r>
              <a:rPr lang="en-US" sz="900" dirty="0" smtClean="0"/>
              <a:t> </a:t>
            </a:r>
            <a:r>
              <a:rPr lang="en-US" sz="900" dirty="0" err="1" smtClean="0"/>
              <a:t>ortaklaşa</a:t>
            </a:r>
            <a:r>
              <a:rPr lang="en-US" sz="900" dirty="0" smtClean="0"/>
              <a:t> </a:t>
            </a:r>
            <a:r>
              <a:rPr lang="en-US" sz="900" dirty="0" err="1" smtClean="0"/>
              <a:t>finanse</a:t>
            </a:r>
            <a:r>
              <a:rPr lang="en-US" sz="900" dirty="0" smtClean="0"/>
              <a:t> </a:t>
            </a:r>
            <a:r>
              <a:rPr lang="en-US" sz="900" dirty="0" err="1" smtClean="0"/>
              <a:t>edilmektedir</a:t>
            </a:r>
            <a:endParaRPr lang="en-GB" sz="9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491" y="1"/>
            <a:ext cx="1346628" cy="1586997"/>
          </a:xfrm>
          <a:prstGeom prst="rect">
            <a:avLst/>
          </a:prstGeom>
        </p:spPr>
      </p:pic>
      <p:sp>
        <p:nvSpPr>
          <p:cNvPr id="9" name="9 Metin kutusu"/>
          <p:cNvSpPr txBox="1"/>
          <p:nvPr/>
        </p:nvSpPr>
        <p:spPr>
          <a:xfrm>
            <a:off x="2544481" y="470333"/>
            <a:ext cx="3835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tx2"/>
                </a:solidFill>
              </a:rPr>
              <a:t>AVRUPA KOMİSYONU</a:t>
            </a:r>
            <a:endParaRPr lang="tr-TR" sz="3200" b="1" dirty="0">
              <a:solidFill>
                <a:schemeClr val="tx2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278008" y="1628041"/>
            <a:ext cx="4572000" cy="388414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</a:rPr>
              <a:t>Komisyonun İşlevleri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Bütünleşmenin Genel Çıkarlarının Temsilcisi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Yürütme Organı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Bütünleşmenin Motoru: Karar Alma/Yasama Sürecini Başlatma Yetkisi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İdari Denetim Organı</a:t>
            </a:r>
          </a:p>
        </p:txBody>
      </p:sp>
    </p:spTree>
    <p:extLst>
      <p:ext uri="{BB962C8B-B14F-4D97-AF65-F5344CB8AC3E}">
        <p14:creationId xmlns:p14="http://schemas.microsoft.com/office/powerpoint/2010/main" val="36337025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-20637" y="1503629"/>
            <a:ext cx="9201150" cy="425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1040" name="Line 39"/>
          <p:cNvSpPr>
            <a:spLocks noChangeShapeType="1"/>
          </p:cNvSpPr>
          <p:nvPr/>
        </p:nvSpPr>
        <p:spPr bwMode="auto">
          <a:xfrm>
            <a:off x="-19050" y="1509668"/>
            <a:ext cx="9193213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91" name="Rectangle 1"/>
          <p:cNvSpPr>
            <a:spLocks noChangeArrowheads="1"/>
          </p:cNvSpPr>
          <p:nvPr/>
        </p:nvSpPr>
        <p:spPr bwMode="auto">
          <a:xfrm>
            <a:off x="0" y="1"/>
            <a:ext cx="9180514" cy="150971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dirty="0">
              <a:solidFill>
                <a:prstClr val="white"/>
              </a:solidFill>
            </a:endParaRPr>
          </a:p>
          <a:p>
            <a:pPr algn="ctr" eaLnBrk="1" hangingPunct="1"/>
            <a:endParaRPr lang="en-GB" altLang="tr-TR" sz="1800" b="1" dirty="0">
              <a:solidFill>
                <a:prstClr val="white"/>
              </a:solidFill>
            </a:endParaRPr>
          </a:p>
          <a:p>
            <a:pPr eaLnBrk="1" hangingPunct="1"/>
            <a:endParaRPr lang="tr-TR" altLang="tr-TR" sz="1800" b="1" dirty="0">
              <a:solidFill>
                <a:prstClr val="white"/>
              </a:solidFill>
            </a:endParaRPr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24" y="280411"/>
            <a:ext cx="1689217" cy="672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-143696" y="984889"/>
            <a:ext cx="230425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Bu </a:t>
            </a:r>
            <a:r>
              <a:rPr lang="en-US" sz="900" dirty="0" err="1" smtClean="0"/>
              <a:t>Proje</a:t>
            </a:r>
            <a:r>
              <a:rPr lang="en-US" sz="900" dirty="0" smtClean="0"/>
              <a:t> </a:t>
            </a:r>
            <a:r>
              <a:rPr lang="en-US" sz="900" dirty="0" err="1" smtClean="0"/>
              <a:t>Avrupa</a:t>
            </a:r>
            <a:r>
              <a:rPr lang="en-US" sz="900" dirty="0" smtClean="0"/>
              <a:t> </a:t>
            </a:r>
            <a:r>
              <a:rPr lang="en-US" sz="900" dirty="0" err="1" smtClean="0"/>
              <a:t>Birliği</a:t>
            </a:r>
            <a:r>
              <a:rPr lang="en-US" sz="900" dirty="0" smtClean="0"/>
              <a:t> </a:t>
            </a:r>
            <a:r>
              <a:rPr lang="en-US" sz="900" dirty="0" err="1" smtClean="0"/>
              <a:t>ve</a:t>
            </a:r>
            <a:r>
              <a:rPr lang="en-US" sz="900" dirty="0" smtClean="0"/>
              <a:t> </a:t>
            </a:r>
            <a:r>
              <a:rPr lang="en-US" sz="900" dirty="0" err="1" smtClean="0"/>
              <a:t>Türkiye</a:t>
            </a:r>
            <a:r>
              <a:rPr lang="en-US" sz="900" dirty="0" smtClean="0"/>
              <a:t> </a:t>
            </a:r>
            <a:r>
              <a:rPr lang="en-US" sz="900" dirty="0" err="1" smtClean="0"/>
              <a:t>Cumhuriyeti</a:t>
            </a:r>
            <a:r>
              <a:rPr lang="en-US" sz="900" dirty="0" smtClean="0"/>
              <a:t> </a:t>
            </a:r>
            <a:r>
              <a:rPr lang="en-US" sz="900" dirty="0" err="1" smtClean="0"/>
              <a:t>tarafından</a:t>
            </a:r>
            <a:r>
              <a:rPr lang="en-US" sz="900" dirty="0" smtClean="0"/>
              <a:t> </a:t>
            </a:r>
            <a:r>
              <a:rPr lang="en-US" sz="900" dirty="0" err="1" smtClean="0"/>
              <a:t>ortaklaşa</a:t>
            </a:r>
            <a:r>
              <a:rPr lang="en-US" sz="900" dirty="0" smtClean="0"/>
              <a:t> </a:t>
            </a:r>
            <a:r>
              <a:rPr lang="en-US" sz="900" dirty="0" err="1" smtClean="0"/>
              <a:t>finanse</a:t>
            </a:r>
            <a:r>
              <a:rPr lang="en-US" sz="900" dirty="0" smtClean="0"/>
              <a:t> </a:t>
            </a:r>
            <a:r>
              <a:rPr lang="en-US" sz="900" dirty="0" err="1" smtClean="0"/>
              <a:t>edilmektedir</a:t>
            </a:r>
            <a:endParaRPr lang="en-GB" sz="9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491" y="1"/>
            <a:ext cx="1346628" cy="1586997"/>
          </a:xfrm>
          <a:prstGeom prst="rect">
            <a:avLst/>
          </a:prstGeom>
        </p:spPr>
      </p:pic>
      <p:sp>
        <p:nvSpPr>
          <p:cNvPr id="9" name="9 Metin kutusu"/>
          <p:cNvSpPr txBox="1"/>
          <p:nvPr/>
        </p:nvSpPr>
        <p:spPr>
          <a:xfrm>
            <a:off x="1988291" y="411293"/>
            <a:ext cx="51044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tx2"/>
                </a:solidFill>
              </a:rPr>
              <a:t>Avrupa Komisyonunun Yapısı</a:t>
            </a:r>
            <a:endParaRPr lang="tr-TR" sz="3200" b="1" dirty="0">
              <a:solidFill>
                <a:schemeClr val="tx2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254528" y="1531492"/>
            <a:ext cx="4572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28 Üye: Her Üye Devletten Bir Komiser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Beş Yıllık Görev Süresi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Üye  Devletler (Zirve) ve Parlamento Tarafından Atanma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Bağımsızlık ve Tarafsızlık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Parlamento tarafından güvensizlik oyuyla heyet halinde görevden alınabilme</a:t>
            </a:r>
          </a:p>
        </p:txBody>
      </p:sp>
    </p:spTree>
    <p:extLst>
      <p:ext uri="{BB962C8B-B14F-4D97-AF65-F5344CB8AC3E}">
        <p14:creationId xmlns:p14="http://schemas.microsoft.com/office/powerpoint/2010/main" val="34914339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-20637" y="1503629"/>
            <a:ext cx="9201150" cy="425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1040" name="Line 39"/>
          <p:cNvSpPr>
            <a:spLocks noChangeShapeType="1"/>
          </p:cNvSpPr>
          <p:nvPr/>
        </p:nvSpPr>
        <p:spPr bwMode="auto">
          <a:xfrm>
            <a:off x="-19050" y="1509668"/>
            <a:ext cx="9193213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91" name="Rectangle 1"/>
          <p:cNvSpPr>
            <a:spLocks noChangeArrowheads="1"/>
          </p:cNvSpPr>
          <p:nvPr/>
        </p:nvSpPr>
        <p:spPr bwMode="auto">
          <a:xfrm>
            <a:off x="0" y="1"/>
            <a:ext cx="9180514" cy="150971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dirty="0">
              <a:solidFill>
                <a:prstClr val="white"/>
              </a:solidFill>
            </a:endParaRPr>
          </a:p>
          <a:p>
            <a:pPr algn="ctr" eaLnBrk="1" hangingPunct="1"/>
            <a:endParaRPr lang="en-GB" altLang="tr-TR" sz="1800" b="1" dirty="0">
              <a:solidFill>
                <a:prstClr val="white"/>
              </a:solidFill>
            </a:endParaRPr>
          </a:p>
          <a:p>
            <a:pPr eaLnBrk="1" hangingPunct="1"/>
            <a:endParaRPr lang="tr-TR" altLang="tr-TR" sz="1800" b="1" dirty="0">
              <a:solidFill>
                <a:prstClr val="white"/>
              </a:solidFill>
            </a:endParaRPr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24" y="280411"/>
            <a:ext cx="1689217" cy="672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-143696" y="984889"/>
            <a:ext cx="230425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Bu </a:t>
            </a:r>
            <a:r>
              <a:rPr lang="en-US" sz="900" dirty="0" err="1" smtClean="0"/>
              <a:t>Proje</a:t>
            </a:r>
            <a:r>
              <a:rPr lang="en-US" sz="900" dirty="0" smtClean="0"/>
              <a:t> </a:t>
            </a:r>
            <a:r>
              <a:rPr lang="en-US" sz="900" dirty="0" err="1" smtClean="0"/>
              <a:t>Avrupa</a:t>
            </a:r>
            <a:r>
              <a:rPr lang="en-US" sz="900" dirty="0" smtClean="0"/>
              <a:t> </a:t>
            </a:r>
            <a:r>
              <a:rPr lang="en-US" sz="900" dirty="0" err="1" smtClean="0"/>
              <a:t>Birliği</a:t>
            </a:r>
            <a:r>
              <a:rPr lang="en-US" sz="900" dirty="0" smtClean="0"/>
              <a:t> </a:t>
            </a:r>
            <a:r>
              <a:rPr lang="en-US" sz="900" dirty="0" err="1" smtClean="0"/>
              <a:t>ve</a:t>
            </a:r>
            <a:r>
              <a:rPr lang="en-US" sz="900" dirty="0" smtClean="0"/>
              <a:t> </a:t>
            </a:r>
            <a:r>
              <a:rPr lang="en-US" sz="900" dirty="0" err="1" smtClean="0"/>
              <a:t>Türkiye</a:t>
            </a:r>
            <a:r>
              <a:rPr lang="en-US" sz="900" dirty="0" smtClean="0"/>
              <a:t> </a:t>
            </a:r>
            <a:r>
              <a:rPr lang="en-US" sz="900" dirty="0" err="1" smtClean="0"/>
              <a:t>Cumhuriyeti</a:t>
            </a:r>
            <a:r>
              <a:rPr lang="en-US" sz="900" dirty="0" smtClean="0"/>
              <a:t> </a:t>
            </a:r>
            <a:r>
              <a:rPr lang="en-US" sz="900" dirty="0" err="1" smtClean="0"/>
              <a:t>tarafından</a:t>
            </a:r>
            <a:r>
              <a:rPr lang="en-US" sz="900" dirty="0" smtClean="0"/>
              <a:t> </a:t>
            </a:r>
            <a:r>
              <a:rPr lang="en-US" sz="900" dirty="0" err="1" smtClean="0"/>
              <a:t>ortaklaşa</a:t>
            </a:r>
            <a:r>
              <a:rPr lang="en-US" sz="900" dirty="0" smtClean="0"/>
              <a:t> </a:t>
            </a:r>
            <a:r>
              <a:rPr lang="en-US" sz="900" dirty="0" err="1" smtClean="0"/>
              <a:t>finanse</a:t>
            </a:r>
            <a:r>
              <a:rPr lang="en-US" sz="900" dirty="0" smtClean="0"/>
              <a:t> </a:t>
            </a:r>
            <a:r>
              <a:rPr lang="en-US" sz="900" dirty="0" err="1" smtClean="0"/>
              <a:t>edilmektedir</a:t>
            </a:r>
            <a:endParaRPr lang="en-GB" sz="9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491" y="1"/>
            <a:ext cx="1346628" cy="1586997"/>
          </a:xfrm>
          <a:prstGeom prst="rect">
            <a:avLst/>
          </a:prstGeom>
        </p:spPr>
      </p:pic>
      <p:sp>
        <p:nvSpPr>
          <p:cNvPr id="9" name="9 Metin kutusu"/>
          <p:cNvSpPr txBox="1"/>
          <p:nvPr/>
        </p:nvSpPr>
        <p:spPr>
          <a:xfrm>
            <a:off x="2051720" y="513946"/>
            <a:ext cx="57297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600" b="1" dirty="0">
                <a:solidFill>
                  <a:schemeClr val="tx2"/>
                </a:solidFill>
              </a:rPr>
              <a:t>Avrupa Komisyonunun </a:t>
            </a:r>
            <a:r>
              <a:rPr lang="tr-TR" sz="3600" b="1" dirty="0" smtClean="0">
                <a:solidFill>
                  <a:schemeClr val="tx2"/>
                </a:solidFill>
              </a:rPr>
              <a:t>Yapısı</a:t>
            </a:r>
            <a:endParaRPr lang="tr-TR" sz="3600" b="1" dirty="0">
              <a:solidFill>
                <a:schemeClr val="tx2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320816" y="1551932"/>
            <a:ext cx="4572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Komiserler Arasında Görev Bölüşümü</a:t>
            </a:r>
          </a:p>
          <a:p>
            <a:pPr marL="342900" marR="0" lvl="0" indent="-34290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Komisyon Başkanının Rolü ve Yetkisi</a:t>
            </a:r>
          </a:p>
          <a:p>
            <a:pPr marL="342900" marR="0" lvl="0" indent="-34290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Karar Alma Yöntemi: Uzlaşı-gerektiğinde oylamaya gidilmesi ve basit çoğunluk ile karar alma</a:t>
            </a:r>
          </a:p>
          <a:p>
            <a:pPr marL="342900" marR="0" lvl="0" indent="-34290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Ortak Sorumluluk Esası</a:t>
            </a:r>
          </a:p>
          <a:p>
            <a:pPr marL="342900" marR="0" lvl="0" indent="-34290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Alt Birimler</a:t>
            </a:r>
          </a:p>
        </p:txBody>
      </p:sp>
    </p:spTree>
    <p:extLst>
      <p:ext uri="{BB962C8B-B14F-4D97-AF65-F5344CB8AC3E}">
        <p14:creationId xmlns:p14="http://schemas.microsoft.com/office/powerpoint/2010/main" val="33650842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-20637" y="1503629"/>
            <a:ext cx="9201150" cy="425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1040" name="Line 39"/>
          <p:cNvSpPr>
            <a:spLocks noChangeShapeType="1"/>
          </p:cNvSpPr>
          <p:nvPr/>
        </p:nvSpPr>
        <p:spPr bwMode="auto">
          <a:xfrm>
            <a:off x="-19050" y="1509668"/>
            <a:ext cx="9193213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91" name="Rectangle 1"/>
          <p:cNvSpPr>
            <a:spLocks noChangeArrowheads="1"/>
          </p:cNvSpPr>
          <p:nvPr/>
        </p:nvSpPr>
        <p:spPr bwMode="auto">
          <a:xfrm>
            <a:off x="0" y="1"/>
            <a:ext cx="9180514" cy="150971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dirty="0">
              <a:solidFill>
                <a:prstClr val="white"/>
              </a:solidFill>
            </a:endParaRPr>
          </a:p>
          <a:p>
            <a:pPr algn="ctr" eaLnBrk="1" hangingPunct="1"/>
            <a:endParaRPr lang="en-GB" altLang="tr-TR" sz="1800" b="1" dirty="0">
              <a:solidFill>
                <a:prstClr val="white"/>
              </a:solidFill>
            </a:endParaRPr>
          </a:p>
          <a:p>
            <a:pPr eaLnBrk="1" hangingPunct="1"/>
            <a:endParaRPr lang="tr-TR" altLang="tr-TR" sz="1800" b="1" dirty="0">
              <a:solidFill>
                <a:prstClr val="white"/>
              </a:solidFill>
            </a:endParaRPr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24" y="280411"/>
            <a:ext cx="1689217" cy="672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-143696" y="984889"/>
            <a:ext cx="230425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Bu </a:t>
            </a:r>
            <a:r>
              <a:rPr lang="en-US" sz="900" dirty="0" err="1" smtClean="0"/>
              <a:t>Proje</a:t>
            </a:r>
            <a:r>
              <a:rPr lang="en-US" sz="900" dirty="0" smtClean="0"/>
              <a:t> </a:t>
            </a:r>
            <a:r>
              <a:rPr lang="en-US" sz="900" dirty="0" err="1" smtClean="0"/>
              <a:t>Avrupa</a:t>
            </a:r>
            <a:r>
              <a:rPr lang="en-US" sz="900" dirty="0" smtClean="0"/>
              <a:t> </a:t>
            </a:r>
            <a:r>
              <a:rPr lang="en-US" sz="900" dirty="0" err="1" smtClean="0"/>
              <a:t>Birliği</a:t>
            </a:r>
            <a:r>
              <a:rPr lang="en-US" sz="900" dirty="0" smtClean="0"/>
              <a:t> </a:t>
            </a:r>
            <a:r>
              <a:rPr lang="en-US" sz="900" dirty="0" err="1" smtClean="0"/>
              <a:t>ve</a:t>
            </a:r>
            <a:r>
              <a:rPr lang="en-US" sz="900" dirty="0" smtClean="0"/>
              <a:t> </a:t>
            </a:r>
            <a:r>
              <a:rPr lang="en-US" sz="900" dirty="0" err="1" smtClean="0"/>
              <a:t>Türkiye</a:t>
            </a:r>
            <a:r>
              <a:rPr lang="en-US" sz="900" dirty="0" smtClean="0"/>
              <a:t> </a:t>
            </a:r>
            <a:r>
              <a:rPr lang="en-US" sz="900" dirty="0" err="1" smtClean="0"/>
              <a:t>Cumhuriyeti</a:t>
            </a:r>
            <a:r>
              <a:rPr lang="en-US" sz="900" dirty="0" smtClean="0"/>
              <a:t> </a:t>
            </a:r>
            <a:r>
              <a:rPr lang="en-US" sz="900" dirty="0" err="1" smtClean="0"/>
              <a:t>tarafından</a:t>
            </a:r>
            <a:r>
              <a:rPr lang="en-US" sz="900" dirty="0" smtClean="0"/>
              <a:t> </a:t>
            </a:r>
            <a:r>
              <a:rPr lang="en-US" sz="900" dirty="0" err="1" smtClean="0"/>
              <a:t>ortaklaşa</a:t>
            </a:r>
            <a:r>
              <a:rPr lang="en-US" sz="900" dirty="0" smtClean="0"/>
              <a:t> </a:t>
            </a:r>
            <a:r>
              <a:rPr lang="en-US" sz="900" dirty="0" err="1" smtClean="0"/>
              <a:t>finanse</a:t>
            </a:r>
            <a:r>
              <a:rPr lang="en-US" sz="900" dirty="0" smtClean="0"/>
              <a:t> </a:t>
            </a:r>
            <a:r>
              <a:rPr lang="en-US" sz="900" dirty="0" err="1" smtClean="0"/>
              <a:t>edilmektedir</a:t>
            </a:r>
            <a:endParaRPr lang="en-GB" sz="9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491" y="1"/>
            <a:ext cx="1346628" cy="1586997"/>
          </a:xfrm>
          <a:prstGeom prst="rect">
            <a:avLst/>
          </a:prstGeom>
        </p:spPr>
      </p:pic>
      <p:sp>
        <p:nvSpPr>
          <p:cNvPr id="9" name="9 Metin kutusu"/>
          <p:cNvSpPr txBox="1"/>
          <p:nvPr/>
        </p:nvSpPr>
        <p:spPr>
          <a:xfrm>
            <a:off x="2160560" y="493247"/>
            <a:ext cx="57641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chemeClr val="tx2"/>
                </a:solidFill>
              </a:rPr>
              <a:t>AVRUPA KOMİSYONUNUN ATANMASI</a:t>
            </a:r>
            <a:endParaRPr lang="tr-TR" sz="2800" b="1" dirty="0">
              <a:solidFill>
                <a:schemeClr val="tx2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160560" y="1556866"/>
            <a:ext cx="4572000" cy="534915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KOMİSYON BAŞKANIN</a:t>
            </a:r>
            <a:r>
              <a:rPr kumimoji="0" lang="tr-T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ATANMA YÖNTEMİ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:</a:t>
            </a:r>
            <a:endParaRPr kumimoji="0" lang="en-US" sz="2800" b="1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tr-T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ZİRVE 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TARAFINDAN NİTELİKLİ </a:t>
            </a:r>
            <a:r>
              <a:rPr kumimoji="0" lang="tr-T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ÇOĞUNLUKLA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AVRUPA PARLAMENTOSU SEÇİMİNDEKİ SİYASİ EĞİLİMLER DİKKATE ALINARAK BELİRLENECEK ADAYIN PARLAMENTOYA SUNULMASI VE PARLAMENTO TARAFINDAN </a:t>
            </a:r>
            <a:r>
              <a:rPr kumimoji="0" lang="tr-T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«SEÇİLMESİ»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8800116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-20637" y="1503629"/>
            <a:ext cx="9201150" cy="425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1040" name="Line 39"/>
          <p:cNvSpPr>
            <a:spLocks noChangeShapeType="1"/>
          </p:cNvSpPr>
          <p:nvPr/>
        </p:nvSpPr>
        <p:spPr bwMode="auto">
          <a:xfrm>
            <a:off x="-19050" y="1509668"/>
            <a:ext cx="9193213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91" name="Rectangle 1"/>
          <p:cNvSpPr>
            <a:spLocks noChangeArrowheads="1"/>
          </p:cNvSpPr>
          <p:nvPr/>
        </p:nvSpPr>
        <p:spPr bwMode="auto">
          <a:xfrm>
            <a:off x="0" y="1"/>
            <a:ext cx="9180514" cy="150971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dirty="0">
              <a:solidFill>
                <a:prstClr val="white"/>
              </a:solidFill>
            </a:endParaRPr>
          </a:p>
          <a:p>
            <a:pPr algn="ctr" eaLnBrk="1" hangingPunct="1"/>
            <a:endParaRPr lang="en-GB" altLang="tr-TR" sz="1800" b="1" dirty="0">
              <a:solidFill>
                <a:prstClr val="white"/>
              </a:solidFill>
            </a:endParaRPr>
          </a:p>
          <a:p>
            <a:pPr eaLnBrk="1" hangingPunct="1"/>
            <a:endParaRPr lang="tr-TR" altLang="tr-TR" sz="1800" b="1" dirty="0">
              <a:solidFill>
                <a:prstClr val="white"/>
              </a:solidFill>
            </a:endParaRPr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24" y="280411"/>
            <a:ext cx="1689217" cy="672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-143696" y="984889"/>
            <a:ext cx="230425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Bu </a:t>
            </a:r>
            <a:r>
              <a:rPr lang="en-US" sz="900" dirty="0" err="1" smtClean="0"/>
              <a:t>Proje</a:t>
            </a:r>
            <a:r>
              <a:rPr lang="en-US" sz="900" dirty="0" smtClean="0"/>
              <a:t> </a:t>
            </a:r>
            <a:r>
              <a:rPr lang="en-US" sz="900" dirty="0" err="1" smtClean="0"/>
              <a:t>Avrupa</a:t>
            </a:r>
            <a:r>
              <a:rPr lang="en-US" sz="900" dirty="0" smtClean="0"/>
              <a:t> </a:t>
            </a:r>
            <a:r>
              <a:rPr lang="en-US" sz="900" dirty="0" err="1" smtClean="0"/>
              <a:t>Birliği</a:t>
            </a:r>
            <a:r>
              <a:rPr lang="en-US" sz="900" dirty="0" smtClean="0"/>
              <a:t> </a:t>
            </a:r>
            <a:r>
              <a:rPr lang="en-US" sz="900" dirty="0" err="1" smtClean="0"/>
              <a:t>ve</a:t>
            </a:r>
            <a:r>
              <a:rPr lang="en-US" sz="900" dirty="0" smtClean="0"/>
              <a:t> </a:t>
            </a:r>
            <a:r>
              <a:rPr lang="en-US" sz="900" dirty="0" err="1" smtClean="0"/>
              <a:t>Türkiye</a:t>
            </a:r>
            <a:r>
              <a:rPr lang="en-US" sz="900" dirty="0" smtClean="0"/>
              <a:t> </a:t>
            </a:r>
            <a:r>
              <a:rPr lang="en-US" sz="900" dirty="0" err="1" smtClean="0"/>
              <a:t>Cumhuriyeti</a:t>
            </a:r>
            <a:r>
              <a:rPr lang="en-US" sz="900" dirty="0" smtClean="0"/>
              <a:t> </a:t>
            </a:r>
            <a:r>
              <a:rPr lang="en-US" sz="900" dirty="0" err="1" smtClean="0"/>
              <a:t>tarafından</a:t>
            </a:r>
            <a:r>
              <a:rPr lang="en-US" sz="900" dirty="0" smtClean="0"/>
              <a:t> </a:t>
            </a:r>
            <a:r>
              <a:rPr lang="en-US" sz="900" dirty="0" err="1" smtClean="0"/>
              <a:t>ortaklaşa</a:t>
            </a:r>
            <a:r>
              <a:rPr lang="en-US" sz="900" dirty="0" smtClean="0"/>
              <a:t> </a:t>
            </a:r>
            <a:r>
              <a:rPr lang="en-US" sz="900" dirty="0" err="1" smtClean="0"/>
              <a:t>finanse</a:t>
            </a:r>
            <a:r>
              <a:rPr lang="en-US" sz="900" dirty="0" smtClean="0"/>
              <a:t> </a:t>
            </a:r>
            <a:r>
              <a:rPr lang="en-US" sz="900" dirty="0" err="1" smtClean="0"/>
              <a:t>edilmektedir</a:t>
            </a:r>
            <a:endParaRPr lang="en-GB" sz="9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491" y="1"/>
            <a:ext cx="1346628" cy="1586997"/>
          </a:xfrm>
          <a:prstGeom prst="rect">
            <a:avLst/>
          </a:prstGeom>
        </p:spPr>
      </p:pic>
      <p:sp>
        <p:nvSpPr>
          <p:cNvPr id="9" name="9 Metin kutusu"/>
          <p:cNvSpPr txBox="1"/>
          <p:nvPr/>
        </p:nvSpPr>
        <p:spPr>
          <a:xfrm>
            <a:off x="2123728" y="509780"/>
            <a:ext cx="576414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800" b="1" dirty="0">
                <a:solidFill>
                  <a:schemeClr val="tx2"/>
                </a:solidFill>
              </a:rPr>
              <a:t>AVRUPA KOMİSYONUNUN ATANMASI</a:t>
            </a:r>
          </a:p>
          <a:p>
            <a:pPr algn="ctr"/>
            <a:endParaRPr lang="tr-TR" sz="3600" b="1" dirty="0">
              <a:solidFill>
                <a:schemeClr val="tx2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183440" y="1492720"/>
            <a:ext cx="4572000" cy="521989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KOMİSYON ÜYELERİNİN ATANMA YÖNTEMİ</a:t>
            </a:r>
            <a:r>
              <a:rPr kumimoji="0" lang="en-US" sz="2800" b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:</a:t>
            </a:r>
            <a:endParaRPr kumimoji="0" lang="en-US" sz="2800" b="1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342900" marR="0" lvl="0" indent="-34290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tr-T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ÜYE DEVLETLERİN GÖSTERECEĞİ ADAYLARIN, ZİRVE 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TARAFINDAN NİTELİKLİ </a:t>
            </a:r>
            <a:r>
              <a:rPr kumimoji="0" lang="tr-T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ÇOĞUNLUKLA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VE KOMİSYON BAŞKANININ</a:t>
            </a:r>
            <a:r>
              <a:rPr kumimoji="0" lang="tr-T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DA </a:t>
            </a:r>
            <a:r>
              <a:rPr kumimoji="0" lang="tr-T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MUTABAKATIYLA BELİRLENMESİ VE 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KOMİSYONUN HEYET HALİNDE PARLAMENTO ONAYINA </a:t>
            </a:r>
            <a:r>
              <a:rPr kumimoji="0" lang="tr-T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(GÜVENOYUNA) 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SUNULARAK ATANMASI</a:t>
            </a:r>
          </a:p>
        </p:txBody>
      </p:sp>
    </p:spTree>
    <p:extLst>
      <p:ext uri="{BB962C8B-B14F-4D97-AF65-F5344CB8AC3E}">
        <p14:creationId xmlns:p14="http://schemas.microsoft.com/office/powerpoint/2010/main" val="6090743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-20637" y="1503629"/>
            <a:ext cx="9201150" cy="425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1040" name="Line 39"/>
          <p:cNvSpPr>
            <a:spLocks noChangeShapeType="1"/>
          </p:cNvSpPr>
          <p:nvPr/>
        </p:nvSpPr>
        <p:spPr bwMode="auto">
          <a:xfrm>
            <a:off x="-19050" y="1509668"/>
            <a:ext cx="9193213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91" name="Rectangle 1"/>
          <p:cNvSpPr>
            <a:spLocks noChangeArrowheads="1"/>
          </p:cNvSpPr>
          <p:nvPr/>
        </p:nvSpPr>
        <p:spPr bwMode="auto">
          <a:xfrm>
            <a:off x="0" y="1"/>
            <a:ext cx="9180514" cy="150971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dirty="0">
              <a:solidFill>
                <a:prstClr val="white"/>
              </a:solidFill>
            </a:endParaRPr>
          </a:p>
          <a:p>
            <a:pPr algn="ctr" eaLnBrk="1" hangingPunct="1"/>
            <a:endParaRPr lang="en-GB" altLang="tr-TR" sz="1800" b="1" dirty="0">
              <a:solidFill>
                <a:prstClr val="white"/>
              </a:solidFill>
            </a:endParaRPr>
          </a:p>
          <a:p>
            <a:pPr eaLnBrk="1" hangingPunct="1"/>
            <a:endParaRPr lang="tr-TR" altLang="tr-TR" sz="1800" b="1" dirty="0">
              <a:solidFill>
                <a:prstClr val="white"/>
              </a:solidFill>
            </a:endParaRPr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24" y="280411"/>
            <a:ext cx="1689217" cy="672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-143696" y="984889"/>
            <a:ext cx="230425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Bu </a:t>
            </a:r>
            <a:r>
              <a:rPr lang="en-US" sz="900" dirty="0" err="1" smtClean="0"/>
              <a:t>Proje</a:t>
            </a:r>
            <a:r>
              <a:rPr lang="en-US" sz="900" dirty="0" smtClean="0"/>
              <a:t> </a:t>
            </a:r>
            <a:r>
              <a:rPr lang="en-US" sz="900" dirty="0" err="1" smtClean="0"/>
              <a:t>Avrupa</a:t>
            </a:r>
            <a:r>
              <a:rPr lang="en-US" sz="900" dirty="0" smtClean="0"/>
              <a:t> </a:t>
            </a:r>
            <a:r>
              <a:rPr lang="en-US" sz="900" dirty="0" err="1" smtClean="0"/>
              <a:t>Birliği</a:t>
            </a:r>
            <a:r>
              <a:rPr lang="en-US" sz="900" dirty="0" smtClean="0"/>
              <a:t> </a:t>
            </a:r>
            <a:r>
              <a:rPr lang="en-US" sz="900" dirty="0" err="1" smtClean="0"/>
              <a:t>ve</a:t>
            </a:r>
            <a:r>
              <a:rPr lang="en-US" sz="900" dirty="0" smtClean="0"/>
              <a:t> </a:t>
            </a:r>
            <a:r>
              <a:rPr lang="en-US" sz="900" dirty="0" err="1" smtClean="0"/>
              <a:t>Türkiye</a:t>
            </a:r>
            <a:r>
              <a:rPr lang="en-US" sz="900" dirty="0" smtClean="0"/>
              <a:t> </a:t>
            </a:r>
            <a:r>
              <a:rPr lang="en-US" sz="900" dirty="0" err="1" smtClean="0"/>
              <a:t>Cumhuriyeti</a:t>
            </a:r>
            <a:r>
              <a:rPr lang="en-US" sz="900" dirty="0" smtClean="0"/>
              <a:t> </a:t>
            </a:r>
            <a:r>
              <a:rPr lang="en-US" sz="900" dirty="0" err="1" smtClean="0"/>
              <a:t>tarafından</a:t>
            </a:r>
            <a:r>
              <a:rPr lang="en-US" sz="900" dirty="0" smtClean="0"/>
              <a:t> </a:t>
            </a:r>
            <a:r>
              <a:rPr lang="en-US" sz="900" dirty="0" err="1" smtClean="0"/>
              <a:t>ortaklaşa</a:t>
            </a:r>
            <a:r>
              <a:rPr lang="en-US" sz="900" dirty="0" smtClean="0"/>
              <a:t> </a:t>
            </a:r>
            <a:r>
              <a:rPr lang="en-US" sz="900" dirty="0" err="1" smtClean="0"/>
              <a:t>finanse</a:t>
            </a:r>
            <a:r>
              <a:rPr lang="en-US" sz="900" dirty="0" smtClean="0"/>
              <a:t> </a:t>
            </a:r>
            <a:r>
              <a:rPr lang="en-US" sz="900" dirty="0" err="1" smtClean="0"/>
              <a:t>edilmektedir</a:t>
            </a:r>
            <a:endParaRPr lang="en-GB" sz="9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491" y="1"/>
            <a:ext cx="1346628" cy="1586997"/>
          </a:xfrm>
          <a:prstGeom prst="rect">
            <a:avLst/>
          </a:prstGeom>
        </p:spPr>
      </p:pic>
      <p:sp>
        <p:nvSpPr>
          <p:cNvPr id="9" name="9 Metin kutusu"/>
          <p:cNvSpPr txBox="1"/>
          <p:nvPr/>
        </p:nvSpPr>
        <p:spPr>
          <a:xfrm>
            <a:off x="1752477" y="470333"/>
            <a:ext cx="534851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800" b="1" dirty="0"/>
              <a:t>Avrupa Birliği </a:t>
            </a:r>
            <a:r>
              <a:rPr lang="tr-TR" sz="2800" b="1" dirty="0" smtClean="0"/>
              <a:t>Dışişleri </a:t>
            </a:r>
            <a:r>
              <a:rPr lang="tr-TR" sz="2800" b="1" dirty="0"/>
              <a:t>ve Güvenlik </a:t>
            </a:r>
            <a:endParaRPr lang="tr-TR" sz="2800" b="1" dirty="0" smtClean="0"/>
          </a:p>
          <a:p>
            <a:pPr algn="ctr"/>
            <a:r>
              <a:rPr lang="tr-TR" sz="2800" b="1" dirty="0" smtClean="0"/>
              <a:t>Politikası Yüksek </a:t>
            </a:r>
            <a:r>
              <a:rPr lang="tr-TR" sz="2800" b="1" dirty="0"/>
              <a:t>Temsilcisi</a:t>
            </a:r>
            <a:endParaRPr lang="tr-TR" sz="2800" b="1" dirty="0">
              <a:solidFill>
                <a:schemeClr val="tx2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140734" y="1498309"/>
            <a:ext cx="4572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ZİRVE’DE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NİTELİKLİ </a:t>
            </a:r>
            <a:r>
              <a:rPr kumimoji="0" lang="tr-T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ÇOĞUNLUKLA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AVRUPA KOMİSYONU BAŞKANININ DA </a:t>
            </a:r>
            <a:r>
              <a:rPr kumimoji="0" lang="tr-T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MUTABAKATI ÇERÇEVESİNDE 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BİR AB DIŞİŞLERİ</a:t>
            </a:r>
            <a:r>
              <a:rPr kumimoji="0" lang="tr-T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VE GÜVENLİK POLİTİKASI YÜKSEK TEMSİLCİSİ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ATA</a:t>
            </a:r>
            <a:r>
              <a:rPr kumimoji="0" lang="tr-T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MASI</a:t>
            </a:r>
          </a:p>
          <a:p>
            <a:pPr marL="342900" marR="0" lvl="0" indent="-34290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YÜKSEK TEMSİLCİNİN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ODGP’</a:t>
            </a:r>
            <a:r>
              <a:rPr kumimoji="0" lang="tr-T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NİN YÜRÜTÜLMESİNDEN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SORUMLU OLMASI</a:t>
            </a:r>
          </a:p>
          <a:p>
            <a:pPr marL="342900" marR="0" lvl="0" indent="-34290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YÜKSEK TEMSİLCİNİN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KOMİSYON BAŞKAN YARDIMCISI STATÜSÜNDE OLMASI</a:t>
            </a:r>
          </a:p>
        </p:txBody>
      </p:sp>
    </p:spTree>
    <p:extLst>
      <p:ext uri="{BB962C8B-B14F-4D97-AF65-F5344CB8AC3E}">
        <p14:creationId xmlns:p14="http://schemas.microsoft.com/office/powerpoint/2010/main" val="14616915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-20637" y="1503629"/>
            <a:ext cx="9201150" cy="425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1040" name="Line 39"/>
          <p:cNvSpPr>
            <a:spLocks noChangeShapeType="1"/>
          </p:cNvSpPr>
          <p:nvPr/>
        </p:nvSpPr>
        <p:spPr bwMode="auto">
          <a:xfrm>
            <a:off x="-19050" y="1509668"/>
            <a:ext cx="9193213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91" name="Rectangle 1"/>
          <p:cNvSpPr>
            <a:spLocks noChangeArrowheads="1"/>
          </p:cNvSpPr>
          <p:nvPr/>
        </p:nvSpPr>
        <p:spPr bwMode="auto">
          <a:xfrm>
            <a:off x="0" y="1"/>
            <a:ext cx="9180514" cy="150971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dirty="0">
              <a:solidFill>
                <a:prstClr val="white"/>
              </a:solidFill>
            </a:endParaRPr>
          </a:p>
          <a:p>
            <a:pPr algn="ctr" eaLnBrk="1" hangingPunct="1"/>
            <a:endParaRPr lang="en-GB" altLang="tr-TR" sz="1800" b="1" dirty="0">
              <a:solidFill>
                <a:prstClr val="white"/>
              </a:solidFill>
            </a:endParaRPr>
          </a:p>
          <a:p>
            <a:pPr eaLnBrk="1" hangingPunct="1"/>
            <a:endParaRPr lang="tr-TR" altLang="tr-TR" sz="1800" b="1" dirty="0">
              <a:solidFill>
                <a:prstClr val="white"/>
              </a:solidFill>
            </a:endParaRPr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24" y="280411"/>
            <a:ext cx="1689217" cy="672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-143696" y="984889"/>
            <a:ext cx="230425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Bu </a:t>
            </a:r>
            <a:r>
              <a:rPr lang="en-US" sz="900" dirty="0" err="1" smtClean="0"/>
              <a:t>Proje</a:t>
            </a:r>
            <a:r>
              <a:rPr lang="en-US" sz="900" dirty="0" smtClean="0"/>
              <a:t> </a:t>
            </a:r>
            <a:r>
              <a:rPr lang="en-US" sz="900" dirty="0" err="1" smtClean="0"/>
              <a:t>Avrupa</a:t>
            </a:r>
            <a:r>
              <a:rPr lang="en-US" sz="900" dirty="0" smtClean="0"/>
              <a:t> </a:t>
            </a:r>
            <a:r>
              <a:rPr lang="en-US" sz="900" dirty="0" err="1" smtClean="0"/>
              <a:t>Birliği</a:t>
            </a:r>
            <a:r>
              <a:rPr lang="en-US" sz="900" dirty="0" smtClean="0"/>
              <a:t> </a:t>
            </a:r>
            <a:r>
              <a:rPr lang="en-US" sz="900" dirty="0" err="1" smtClean="0"/>
              <a:t>ve</a:t>
            </a:r>
            <a:r>
              <a:rPr lang="en-US" sz="900" dirty="0" smtClean="0"/>
              <a:t> </a:t>
            </a:r>
            <a:r>
              <a:rPr lang="en-US" sz="900" dirty="0" err="1" smtClean="0"/>
              <a:t>Türkiye</a:t>
            </a:r>
            <a:r>
              <a:rPr lang="en-US" sz="900" dirty="0" smtClean="0"/>
              <a:t> </a:t>
            </a:r>
            <a:r>
              <a:rPr lang="en-US" sz="900" dirty="0" err="1" smtClean="0"/>
              <a:t>Cumhuriyeti</a:t>
            </a:r>
            <a:r>
              <a:rPr lang="en-US" sz="900" dirty="0" smtClean="0"/>
              <a:t> </a:t>
            </a:r>
            <a:r>
              <a:rPr lang="en-US" sz="900" dirty="0" err="1" smtClean="0"/>
              <a:t>tarafından</a:t>
            </a:r>
            <a:r>
              <a:rPr lang="en-US" sz="900" dirty="0" smtClean="0"/>
              <a:t> </a:t>
            </a:r>
            <a:r>
              <a:rPr lang="en-US" sz="900" dirty="0" err="1" smtClean="0"/>
              <a:t>ortaklaşa</a:t>
            </a:r>
            <a:r>
              <a:rPr lang="en-US" sz="900" dirty="0" smtClean="0"/>
              <a:t> </a:t>
            </a:r>
            <a:r>
              <a:rPr lang="en-US" sz="900" dirty="0" err="1" smtClean="0"/>
              <a:t>finanse</a:t>
            </a:r>
            <a:r>
              <a:rPr lang="en-US" sz="900" dirty="0" smtClean="0"/>
              <a:t> </a:t>
            </a:r>
            <a:r>
              <a:rPr lang="en-US" sz="900" dirty="0" err="1" smtClean="0"/>
              <a:t>edilmektedir</a:t>
            </a:r>
            <a:endParaRPr lang="en-GB" sz="9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491" y="1"/>
            <a:ext cx="1346628" cy="1586997"/>
          </a:xfrm>
          <a:prstGeom prst="rect">
            <a:avLst/>
          </a:prstGeom>
        </p:spPr>
      </p:pic>
      <p:sp>
        <p:nvSpPr>
          <p:cNvPr id="9" name="9 Metin kutusu"/>
          <p:cNvSpPr txBox="1"/>
          <p:nvPr/>
        </p:nvSpPr>
        <p:spPr>
          <a:xfrm>
            <a:off x="2051720" y="562666"/>
            <a:ext cx="57933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tx2"/>
                </a:solidFill>
              </a:rPr>
              <a:t>AB’nin </a:t>
            </a:r>
            <a:r>
              <a:rPr lang="tr-TR" sz="2400" b="1" dirty="0">
                <a:solidFill>
                  <a:schemeClr val="tx2"/>
                </a:solidFill>
              </a:rPr>
              <a:t>Kurumları (AB Antlaşması </a:t>
            </a:r>
            <a:r>
              <a:rPr lang="tr-TR" sz="2400" b="1" dirty="0" smtClean="0">
                <a:solidFill>
                  <a:schemeClr val="tx2"/>
                </a:solidFill>
              </a:rPr>
              <a:t>madde 13)</a:t>
            </a:r>
            <a:endParaRPr lang="tr-TR" sz="2400" b="1" dirty="0">
              <a:solidFill>
                <a:schemeClr val="tx2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482" y="1772816"/>
            <a:ext cx="8162925" cy="409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2186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-20637" y="1503629"/>
            <a:ext cx="9201150" cy="425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1040" name="Line 39"/>
          <p:cNvSpPr>
            <a:spLocks noChangeShapeType="1"/>
          </p:cNvSpPr>
          <p:nvPr/>
        </p:nvSpPr>
        <p:spPr bwMode="auto">
          <a:xfrm>
            <a:off x="-19050" y="1509668"/>
            <a:ext cx="9193213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91" name="Rectangle 1"/>
          <p:cNvSpPr>
            <a:spLocks noChangeArrowheads="1"/>
          </p:cNvSpPr>
          <p:nvPr/>
        </p:nvSpPr>
        <p:spPr bwMode="auto">
          <a:xfrm>
            <a:off x="0" y="1"/>
            <a:ext cx="9180514" cy="150971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dirty="0">
              <a:solidFill>
                <a:prstClr val="white"/>
              </a:solidFill>
            </a:endParaRPr>
          </a:p>
          <a:p>
            <a:pPr algn="ctr" eaLnBrk="1" hangingPunct="1"/>
            <a:endParaRPr lang="en-GB" altLang="tr-TR" sz="1800" b="1" dirty="0">
              <a:solidFill>
                <a:prstClr val="white"/>
              </a:solidFill>
            </a:endParaRPr>
          </a:p>
          <a:p>
            <a:pPr eaLnBrk="1" hangingPunct="1"/>
            <a:endParaRPr lang="tr-TR" altLang="tr-TR" sz="1800" b="1" dirty="0">
              <a:solidFill>
                <a:prstClr val="white"/>
              </a:solidFill>
            </a:endParaRPr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24" y="280411"/>
            <a:ext cx="1689217" cy="672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-143696" y="984889"/>
            <a:ext cx="230425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Bu </a:t>
            </a:r>
            <a:r>
              <a:rPr lang="en-US" sz="900" dirty="0" err="1" smtClean="0"/>
              <a:t>Proje</a:t>
            </a:r>
            <a:r>
              <a:rPr lang="en-US" sz="900" dirty="0" smtClean="0"/>
              <a:t> </a:t>
            </a:r>
            <a:r>
              <a:rPr lang="en-US" sz="900" dirty="0" err="1" smtClean="0"/>
              <a:t>Avrupa</a:t>
            </a:r>
            <a:r>
              <a:rPr lang="en-US" sz="900" dirty="0" smtClean="0"/>
              <a:t> </a:t>
            </a:r>
            <a:r>
              <a:rPr lang="en-US" sz="900" dirty="0" err="1" smtClean="0"/>
              <a:t>Birliği</a:t>
            </a:r>
            <a:r>
              <a:rPr lang="en-US" sz="900" dirty="0" smtClean="0"/>
              <a:t> </a:t>
            </a:r>
            <a:r>
              <a:rPr lang="en-US" sz="900" dirty="0" err="1" smtClean="0"/>
              <a:t>ve</a:t>
            </a:r>
            <a:r>
              <a:rPr lang="en-US" sz="900" dirty="0" smtClean="0"/>
              <a:t> </a:t>
            </a:r>
            <a:r>
              <a:rPr lang="en-US" sz="900" dirty="0" err="1" smtClean="0"/>
              <a:t>Türkiye</a:t>
            </a:r>
            <a:r>
              <a:rPr lang="en-US" sz="900" dirty="0" smtClean="0"/>
              <a:t> </a:t>
            </a:r>
            <a:r>
              <a:rPr lang="en-US" sz="900" dirty="0" err="1" smtClean="0"/>
              <a:t>Cumhuriyeti</a:t>
            </a:r>
            <a:r>
              <a:rPr lang="en-US" sz="900" dirty="0" smtClean="0"/>
              <a:t> </a:t>
            </a:r>
            <a:r>
              <a:rPr lang="en-US" sz="900" dirty="0" err="1" smtClean="0"/>
              <a:t>tarafından</a:t>
            </a:r>
            <a:r>
              <a:rPr lang="en-US" sz="900" dirty="0" smtClean="0"/>
              <a:t> </a:t>
            </a:r>
            <a:r>
              <a:rPr lang="en-US" sz="900" dirty="0" err="1" smtClean="0"/>
              <a:t>ortaklaşa</a:t>
            </a:r>
            <a:r>
              <a:rPr lang="en-US" sz="900" dirty="0" smtClean="0"/>
              <a:t> </a:t>
            </a:r>
            <a:r>
              <a:rPr lang="en-US" sz="900" dirty="0" err="1" smtClean="0"/>
              <a:t>finanse</a:t>
            </a:r>
            <a:r>
              <a:rPr lang="en-US" sz="900" dirty="0" smtClean="0"/>
              <a:t> </a:t>
            </a:r>
            <a:r>
              <a:rPr lang="en-US" sz="900" dirty="0" err="1" smtClean="0"/>
              <a:t>edilmektedir</a:t>
            </a:r>
            <a:endParaRPr lang="en-GB" sz="9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491" y="1"/>
            <a:ext cx="1346628" cy="1586997"/>
          </a:xfrm>
          <a:prstGeom prst="rect">
            <a:avLst/>
          </a:prstGeom>
        </p:spPr>
      </p:pic>
      <p:sp>
        <p:nvSpPr>
          <p:cNvPr id="9" name="9 Metin kutusu"/>
          <p:cNvSpPr txBox="1"/>
          <p:nvPr/>
        </p:nvSpPr>
        <p:spPr>
          <a:xfrm>
            <a:off x="1619672" y="470333"/>
            <a:ext cx="64767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/>
              <a:t>Komisyonun </a:t>
            </a:r>
            <a:r>
              <a:rPr lang="tr-TR" sz="2800" b="1" dirty="0"/>
              <a:t>Görev ve Yetkileri</a:t>
            </a:r>
            <a:endParaRPr lang="tr-TR" sz="2800" b="1" dirty="0">
              <a:solidFill>
                <a:schemeClr val="tx2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160560" y="1586998"/>
            <a:ext cx="4572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Birlik Politika ve Düzenlemelerinin Yürütülmesini Gözetmek</a:t>
            </a:r>
          </a:p>
          <a:p>
            <a:pPr marL="342900" marR="0" lvl="0" indent="-34290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Birlik Hukukunun Uygulanmasını Gözetmek</a:t>
            </a:r>
          </a:p>
          <a:p>
            <a:pPr marL="342900" marR="0" lvl="0" indent="-34290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Karar/Yasama Önerilerini Hazırlamak</a:t>
            </a:r>
          </a:p>
          <a:p>
            <a:pPr marL="342900" marR="0" lvl="0" indent="-34290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Uluslararası Anlaşmaları Müzakere Etmek</a:t>
            </a:r>
          </a:p>
          <a:p>
            <a:pPr marL="342900" marR="0" lvl="0" indent="-34290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Bütçenin ve Birlik Fonlarının Uygulanması</a:t>
            </a:r>
          </a:p>
          <a:p>
            <a:pPr marL="342900" marR="0" lvl="0" indent="-34290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Birlik Faaliyetleri Hakkında Genel Rapor Hazırlamak</a:t>
            </a:r>
          </a:p>
          <a:p>
            <a:pPr marL="342900" marR="0" lvl="0" indent="-34290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Diğer Faaliyetlere İştirak</a:t>
            </a:r>
          </a:p>
        </p:txBody>
      </p:sp>
    </p:spTree>
    <p:extLst>
      <p:ext uri="{BB962C8B-B14F-4D97-AF65-F5344CB8AC3E}">
        <p14:creationId xmlns:p14="http://schemas.microsoft.com/office/powerpoint/2010/main" val="26397398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-20637" y="1503629"/>
            <a:ext cx="9201150" cy="425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1040" name="Line 39"/>
          <p:cNvSpPr>
            <a:spLocks noChangeShapeType="1"/>
          </p:cNvSpPr>
          <p:nvPr/>
        </p:nvSpPr>
        <p:spPr bwMode="auto">
          <a:xfrm>
            <a:off x="-19050" y="1509668"/>
            <a:ext cx="9193213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91" name="Rectangle 1"/>
          <p:cNvSpPr>
            <a:spLocks noChangeArrowheads="1"/>
          </p:cNvSpPr>
          <p:nvPr/>
        </p:nvSpPr>
        <p:spPr bwMode="auto">
          <a:xfrm>
            <a:off x="0" y="1"/>
            <a:ext cx="9180514" cy="150971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dirty="0">
              <a:solidFill>
                <a:prstClr val="white"/>
              </a:solidFill>
            </a:endParaRPr>
          </a:p>
          <a:p>
            <a:pPr algn="ctr" eaLnBrk="1" hangingPunct="1"/>
            <a:endParaRPr lang="en-GB" altLang="tr-TR" sz="1800" b="1" dirty="0">
              <a:solidFill>
                <a:prstClr val="white"/>
              </a:solidFill>
            </a:endParaRPr>
          </a:p>
          <a:p>
            <a:pPr eaLnBrk="1" hangingPunct="1"/>
            <a:endParaRPr lang="tr-TR" altLang="tr-TR" sz="1800" b="1" dirty="0">
              <a:solidFill>
                <a:prstClr val="white"/>
              </a:solidFill>
            </a:endParaRPr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24" y="280411"/>
            <a:ext cx="1689217" cy="672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-143696" y="984889"/>
            <a:ext cx="230425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Bu </a:t>
            </a:r>
            <a:r>
              <a:rPr lang="en-US" sz="900" dirty="0" err="1" smtClean="0"/>
              <a:t>Proje</a:t>
            </a:r>
            <a:r>
              <a:rPr lang="en-US" sz="900" dirty="0" smtClean="0"/>
              <a:t> </a:t>
            </a:r>
            <a:r>
              <a:rPr lang="en-US" sz="900" dirty="0" err="1" smtClean="0"/>
              <a:t>Avrupa</a:t>
            </a:r>
            <a:r>
              <a:rPr lang="en-US" sz="900" dirty="0" smtClean="0"/>
              <a:t> </a:t>
            </a:r>
            <a:r>
              <a:rPr lang="en-US" sz="900" dirty="0" err="1" smtClean="0"/>
              <a:t>Birliği</a:t>
            </a:r>
            <a:r>
              <a:rPr lang="en-US" sz="900" dirty="0" smtClean="0"/>
              <a:t> </a:t>
            </a:r>
            <a:r>
              <a:rPr lang="en-US" sz="900" dirty="0" err="1" smtClean="0"/>
              <a:t>ve</a:t>
            </a:r>
            <a:r>
              <a:rPr lang="en-US" sz="900" dirty="0" smtClean="0"/>
              <a:t> </a:t>
            </a:r>
            <a:r>
              <a:rPr lang="en-US" sz="900" dirty="0" err="1" smtClean="0"/>
              <a:t>Türkiye</a:t>
            </a:r>
            <a:r>
              <a:rPr lang="en-US" sz="900" dirty="0" smtClean="0"/>
              <a:t> </a:t>
            </a:r>
            <a:r>
              <a:rPr lang="en-US" sz="900" dirty="0" err="1" smtClean="0"/>
              <a:t>Cumhuriyeti</a:t>
            </a:r>
            <a:r>
              <a:rPr lang="en-US" sz="900" dirty="0" smtClean="0"/>
              <a:t> </a:t>
            </a:r>
            <a:r>
              <a:rPr lang="en-US" sz="900" dirty="0" err="1" smtClean="0"/>
              <a:t>tarafından</a:t>
            </a:r>
            <a:r>
              <a:rPr lang="en-US" sz="900" dirty="0" smtClean="0"/>
              <a:t> </a:t>
            </a:r>
            <a:r>
              <a:rPr lang="en-US" sz="900" dirty="0" err="1" smtClean="0"/>
              <a:t>ortaklaşa</a:t>
            </a:r>
            <a:r>
              <a:rPr lang="en-US" sz="900" dirty="0" smtClean="0"/>
              <a:t> </a:t>
            </a:r>
            <a:r>
              <a:rPr lang="en-US" sz="900" dirty="0" err="1" smtClean="0"/>
              <a:t>finanse</a:t>
            </a:r>
            <a:r>
              <a:rPr lang="en-US" sz="900" dirty="0" smtClean="0"/>
              <a:t> </a:t>
            </a:r>
            <a:r>
              <a:rPr lang="en-US" sz="900" dirty="0" err="1" smtClean="0"/>
              <a:t>edilmektedir</a:t>
            </a:r>
            <a:endParaRPr lang="en-GB" sz="9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491" y="1"/>
            <a:ext cx="1346628" cy="1586997"/>
          </a:xfrm>
          <a:prstGeom prst="rect">
            <a:avLst/>
          </a:prstGeom>
        </p:spPr>
      </p:pic>
      <p:sp>
        <p:nvSpPr>
          <p:cNvPr id="9" name="9 Metin kutusu"/>
          <p:cNvSpPr txBox="1"/>
          <p:nvPr/>
        </p:nvSpPr>
        <p:spPr>
          <a:xfrm>
            <a:off x="2160560" y="501111"/>
            <a:ext cx="5729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1" dirty="0"/>
              <a:t>Avrupa Birliği (Bakanlar) </a:t>
            </a:r>
            <a:r>
              <a:rPr lang="tr-TR" sz="3200" b="1" dirty="0" smtClean="0"/>
              <a:t>Konseyi</a:t>
            </a:r>
            <a:endParaRPr lang="tr-TR" sz="3200" b="1" dirty="0">
              <a:solidFill>
                <a:schemeClr val="tx2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160560" y="1772816"/>
            <a:ext cx="4572000" cy="388414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</a:rPr>
              <a:t> </a:t>
            </a:r>
            <a:r>
              <a:rPr kumimoji="0" lang="tr-T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</a:rPr>
              <a:t>Konseyin İşlevleri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Üye Devlet Çıkarlarının Temsilcisi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Nihai Karar Organı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Politika Belirleyici Organ (Zirve ile birlikte)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Dış Politika Alanında Zirve ile Birlikte Karar Organı</a:t>
            </a:r>
            <a:endParaRPr kumimoji="0" lang="tr-TR" sz="2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5350138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-20637" y="1503629"/>
            <a:ext cx="9201150" cy="425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1040" name="Line 39"/>
          <p:cNvSpPr>
            <a:spLocks noChangeShapeType="1"/>
          </p:cNvSpPr>
          <p:nvPr/>
        </p:nvSpPr>
        <p:spPr bwMode="auto">
          <a:xfrm>
            <a:off x="-19050" y="1509668"/>
            <a:ext cx="9193213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91" name="Rectangle 1"/>
          <p:cNvSpPr>
            <a:spLocks noChangeArrowheads="1"/>
          </p:cNvSpPr>
          <p:nvPr/>
        </p:nvSpPr>
        <p:spPr bwMode="auto">
          <a:xfrm>
            <a:off x="0" y="1"/>
            <a:ext cx="9180514" cy="150971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dirty="0">
              <a:solidFill>
                <a:prstClr val="white"/>
              </a:solidFill>
            </a:endParaRPr>
          </a:p>
          <a:p>
            <a:pPr algn="ctr" eaLnBrk="1" hangingPunct="1"/>
            <a:endParaRPr lang="en-GB" altLang="tr-TR" sz="1800" b="1" dirty="0">
              <a:solidFill>
                <a:prstClr val="white"/>
              </a:solidFill>
            </a:endParaRPr>
          </a:p>
          <a:p>
            <a:pPr eaLnBrk="1" hangingPunct="1"/>
            <a:endParaRPr lang="tr-TR" altLang="tr-TR" sz="1800" b="1" dirty="0">
              <a:solidFill>
                <a:prstClr val="white"/>
              </a:solidFill>
            </a:endParaRPr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24" y="280411"/>
            <a:ext cx="1689217" cy="672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-143696" y="984889"/>
            <a:ext cx="230425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Bu </a:t>
            </a:r>
            <a:r>
              <a:rPr lang="en-US" sz="900" dirty="0" err="1" smtClean="0"/>
              <a:t>Proje</a:t>
            </a:r>
            <a:r>
              <a:rPr lang="en-US" sz="900" dirty="0" smtClean="0"/>
              <a:t> </a:t>
            </a:r>
            <a:r>
              <a:rPr lang="en-US" sz="900" dirty="0" err="1" smtClean="0"/>
              <a:t>Avrupa</a:t>
            </a:r>
            <a:r>
              <a:rPr lang="en-US" sz="900" dirty="0" smtClean="0"/>
              <a:t> </a:t>
            </a:r>
            <a:r>
              <a:rPr lang="en-US" sz="900" dirty="0" err="1" smtClean="0"/>
              <a:t>Birliği</a:t>
            </a:r>
            <a:r>
              <a:rPr lang="en-US" sz="900" dirty="0" smtClean="0"/>
              <a:t> </a:t>
            </a:r>
            <a:r>
              <a:rPr lang="en-US" sz="900" dirty="0" err="1" smtClean="0"/>
              <a:t>ve</a:t>
            </a:r>
            <a:r>
              <a:rPr lang="en-US" sz="900" dirty="0" smtClean="0"/>
              <a:t> </a:t>
            </a:r>
            <a:r>
              <a:rPr lang="en-US" sz="900" dirty="0" err="1" smtClean="0"/>
              <a:t>Türkiye</a:t>
            </a:r>
            <a:r>
              <a:rPr lang="en-US" sz="900" dirty="0" smtClean="0"/>
              <a:t> </a:t>
            </a:r>
            <a:r>
              <a:rPr lang="en-US" sz="900" dirty="0" err="1" smtClean="0"/>
              <a:t>Cumhuriyeti</a:t>
            </a:r>
            <a:r>
              <a:rPr lang="en-US" sz="900" dirty="0" smtClean="0"/>
              <a:t> </a:t>
            </a:r>
            <a:r>
              <a:rPr lang="en-US" sz="900" dirty="0" err="1" smtClean="0"/>
              <a:t>tarafından</a:t>
            </a:r>
            <a:r>
              <a:rPr lang="en-US" sz="900" dirty="0" smtClean="0"/>
              <a:t> </a:t>
            </a:r>
            <a:r>
              <a:rPr lang="en-US" sz="900" dirty="0" err="1" smtClean="0"/>
              <a:t>ortaklaşa</a:t>
            </a:r>
            <a:r>
              <a:rPr lang="en-US" sz="900" dirty="0" smtClean="0"/>
              <a:t> </a:t>
            </a:r>
            <a:r>
              <a:rPr lang="en-US" sz="900" dirty="0" err="1" smtClean="0"/>
              <a:t>finanse</a:t>
            </a:r>
            <a:r>
              <a:rPr lang="en-US" sz="900" dirty="0" smtClean="0"/>
              <a:t> </a:t>
            </a:r>
            <a:r>
              <a:rPr lang="en-US" sz="900" dirty="0" err="1" smtClean="0"/>
              <a:t>edilmektedir</a:t>
            </a:r>
            <a:endParaRPr lang="en-GB" sz="9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491" y="1"/>
            <a:ext cx="1346628" cy="1586997"/>
          </a:xfrm>
          <a:prstGeom prst="rect">
            <a:avLst/>
          </a:prstGeom>
        </p:spPr>
      </p:pic>
      <p:sp>
        <p:nvSpPr>
          <p:cNvPr id="9" name="9 Metin kutusu"/>
          <p:cNvSpPr txBox="1"/>
          <p:nvPr/>
        </p:nvSpPr>
        <p:spPr>
          <a:xfrm>
            <a:off x="2051720" y="462469"/>
            <a:ext cx="55272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1" dirty="0"/>
              <a:t>AB (Bakanlar) Konseyinin Yapısı</a:t>
            </a:r>
            <a:endParaRPr lang="tr-TR" sz="3200" b="1" dirty="0">
              <a:solidFill>
                <a:schemeClr val="tx2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051720" y="1492720"/>
            <a:ext cx="4572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28 Üye</a:t>
            </a:r>
          </a:p>
          <a:p>
            <a:pPr marL="342900" marR="0" lvl="0" indent="-34290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Her Üye Devletten Bakan Düzeyinde Bir Temsilci</a:t>
            </a:r>
          </a:p>
          <a:p>
            <a:pPr marL="342900" marR="0" lvl="0" indent="-34290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6 Ayda Bir Değişen, 3’er Üye Devletten Oluşan Takımlar Halinde Yürütülen Dönem Başkanlığı</a:t>
            </a:r>
          </a:p>
          <a:p>
            <a:pPr marL="342900" marR="0" lvl="0" indent="-34290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Dışişleri Konseyine Birlik Dışişleri ve Güvenlik Politikası Yüksek Temsilcisinin Başkanlık Etmesi</a:t>
            </a:r>
          </a:p>
          <a:p>
            <a:pPr marL="342900" marR="0" lvl="0" indent="-34290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Tartışılacak Konuya Göre Farklılık Gösteren Kompozisyon</a:t>
            </a:r>
          </a:p>
        </p:txBody>
      </p:sp>
    </p:spTree>
    <p:extLst>
      <p:ext uri="{BB962C8B-B14F-4D97-AF65-F5344CB8AC3E}">
        <p14:creationId xmlns:p14="http://schemas.microsoft.com/office/powerpoint/2010/main" val="30318864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-20637" y="1503629"/>
            <a:ext cx="9201150" cy="425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1040" name="Line 39"/>
          <p:cNvSpPr>
            <a:spLocks noChangeShapeType="1"/>
          </p:cNvSpPr>
          <p:nvPr/>
        </p:nvSpPr>
        <p:spPr bwMode="auto">
          <a:xfrm>
            <a:off x="-19050" y="1509668"/>
            <a:ext cx="9193213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91" name="Rectangle 1"/>
          <p:cNvSpPr>
            <a:spLocks noChangeArrowheads="1"/>
          </p:cNvSpPr>
          <p:nvPr/>
        </p:nvSpPr>
        <p:spPr bwMode="auto">
          <a:xfrm>
            <a:off x="0" y="1"/>
            <a:ext cx="9180514" cy="150971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dirty="0">
              <a:solidFill>
                <a:prstClr val="white"/>
              </a:solidFill>
            </a:endParaRPr>
          </a:p>
          <a:p>
            <a:pPr algn="ctr" eaLnBrk="1" hangingPunct="1"/>
            <a:endParaRPr lang="en-GB" altLang="tr-TR" sz="1800" b="1" dirty="0">
              <a:solidFill>
                <a:prstClr val="white"/>
              </a:solidFill>
            </a:endParaRPr>
          </a:p>
          <a:p>
            <a:pPr eaLnBrk="1" hangingPunct="1"/>
            <a:endParaRPr lang="tr-TR" altLang="tr-TR" sz="1800" b="1" dirty="0">
              <a:solidFill>
                <a:prstClr val="white"/>
              </a:solidFill>
            </a:endParaRPr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24" y="280411"/>
            <a:ext cx="1689217" cy="672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-143696" y="984889"/>
            <a:ext cx="230425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Bu </a:t>
            </a:r>
            <a:r>
              <a:rPr lang="en-US" sz="900" dirty="0" err="1" smtClean="0"/>
              <a:t>Proje</a:t>
            </a:r>
            <a:r>
              <a:rPr lang="en-US" sz="900" dirty="0" smtClean="0"/>
              <a:t> </a:t>
            </a:r>
            <a:r>
              <a:rPr lang="en-US" sz="900" dirty="0" err="1" smtClean="0"/>
              <a:t>Avrupa</a:t>
            </a:r>
            <a:r>
              <a:rPr lang="en-US" sz="900" dirty="0" smtClean="0"/>
              <a:t> </a:t>
            </a:r>
            <a:r>
              <a:rPr lang="en-US" sz="900" dirty="0" err="1" smtClean="0"/>
              <a:t>Birliği</a:t>
            </a:r>
            <a:r>
              <a:rPr lang="en-US" sz="900" dirty="0" smtClean="0"/>
              <a:t> </a:t>
            </a:r>
            <a:r>
              <a:rPr lang="en-US" sz="900" dirty="0" err="1" smtClean="0"/>
              <a:t>ve</a:t>
            </a:r>
            <a:r>
              <a:rPr lang="en-US" sz="900" dirty="0" smtClean="0"/>
              <a:t> </a:t>
            </a:r>
            <a:r>
              <a:rPr lang="en-US" sz="900" dirty="0" err="1" smtClean="0"/>
              <a:t>Türkiye</a:t>
            </a:r>
            <a:r>
              <a:rPr lang="en-US" sz="900" dirty="0" smtClean="0"/>
              <a:t> </a:t>
            </a:r>
            <a:r>
              <a:rPr lang="en-US" sz="900" dirty="0" err="1" smtClean="0"/>
              <a:t>Cumhuriyeti</a:t>
            </a:r>
            <a:r>
              <a:rPr lang="en-US" sz="900" dirty="0" smtClean="0"/>
              <a:t> </a:t>
            </a:r>
            <a:r>
              <a:rPr lang="en-US" sz="900" dirty="0" err="1" smtClean="0"/>
              <a:t>tarafından</a:t>
            </a:r>
            <a:r>
              <a:rPr lang="en-US" sz="900" dirty="0" smtClean="0"/>
              <a:t> </a:t>
            </a:r>
            <a:r>
              <a:rPr lang="en-US" sz="900" dirty="0" err="1" smtClean="0"/>
              <a:t>ortaklaşa</a:t>
            </a:r>
            <a:r>
              <a:rPr lang="en-US" sz="900" dirty="0" smtClean="0"/>
              <a:t> </a:t>
            </a:r>
            <a:r>
              <a:rPr lang="en-US" sz="900" dirty="0" err="1" smtClean="0"/>
              <a:t>finanse</a:t>
            </a:r>
            <a:r>
              <a:rPr lang="en-US" sz="900" dirty="0" smtClean="0"/>
              <a:t> </a:t>
            </a:r>
            <a:r>
              <a:rPr lang="en-US" sz="900" dirty="0" err="1" smtClean="0"/>
              <a:t>edilmektedir</a:t>
            </a:r>
            <a:endParaRPr lang="en-GB" sz="9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491" y="1"/>
            <a:ext cx="1346628" cy="1586997"/>
          </a:xfrm>
          <a:prstGeom prst="rect">
            <a:avLst/>
          </a:prstGeom>
        </p:spPr>
      </p:pic>
      <p:sp>
        <p:nvSpPr>
          <p:cNvPr id="9" name="9 Metin kutusu"/>
          <p:cNvSpPr txBox="1"/>
          <p:nvPr/>
        </p:nvSpPr>
        <p:spPr>
          <a:xfrm>
            <a:off x="1625103" y="431691"/>
            <a:ext cx="67337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chemeClr val="tx2"/>
                </a:solidFill>
              </a:rPr>
              <a:t> </a:t>
            </a:r>
            <a:r>
              <a:rPr lang="tr-TR" sz="2800" b="1" dirty="0" smtClean="0">
                <a:solidFill>
                  <a:schemeClr val="tx2"/>
                </a:solidFill>
              </a:rPr>
              <a:t>AB (Bakanlar</a:t>
            </a:r>
            <a:r>
              <a:rPr lang="tr-TR" sz="2800" b="1" dirty="0">
                <a:solidFill>
                  <a:schemeClr val="tx2"/>
                </a:solidFill>
              </a:rPr>
              <a:t>) Konseyinin Görev ve </a:t>
            </a:r>
            <a:r>
              <a:rPr lang="tr-TR" sz="2800" b="1" dirty="0" smtClean="0">
                <a:solidFill>
                  <a:schemeClr val="tx2"/>
                </a:solidFill>
              </a:rPr>
              <a:t>Yetkileri</a:t>
            </a:r>
            <a:endParaRPr lang="tr-TR" sz="2800" b="1" dirty="0">
              <a:solidFill>
                <a:schemeClr val="tx2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160560" y="1733398"/>
            <a:ext cx="4572000" cy="37979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Nihai ve Bağlayıcı Karar Alma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Parlamento ile Birlikte Yasama Organı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Ekonomi Politikalarının Koordinasyonu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Uluslararası Anlaşmaların Bağıtlanması</a:t>
            </a:r>
          </a:p>
        </p:txBody>
      </p:sp>
    </p:spTree>
    <p:extLst>
      <p:ext uri="{BB962C8B-B14F-4D97-AF65-F5344CB8AC3E}">
        <p14:creationId xmlns:p14="http://schemas.microsoft.com/office/powerpoint/2010/main" val="10029332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-20637" y="1503629"/>
            <a:ext cx="9201150" cy="425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1040" name="Line 39"/>
          <p:cNvSpPr>
            <a:spLocks noChangeShapeType="1"/>
          </p:cNvSpPr>
          <p:nvPr/>
        </p:nvSpPr>
        <p:spPr bwMode="auto">
          <a:xfrm>
            <a:off x="-19050" y="1509668"/>
            <a:ext cx="9193213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91" name="Rectangle 1"/>
          <p:cNvSpPr>
            <a:spLocks noChangeArrowheads="1"/>
          </p:cNvSpPr>
          <p:nvPr/>
        </p:nvSpPr>
        <p:spPr bwMode="auto">
          <a:xfrm>
            <a:off x="0" y="1"/>
            <a:ext cx="9180514" cy="150971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dirty="0">
              <a:solidFill>
                <a:prstClr val="white"/>
              </a:solidFill>
            </a:endParaRPr>
          </a:p>
          <a:p>
            <a:pPr algn="ctr" eaLnBrk="1" hangingPunct="1"/>
            <a:endParaRPr lang="en-GB" altLang="tr-TR" sz="1800" b="1" dirty="0">
              <a:solidFill>
                <a:prstClr val="white"/>
              </a:solidFill>
            </a:endParaRPr>
          </a:p>
          <a:p>
            <a:pPr eaLnBrk="1" hangingPunct="1"/>
            <a:endParaRPr lang="tr-TR" altLang="tr-TR" sz="1800" b="1" dirty="0">
              <a:solidFill>
                <a:prstClr val="white"/>
              </a:solidFill>
            </a:endParaRPr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24" y="280411"/>
            <a:ext cx="1689217" cy="672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-143696" y="984889"/>
            <a:ext cx="230425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Bu </a:t>
            </a:r>
            <a:r>
              <a:rPr lang="en-US" sz="900" dirty="0" err="1" smtClean="0"/>
              <a:t>Proje</a:t>
            </a:r>
            <a:r>
              <a:rPr lang="en-US" sz="900" dirty="0" smtClean="0"/>
              <a:t> </a:t>
            </a:r>
            <a:r>
              <a:rPr lang="en-US" sz="900" dirty="0" err="1" smtClean="0"/>
              <a:t>Avrupa</a:t>
            </a:r>
            <a:r>
              <a:rPr lang="en-US" sz="900" dirty="0" smtClean="0"/>
              <a:t> </a:t>
            </a:r>
            <a:r>
              <a:rPr lang="en-US" sz="900" dirty="0" err="1" smtClean="0"/>
              <a:t>Birliği</a:t>
            </a:r>
            <a:r>
              <a:rPr lang="en-US" sz="900" dirty="0" smtClean="0"/>
              <a:t> </a:t>
            </a:r>
            <a:r>
              <a:rPr lang="en-US" sz="900" dirty="0" err="1" smtClean="0"/>
              <a:t>ve</a:t>
            </a:r>
            <a:r>
              <a:rPr lang="en-US" sz="900" dirty="0" smtClean="0"/>
              <a:t> </a:t>
            </a:r>
            <a:r>
              <a:rPr lang="en-US" sz="900" dirty="0" err="1" smtClean="0"/>
              <a:t>Türkiye</a:t>
            </a:r>
            <a:r>
              <a:rPr lang="en-US" sz="900" dirty="0" smtClean="0"/>
              <a:t> </a:t>
            </a:r>
            <a:r>
              <a:rPr lang="en-US" sz="900" dirty="0" err="1" smtClean="0"/>
              <a:t>Cumhuriyeti</a:t>
            </a:r>
            <a:r>
              <a:rPr lang="en-US" sz="900" dirty="0" smtClean="0"/>
              <a:t> </a:t>
            </a:r>
            <a:r>
              <a:rPr lang="en-US" sz="900" dirty="0" err="1" smtClean="0"/>
              <a:t>tarafından</a:t>
            </a:r>
            <a:r>
              <a:rPr lang="en-US" sz="900" dirty="0" smtClean="0"/>
              <a:t> </a:t>
            </a:r>
            <a:r>
              <a:rPr lang="en-US" sz="900" dirty="0" err="1" smtClean="0"/>
              <a:t>ortaklaşa</a:t>
            </a:r>
            <a:r>
              <a:rPr lang="en-US" sz="900" dirty="0" smtClean="0"/>
              <a:t> </a:t>
            </a:r>
            <a:r>
              <a:rPr lang="en-US" sz="900" dirty="0" err="1" smtClean="0"/>
              <a:t>finanse</a:t>
            </a:r>
            <a:r>
              <a:rPr lang="en-US" sz="900" dirty="0" smtClean="0"/>
              <a:t> </a:t>
            </a:r>
            <a:r>
              <a:rPr lang="en-US" sz="900" dirty="0" err="1" smtClean="0"/>
              <a:t>edilmektedir</a:t>
            </a:r>
            <a:endParaRPr lang="en-GB" sz="9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491" y="1"/>
            <a:ext cx="1346628" cy="1586997"/>
          </a:xfrm>
          <a:prstGeom prst="rect">
            <a:avLst/>
          </a:prstGeom>
        </p:spPr>
      </p:pic>
      <p:sp>
        <p:nvSpPr>
          <p:cNvPr id="9" name="9 Metin kutusu"/>
          <p:cNvSpPr txBox="1"/>
          <p:nvPr/>
        </p:nvSpPr>
        <p:spPr>
          <a:xfrm>
            <a:off x="1691680" y="616875"/>
            <a:ext cx="6358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800" b="1" dirty="0"/>
              <a:t>Konseyde Karar Alma/Oylama Yöntemleri</a:t>
            </a:r>
            <a:endParaRPr lang="tr-TR" sz="2800" b="1" dirty="0">
              <a:solidFill>
                <a:schemeClr val="tx2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286000" y="2521059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Oybirliği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Oy Çokluğu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Nitelikli Çoğunluk (Genel Oylama Yöntemi)</a:t>
            </a:r>
          </a:p>
        </p:txBody>
      </p:sp>
    </p:spTree>
    <p:extLst>
      <p:ext uri="{BB962C8B-B14F-4D97-AF65-F5344CB8AC3E}">
        <p14:creationId xmlns:p14="http://schemas.microsoft.com/office/powerpoint/2010/main" val="5179426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-20637" y="1503629"/>
            <a:ext cx="9201150" cy="425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1040" name="Line 39"/>
          <p:cNvSpPr>
            <a:spLocks noChangeShapeType="1"/>
          </p:cNvSpPr>
          <p:nvPr/>
        </p:nvSpPr>
        <p:spPr bwMode="auto">
          <a:xfrm>
            <a:off x="-19050" y="1509668"/>
            <a:ext cx="9193213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91" name="Rectangle 1"/>
          <p:cNvSpPr>
            <a:spLocks noChangeArrowheads="1"/>
          </p:cNvSpPr>
          <p:nvPr/>
        </p:nvSpPr>
        <p:spPr bwMode="auto">
          <a:xfrm>
            <a:off x="0" y="1"/>
            <a:ext cx="9180514" cy="150971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dirty="0">
              <a:solidFill>
                <a:prstClr val="white"/>
              </a:solidFill>
            </a:endParaRPr>
          </a:p>
          <a:p>
            <a:pPr algn="ctr" eaLnBrk="1" hangingPunct="1"/>
            <a:endParaRPr lang="en-GB" altLang="tr-TR" sz="1800" b="1" dirty="0">
              <a:solidFill>
                <a:prstClr val="white"/>
              </a:solidFill>
            </a:endParaRPr>
          </a:p>
          <a:p>
            <a:pPr eaLnBrk="1" hangingPunct="1"/>
            <a:endParaRPr lang="tr-TR" altLang="tr-TR" sz="1800" b="1" dirty="0">
              <a:solidFill>
                <a:prstClr val="white"/>
              </a:solidFill>
            </a:endParaRPr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24" y="280411"/>
            <a:ext cx="1689217" cy="672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-143696" y="984889"/>
            <a:ext cx="230425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Bu </a:t>
            </a:r>
            <a:r>
              <a:rPr lang="en-US" sz="900" dirty="0" err="1" smtClean="0"/>
              <a:t>Proje</a:t>
            </a:r>
            <a:r>
              <a:rPr lang="en-US" sz="900" dirty="0" smtClean="0"/>
              <a:t> </a:t>
            </a:r>
            <a:r>
              <a:rPr lang="en-US" sz="900" dirty="0" err="1" smtClean="0"/>
              <a:t>Avrupa</a:t>
            </a:r>
            <a:r>
              <a:rPr lang="en-US" sz="900" dirty="0" smtClean="0"/>
              <a:t> </a:t>
            </a:r>
            <a:r>
              <a:rPr lang="en-US" sz="900" dirty="0" err="1" smtClean="0"/>
              <a:t>Birliği</a:t>
            </a:r>
            <a:r>
              <a:rPr lang="en-US" sz="900" dirty="0" smtClean="0"/>
              <a:t> </a:t>
            </a:r>
            <a:r>
              <a:rPr lang="en-US" sz="900" dirty="0" err="1" smtClean="0"/>
              <a:t>ve</a:t>
            </a:r>
            <a:r>
              <a:rPr lang="en-US" sz="900" dirty="0" smtClean="0"/>
              <a:t> </a:t>
            </a:r>
            <a:r>
              <a:rPr lang="en-US" sz="900" dirty="0" err="1" smtClean="0"/>
              <a:t>Türkiye</a:t>
            </a:r>
            <a:r>
              <a:rPr lang="en-US" sz="900" dirty="0" smtClean="0"/>
              <a:t> </a:t>
            </a:r>
            <a:r>
              <a:rPr lang="en-US" sz="900" dirty="0" err="1" smtClean="0"/>
              <a:t>Cumhuriyeti</a:t>
            </a:r>
            <a:r>
              <a:rPr lang="en-US" sz="900" dirty="0" smtClean="0"/>
              <a:t> </a:t>
            </a:r>
            <a:r>
              <a:rPr lang="en-US" sz="900" dirty="0" err="1" smtClean="0"/>
              <a:t>tarafından</a:t>
            </a:r>
            <a:r>
              <a:rPr lang="en-US" sz="900" dirty="0" smtClean="0"/>
              <a:t> </a:t>
            </a:r>
            <a:r>
              <a:rPr lang="en-US" sz="900" dirty="0" err="1" smtClean="0"/>
              <a:t>ortaklaşa</a:t>
            </a:r>
            <a:r>
              <a:rPr lang="en-US" sz="900" dirty="0" smtClean="0"/>
              <a:t> </a:t>
            </a:r>
            <a:r>
              <a:rPr lang="en-US" sz="900" dirty="0" err="1" smtClean="0"/>
              <a:t>finanse</a:t>
            </a:r>
            <a:r>
              <a:rPr lang="en-US" sz="900" dirty="0" smtClean="0"/>
              <a:t> </a:t>
            </a:r>
            <a:r>
              <a:rPr lang="en-US" sz="900" dirty="0" err="1" smtClean="0"/>
              <a:t>edilmektedir</a:t>
            </a:r>
            <a:endParaRPr lang="en-GB" sz="9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491" y="1"/>
            <a:ext cx="1346628" cy="1586997"/>
          </a:xfrm>
          <a:prstGeom prst="rect">
            <a:avLst/>
          </a:prstGeom>
        </p:spPr>
      </p:pic>
      <p:sp>
        <p:nvSpPr>
          <p:cNvPr id="9" name="9 Metin kutusu"/>
          <p:cNvSpPr txBox="1"/>
          <p:nvPr/>
        </p:nvSpPr>
        <p:spPr>
          <a:xfrm>
            <a:off x="2406082" y="470333"/>
            <a:ext cx="41127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chemeClr val="tx2"/>
                </a:solidFill>
              </a:rPr>
              <a:t>Nitelikli Çoğunluk Yöntemi</a:t>
            </a:r>
            <a:endParaRPr lang="tr-TR" sz="2800" b="1" dirty="0">
              <a:solidFill>
                <a:schemeClr val="tx2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428424" y="1121981"/>
            <a:ext cx="4572000" cy="5743111"/>
          </a:xfrm>
          <a:prstGeom prst="rect">
            <a:avLst/>
          </a:prstGeom>
        </p:spPr>
        <p:txBody>
          <a:bodyPr>
            <a:spAutoFit/>
          </a:bodyPr>
          <a:lstStyle/>
          <a:p>
            <a:pPr marR="0" lvl="0" algn="just" defTabSz="91440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tr-T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2014 Kasımından başlamak üzere ağırlıklı oy oranları yerine yeni nitelikli çoğunluk sistemi uygulanmaktadır. Karar alınabilmesi için lehte oyların en az on beş üye devleti içerecek şekilde Üye Devletlerin %55’inden gelmesi ve bu oyların Birlik toplam nüfusunun %65’ini karşılaması gerekmektedir. Yeni sistemde nüfusu fazla olan ülkelerin ağırlığının artması söz konusu olacaktır. Bunu dengelemek için engelleyici azınlık uygulaması getirilmiştir (nüfus kriterini karşılamak üzere en az 4 üye devlet). </a:t>
            </a:r>
          </a:p>
        </p:txBody>
      </p:sp>
    </p:spTree>
    <p:extLst>
      <p:ext uri="{BB962C8B-B14F-4D97-AF65-F5344CB8AC3E}">
        <p14:creationId xmlns:p14="http://schemas.microsoft.com/office/powerpoint/2010/main" val="36908065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-20637" y="1503629"/>
            <a:ext cx="9201150" cy="425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1040" name="Line 39"/>
          <p:cNvSpPr>
            <a:spLocks noChangeShapeType="1"/>
          </p:cNvSpPr>
          <p:nvPr/>
        </p:nvSpPr>
        <p:spPr bwMode="auto">
          <a:xfrm>
            <a:off x="-19050" y="1509668"/>
            <a:ext cx="9193213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91" name="Rectangle 1"/>
          <p:cNvSpPr>
            <a:spLocks noChangeArrowheads="1"/>
          </p:cNvSpPr>
          <p:nvPr/>
        </p:nvSpPr>
        <p:spPr bwMode="auto">
          <a:xfrm>
            <a:off x="0" y="1"/>
            <a:ext cx="9180514" cy="150971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dirty="0">
              <a:solidFill>
                <a:prstClr val="white"/>
              </a:solidFill>
            </a:endParaRPr>
          </a:p>
          <a:p>
            <a:pPr algn="ctr" eaLnBrk="1" hangingPunct="1"/>
            <a:endParaRPr lang="en-GB" altLang="tr-TR" sz="1800" b="1" dirty="0">
              <a:solidFill>
                <a:prstClr val="white"/>
              </a:solidFill>
            </a:endParaRPr>
          </a:p>
          <a:p>
            <a:pPr eaLnBrk="1" hangingPunct="1"/>
            <a:endParaRPr lang="tr-TR" altLang="tr-TR" sz="1800" b="1" dirty="0">
              <a:solidFill>
                <a:prstClr val="white"/>
              </a:solidFill>
            </a:endParaRPr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24" y="280411"/>
            <a:ext cx="1689217" cy="672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-143696" y="984889"/>
            <a:ext cx="230425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Bu </a:t>
            </a:r>
            <a:r>
              <a:rPr lang="en-US" sz="900" dirty="0" err="1" smtClean="0"/>
              <a:t>Proje</a:t>
            </a:r>
            <a:r>
              <a:rPr lang="en-US" sz="900" dirty="0" smtClean="0"/>
              <a:t> </a:t>
            </a:r>
            <a:r>
              <a:rPr lang="en-US" sz="900" dirty="0" err="1" smtClean="0"/>
              <a:t>Avrupa</a:t>
            </a:r>
            <a:r>
              <a:rPr lang="en-US" sz="900" dirty="0" smtClean="0"/>
              <a:t> </a:t>
            </a:r>
            <a:r>
              <a:rPr lang="en-US" sz="900" dirty="0" err="1" smtClean="0"/>
              <a:t>Birliği</a:t>
            </a:r>
            <a:r>
              <a:rPr lang="en-US" sz="900" dirty="0" smtClean="0"/>
              <a:t> </a:t>
            </a:r>
            <a:r>
              <a:rPr lang="en-US" sz="900" dirty="0" err="1" smtClean="0"/>
              <a:t>ve</a:t>
            </a:r>
            <a:r>
              <a:rPr lang="en-US" sz="900" dirty="0" smtClean="0"/>
              <a:t> </a:t>
            </a:r>
            <a:r>
              <a:rPr lang="en-US" sz="900" dirty="0" err="1" smtClean="0"/>
              <a:t>Türkiye</a:t>
            </a:r>
            <a:r>
              <a:rPr lang="en-US" sz="900" dirty="0" smtClean="0"/>
              <a:t> </a:t>
            </a:r>
            <a:r>
              <a:rPr lang="en-US" sz="900" dirty="0" err="1" smtClean="0"/>
              <a:t>Cumhuriyeti</a:t>
            </a:r>
            <a:r>
              <a:rPr lang="en-US" sz="900" dirty="0" smtClean="0"/>
              <a:t> </a:t>
            </a:r>
            <a:r>
              <a:rPr lang="en-US" sz="900" dirty="0" err="1" smtClean="0"/>
              <a:t>tarafından</a:t>
            </a:r>
            <a:r>
              <a:rPr lang="en-US" sz="900" dirty="0" smtClean="0"/>
              <a:t> </a:t>
            </a:r>
            <a:r>
              <a:rPr lang="en-US" sz="900" dirty="0" err="1" smtClean="0"/>
              <a:t>ortaklaşa</a:t>
            </a:r>
            <a:r>
              <a:rPr lang="en-US" sz="900" dirty="0" smtClean="0"/>
              <a:t> </a:t>
            </a:r>
            <a:r>
              <a:rPr lang="en-US" sz="900" dirty="0" err="1" smtClean="0"/>
              <a:t>finanse</a:t>
            </a:r>
            <a:r>
              <a:rPr lang="en-US" sz="900" dirty="0" smtClean="0"/>
              <a:t> </a:t>
            </a:r>
            <a:r>
              <a:rPr lang="en-US" sz="900" dirty="0" err="1" smtClean="0"/>
              <a:t>edilmektedir</a:t>
            </a:r>
            <a:endParaRPr lang="en-GB" sz="9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491" y="1"/>
            <a:ext cx="1346628" cy="1586997"/>
          </a:xfrm>
          <a:prstGeom prst="rect">
            <a:avLst/>
          </a:prstGeom>
        </p:spPr>
      </p:pic>
      <p:sp>
        <p:nvSpPr>
          <p:cNvPr id="9" name="9 Metin kutusu"/>
          <p:cNvSpPr txBox="1"/>
          <p:nvPr/>
        </p:nvSpPr>
        <p:spPr>
          <a:xfrm>
            <a:off x="2219710" y="470333"/>
            <a:ext cx="44854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1" dirty="0"/>
              <a:t>Avrupa Birliği Hükümet ve Devlet </a:t>
            </a:r>
            <a:endParaRPr lang="tr-TR" sz="2400" b="1" dirty="0" smtClean="0"/>
          </a:p>
          <a:p>
            <a:pPr algn="ctr"/>
            <a:r>
              <a:rPr lang="tr-TR" sz="2400" b="1" dirty="0" smtClean="0"/>
              <a:t>Başkanları </a:t>
            </a:r>
            <a:r>
              <a:rPr lang="tr-TR" sz="2400" b="1" dirty="0"/>
              <a:t>Zirvesi: AB Zirvesi</a:t>
            </a:r>
            <a:endParaRPr lang="tr-TR" sz="2400" b="1" dirty="0">
              <a:solidFill>
                <a:schemeClr val="tx2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286000" y="1587848"/>
            <a:ext cx="4572000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000" b="1" dirty="0"/>
              <a:t>Üye Devletlerin Devlet ve Hükümet Başkanlarının Düzenli Toplantısı (Zirve Başkanının, Komisyon Başkanının ve Dışişleri ve Güvenlik Politikası Yüksek Temsilcisinin de </a:t>
            </a:r>
            <a:r>
              <a:rPr lang="tr-TR" sz="2000" b="1" dirty="0" smtClean="0"/>
              <a:t>katılımıyla)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tr-TR" sz="2000" b="1" dirty="0" smtClean="0"/>
              <a:t>Yılda </a:t>
            </a:r>
            <a:r>
              <a:rPr lang="tr-TR" sz="2000" b="1" dirty="0"/>
              <a:t>Dört Defa Brüksel’de </a:t>
            </a:r>
            <a:r>
              <a:rPr lang="tr-TR" sz="2000" b="1" dirty="0" smtClean="0"/>
              <a:t>Toplantı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tr-TR" sz="2000" b="1" dirty="0" smtClean="0"/>
              <a:t>En </a:t>
            </a:r>
            <a:r>
              <a:rPr lang="tr-TR" sz="2000" b="1" dirty="0"/>
              <a:t>Üst Düzeyde Siyasi Müzakere ve Pazarlık </a:t>
            </a:r>
            <a:r>
              <a:rPr lang="tr-TR" sz="2000" b="1" dirty="0" smtClean="0"/>
              <a:t>Platformu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tr-TR" sz="2000" b="1" dirty="0" smtClean="0"/>
              <a:t>Birliğin </a:t>
            </a:r>
            <a:r>
              <a:rPr lang="tr-TR" sz="2000" b="1" dirty="0"/>
              <a:t>Gelişmesi İçin Gerekli Motivasyonu Sağlamak ve Genel Siyasi Yönelimleri </a:t>
            </a:r>
            <a:r>
              <a:rPr lang="tr-TR" sz="2000" b="1" dirty="0" smtClean="0"/>
              <a:t>Belirlemek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tr-TR" sz="2000" b="1" dirty="0" smtClean="0"/>
              <a:t>Siyasi </a:t>
            </a:r>
            <a:r>
              <a:rPr lang="tr-TR" sz="2000" b="1" dirty="0"/>
              <a:t>Bütünleşmenin, özellikle Dış Politika Alanında, Karar Organı</a:t>
            </a:r>
          </a:p>
        </p:txBody>
      </p:sp>
    </p:spTree>
    <p:extLst>
      <p:ext uri="{BB962C8B-B14F-4D97-AF65-F5344CB8AC3E}">
        <p14:creationId xmlns:p14="http://schemas.microsoft.com/office/powerpoint/2010/main" val="31175165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-20637" y="1503629"/>
            <a:ext cx="9201150" cy="425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1040" name="Line 39"/>
          <p:cNvSpPr>
            <a:spLocks noChangeShapeType="1"/>
          </p:cNvSpPr>
          <p:nvPr/>
        </p:nvSpPr>
        <p:spPr bwMode="auto">
          <a:xfrm>
            <a:off x="-19050" y="1509668"/>
            <a:ext cx="9193213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91" name="Rectangle 1"/>
          <p:cNvSpPr>
            <a:spLocks noChangeArrowheads="1"/>
          </p:cNvSpPr>
          <p:nvPr/>
        </p:nvSpPr>
        <p:spPr bwMode="auto">
          <a:xfrm>
            <a:off x="0" y="1"/>
            <a:ext cx="9180514" cy="150971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dirty="0">
              <a:solidFill>
                <a:prstClr val="white"/>
              </a:solidFill>
            </a:endParaRPr>
          </a:p>
          <a:p>
            <a:pPr algn="ctr" eaLnBrk="1" hangingPunct="1"/>
            <a:endParaRPr lang="en-GB" altLang="tr-TR" sz="1800" b="1" dirty="0">
              <a:solidFill>
                <a:prstClr val="white"/>
              </a:solidFill>
            </a:endParaRPr>
          </a:p>
          <a:p>
            <a:pPr eaLnBrk="1" hangingPunct="1"/>
            <a:endParaRPr lang="tr-TR" altLang="tr-TR" sz="1800" b="1" dirty="0">
              <a:solidFill>
                <a:prstClr val="white"/>
              </a:solidFill>
            </a:endParaRPr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24" y="280411"/>
            <a:ext cx="1689217" cy="672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-143696" y="984889"/>
            <a:ext cx="230425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Bu </a:t>
            </a:r>
            <a:r>
              <a:rPr lang="en-US" sz="900" dirty="0" err="1" smtClean="0"/>
              <a:t>Proje</a:t>
            </a:r>
            <a:r>
              <a:rPr lang="en-US" sz="900" dirty="0" smtClean="0"/>
              <a:t> </a:t>
            </a:r>
            <a:r>
              <a:rPr lang="en-US" sz="900" dirty="0" err="1" smtClean="0"/>
              <a:t>Avrupa</a:t>
            </a:r>
            <a:r>
              <a:rPr lang="en-US" sz="900" dirty="0" smtClean="0"/>
              <a:t> </a:t>
            </a:r>
            <a:r>
              <a:rPr lang="en-US" sz="900" dirty="0" err="1" smtClean="0"/>
              <a:t>Birliği</a:t>
            </a:r>
            <a:r>
              <a:rPr lang="en-US" sz="900" dirty="0" smtClean="0"/>
              <a:t> </a:t>
            </a:r>
            <a:r>
              <a:rPr lang="en-US" sz="900" dirty="0" err="1" smtClean="0"/>
              <a:t>ve</a:t>
            </a:r>
            <a:r>
              <a:rPr lang="en-US" sz="900" dirty="0" smtClean="0"/>
              <a:t> </a:t>
            </a:r>
            <a:r>
              <a:rPr lang="en-US" sz="900" dirty="0" err="1" smtClean="0"/>
              <a:t>Türkiye</a:t>
            </a:r>
            <a:r>
              <a:rPr lang="en-US" sz="900" dirty="0" smtClean="0"/>
              <a:t> </a:t>
            </a:r>
            <a:r>
              <a:rPr lang="en-US" sz="900" dirty="0" err="1" smtClean="0"/>
              <a:t>Cumhuriyeti</a:t>
            </a:r>
            <a:r>
              <a:rPr lang="en-US" sz="900" dirty="0" smtClean="0"/>
              <a:t> </a:t>
            </a:r>
            <a:r>
              <a:rPr lang="en-US" sz="900" dirty="0" err="1" smtClean="0"/>
              <a:t>tarafından</a:t>
            </a:r>
            <a:r>
              <a:rPr lang="en-US" sz="900" dirty="0" smtClean="0"/>
              <a:t> </a:t>
            </a:r>
            <a:r>
              <a:rPr lang="en-US" sz="900" dirty="0" err="1" smtClean="0"/>
              <a:t>ortaklaşa</a:t>
            </a:r>
            <a:r>
              <a:rPr lang="en-US" sz="900" dirty="0" smtClean="0"/>
              <a:t> </a:t>
            </a:r>
            <a:r>
              <a:rPr lang="en-US" sz="900" dirty="0" err="1" smtClean="0"/>
              <a:t>finanse</a:t>
            </a:r>
            <a:r>
              <a:rPr lang="en-US" sz="900" dirty="0" smtClean="0"/>
              <a:t> </a:t>
            </a:r>
            <a:r>
              <a:rPr lang="en-US" sz="900" dirty="0" err="1" smtClean="0"/>
              <a:t>edilmektedir</a:t>
            </a:r>
            <a:endParaRPr lang="en-GB" sz="9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491" y="1"/>
            <a:ext cx="1346628" cy="1586997"/>
          </a:xfrm>
          <a:prstGeom prst="rect">
            <a:avLst/>
          </a:prstGeom>
        </p:spPr>
      </p:pic>
      <p:sp>
        <p:nvSpPr>
          <p:cNvPr id="9" name="9 Metin kutusu"/>
          <p:cNvSpPr txBox="1"/>
          <p:nvPr/>
        </p:nvSpPr>
        <p:spPr>
          <a:xfrm>
            <a:off x="2913238" y="471351"/>
            <a:ext cx="3098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chemeClr val="tx2"/>
                </a:solidFill>
              </a:rPr>
              <a:t>ZİRVE BAŞKANI</a:t>
            </a:r>
            <a:endParaRPr lang="tr-TR" sz="3600" b="1" dirty="0">
              <a:solidFill>
                <a:schemeClr val="tx2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2176440" y="1586998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buFont typeface="Arial" pitchFamily="34" charset="0"/>
              <a:buChar char="•"/>
              <a:defRPr/>
            </a:pPr>
            <a:r>
              <a:rPr lang="tr-TR" sz="2000" b="1" kern="0" dirty="0">
                <a:solidFill>
                  <a:prstClr val="black"/>
                </a:solidFill>
              </a:rPr>
              <a:t>ZİRVEDE </a:t>
            </a:r>
            <a:r>
              <a:rPr lang="en-US" sz="2000" b="1" kern="0" dirty="0">
                <a:solidFill>
                  <a:prstClr val="black"/>
                </a:solidFill>
              </a:rPr>
              <a:t>DÖNEM BAŞKANLIĞI UYGULAMASI YERİNE </a:t>
            </a:r>
            <a:r>
              <a:rPr lang="tr-TR" sz="2000" b="1" kern="0" dirty="0">
                <a:solidFill>
                  <a:prstClr val="black"/>
                </a:solidFill>
              </a:rPr>
              <a:t>ZİRVE </a:t>
            </a:r>
            <a:r>
              <a:rPr lang="en-US" sz="2000" b="1" kern="0" dirty="0">
                <a:solidFill>
                  <a:prstClr val="black"/>
                </a:solidFill>
              </a:rPr>
              <a:t>BAŞKANLIĞI UYGULAMASINA GEÇİŞ</a:t>
            </a:r>
          </a:p>
          <a:p>
            <a:pPr marL="342900" lvl="0" indent="-342900">
              <a:buFont typeface="Arial" pitchFamily="34" charset="0"/>
              <a:buChar char="•"/>
              <a:defRPr/>
            </a:pPr>
            <a:r>
              <a:rPr lang="en-US" sz="2000" b="1" kern="0" dirty="0">
                <a:solidFill>
                  <a:prstClr val="black"/>
                </a:solidFill>
              </a:rPr>
              <a:t>ZİRVELERİ VE GÜNDEMİ HAZIRLAMAK, BİRLİĞİ TEMSİL ETMEK VE ARABULUCULUK İŞLEVİNİ YERİNE GETİRMEK ÜZERE BİR BAŞKANLIK MAKAMI TESİSİ</a:t>
            </a:r>
          </a:p>
          <a:p>
            <a:pPr marL="342900" lvl="0" indent="-342900">
              <a:buFont typeface="Arial" pitchFamily="34" charset="0"/>
              <a:buChar char="•"/>
              <a:defRPr/>
            </a:pPr>
            <a:r>
              <a:rPr lang="en-US" sz="2000" b="1" kern="0" dirty="0">
                <a:solidFill>
                  <a:prstClr val="black"/>
                </a:solidFill>
              </a:rPr>
              <a:t>İKİ BUÇUK YILLIK, EN FAZLA BİR DEFA YENİLENEBİLECEK GÖREV SÜRESİ</a:t>
            </a:r>
          </a:p>
          <a:p>
            <a:pPr marL="342900" lvl="0" indent="-342900">
              <a:buFont typeface="Arial" pitchFamily="34" charset="0"/>
              <a:buChar char="•"/>
              <a:defRPr/>
            </a:pPr>
            <a:r>
              <a:rPr lang="tr-TR" sz="2000" b="1" kern="0" dirty="0">
                <a:solidFill>
                  <a:prstClr val="black"/>
                </a:solidFill>
              </a:rPr>
              <a:t>ZİRVE </a:t>
            </a:r>
            <a:r>
              <a:rPr lang="en-US" sz="2000" b="1" kern="0" dirty="0">
                <a:solidFill>
                  <a:prstClr val="black"/>
                </a:solidFill>
              </a:rPr>
              <a:t>TARAFINDAN NİTELİKLİ </a:t>
            </a:r>
            <a:r>
              <a:rPr lang="tr-TR" sz="2000" b="1" kern="0" dirty="0">
                <a:solidFill>
                  <a:prstClr val="black"/>
                </a:solidFill>
              </a:rPr>
              <a:t>ÇOĞUNLUKLA </a:t>
            </a:r>
            <a:r>
              <a:rPr lang="en-US" sz="2000" b="1" kern="0" dirty="0">
                <a:solidFill>
                  <a:prstClr val="black"/>
                </a:solidFill>
              </a:rPr>
              <a:t>ATANMA</a:t>
            </a:r>
          </a:p>
          <a:p>
            <a:pPr marL="342900" lvl="0" indent="-342900">
              <a:buFont typeface="Arial" pitchFamily="34" charset="0"/>
              <a:buChar char="•"/>
              <a:defRPr/>
            </a:pPr>
            <a:r>
              <a:rPr lang="en-US" sz="2000" b="1" kern="0" dirty="0">
                <a:solidFill>
                  <a:prstClr val="black"/>
                </a:solidFill>
              </a:rPr>
              <a:t>HERHANGİ BİR ULUSAL GÖREVİ YERİNE GETİRİYOR OLMAMA ŞARTI</a:t>
            </a:r>
            <a:endParaRPr lang="en-US" sz="2000" kern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0942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-20637" y="1503629"/>
            <a:ext cx="9201150" cy="425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1040" name="Line 39"/>
          <p:cNvSpPr>
            <a:spLocks noChangeShapeType="1"/>
          </p:cNvSpPr>
          <p:nvPr/>
        </p:nvSpPr>
        <p:spPr bwMode="auto">
          <a:xfrm>
            <a:off x="-19050" y="1509668"/>
            <a:ext cx="9193213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91" name="Rectangle 1"/>
          <p:cNvSpPr>
            <a:spLocks noChangeArrowheads="1"/>
          </p:cNvSpPr>
          <p:nvPr/>
        </p:nvSpPr>
        <p:spPr bwMode="auto">
          <a:xfrm>
            <a:off x="0" y="1"/>
            <a:ext cx="9180514" cy="150971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dirty="0">
              <a:solidFill>
                <a:prstClr val="white"/>
              </a:solidFill>
            </a:endParaRPr>
          </a:p>
          <a:p>
            <a:pPr algn="ctr" eaLnBrk="1" hangingPunct="1"/>
            <a:endParaRPr lang="en-GB" altLang="tr-TR" sz="1800" b="1" dirty="0">
              <a:solidFill>
                <a:prstClr val="white"/>
              </a:solidFill>
            </a:endParaRPr>
          </a:p>
          <a:p>
            <a:pPr eaLnBrk="1" hangingPunct="1"/>
            <a:endParaRPr lang="tr-TR" altLang="tr-TR" sz="1800" b="1" dirty="0">
              <a:solidFill>
                <a:prstClr val="white"/>
              </a:solidFill>
            </a:endParaRPr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24" y="280411"/>
            <a:ext cx="1689217" cy="672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-143696" y="984889"/>
            <a:ext cx="230425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Bu </a:t>
            </a:r>
            <a:r>
              <a:rPr lang="en-US" sz="900" dirty="0" err="1" smtClean="0"/>
              <a:t>Proje</a:t>
            </a:r>
            <a:r>
              <a:rPr lang="en-US" sz="900" dirty="0" smtClean="0"/>
              <a:t> </a:t>
            </a:r>
            <a:r>
              <a:rPr lang="en-US" sz="900" dirty="0" err="1" smtClean="0"/>
              <a:t>Avrupa</a:t>
            </a:r>
            <a:r>
              <a:rPr lang="en-US" sz="900" dirty="0" smtClean="0"/>
              <a:t> </a:t>
            </a:r>
            <a:r>
              <a:rPr lang="en-US" sz="900" dirty="0" err="1" smtClean="0"/>
              <a:t>Birliği</a:t>
            </a:r>
            <a:r>
              <a:rPr lang="en-US" sz="900" dirty="0" smtClean="0"/>
              <a:t> </a:t>
            </a:r>
            <a:r>
              <a:rPr lang="en-US" sz="900" dirty="0" err="1" smtClean="0"/>
              <a:t>ve</a:t>
            </a:r>
            <a:r>
              <a:rPr lang="en-US" sz="900" dirty="0" smtClean="0"/>
              <a:t> </a:t>
            </a:r>
            <a:r>
              <a:rPr lang="en-US" sz="900" dirty="0" err="1" smtClean="0"/>
              <a:t>Türkiye</a:t>
            </a:r>
            <a:r>
              <a:rPr lang="en-US" sz="900" dirty="0" smtClean="0"/>
              <a:t> </a:t>
            </a:r>
            <a:r>
              <a:rPr lang="en-US" sz="900" dirty="0" err="1" smtClean="0"/>
              <a:t>Cumhuriyeti</a:t>
            </a:r>
            <a:r>
              <a:rPr lang="en-US" sz="900" dirty="0" smtClean="0"/>
              <a:t> </a:t>
            </a:r>
            <a:r>
              <a:rPr lang="en-US" sz="900" dirty="0" err="1" smtClean="0"/>
              <a:t>tarafından</a:t>
            </a:r>
            <a:r>
              <a:rPr lang="en-US" sz="900" dirty="0" smtClean="0"/>
              <a:t> </a:t>
            </a:r>
            <a:r>
              <a:rPr lang="en-US" sz="900" dirty="0" err="1" smtClean="0"/>
              <a:t>ortaklaşa</a:t>
            </a:r>
            <a:r>
              <a:rPr lang="en-US" sz="900" dirty="0" smtClean="0"/>
              <a:t> </a:t>
            </a:r>
            <a:r>
              <a:rPr lang="en-US" sz="900" dirty="0" err="1" smtClean="0"/>
              <a:t>finanse</a:t>
            </a:r>
            <a:r>
              <a:rPr lang="en-US" sz="900" dirty="0" smtClean="0"/>
              <a:t> </a:t>
            </a:r>
            <a:r>
              <a:rPr lang="en-US" sz="900" dirty="0" err="1" smtClean="0"/>
              <a:t>edilmektedir</a:t>
            </a:r>
            <a:endParaRPr lang="en-GB" sz="9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491" y="1"/>
            <a:ext cx="1346628" cy="1586997"/>
          </a:xfrm>
          <a:prstGeom prst="rect">
            <a:avLst/>
          </a:prstGeom>
        </p:spPr>
      </p:pic>
      <p:sp>
        <p:nvSpPr>
          <p:cNvPr id="9" name="9 Metin kutusu"/>
          <p:cNvSpPr txBox="1"/>
          <p:nvPr/>
        </p:nvSpPr>
        <p:spPr>
          <a:xfrm>
            <a:off x="2160560" y="483466"/>
            <a:ext cx="54369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800" b="1" dirty="0" smtClean="0"/>
              <a:t>Avrupa </a:t>
            </a:r>
            <a:r>
              <a:rPr lang="tr-TR" sz="2800" b="1" dirty="0"/>
              <a:t>Birliği Adalet Divanı </a:t>
            </a:r>
            <a:r>
              <a:rPr lang="tr-TR" sz="2800" b="1" dirty="0" smtClean="0"/>
              <a:t>(ABAD)</a:t>
            </a:r>
            <a:endParaRPr lang="tr-TR" sz="3600" b="1" dirty="0">
              <a:solidFill>
                <a:schemeClr val="tx2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411760" y="1509713"/>
            <a:ext cx="44462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</a:rPr>
              <a:t> </a:t>
            </a:r>
            <a:r>
              <a:rPr kumimoji="0" lang="tr-TR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</a:rPr>
              <a:t>Divanın İşlevleri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Hukuka Dayalı Bütünleşme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Uluslarüstü</a:t>
            </a:r>
            <a:r>
              <a:rPr kumimoji="0" lang="tr-TR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Nitelik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Birlik Hukukunun Yorumlanmasında ve Uygulanmasında Hukuka Saygıyı Sağlamak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Ulusal Hukuk Düzenleri ile AB Hukuk Düzeni Arasındaki İlişkilerin Düzenlenmesi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Hukuki Denetim İşlevi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Yorum İşlevi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İhtilaf Çözme İşlevi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Hukuk Yaratma ve Boşluk Doldurma İşlevi</a:t>
            </a:r>
            <a:endParaRPr kumimoji="0" lang="tr-TR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1125361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-20637" y="1503629"/>
            <a:ext cx="9201150" cy="425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1040" name="Line 39"/>
          <p:cNvSpPr>
            <a:spLocks noChangeShapeType="1"/>
          </p:cNvSpPr>
          <p:nvPr/>
        </p:nvSpPr>
        <p:spPr bwMode="auto">
          <a:xfrm>
            <a:off x="-19050" y="1509668"/>
            <a:ext cx="9193213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91" name="Rectangle 1"/>
          <p:cNvSpPr>
            <a:spLocks noChangeArrowheads="1"/>
          </p:cNvSpPr>
          <p:nvPr/>
        </p:nvSpPr>
        <p:spPr bwMode="auto">
          <a:xfrm>
            <a:off x="0" y="1"/>
            <a:ext cx="9180514" cy="150971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dirty="0">
              <a:solidFill>
                <a:prstClr val="white"/>
              </a:solidFill>
            </a:endParaRPr>
          </a:p>
          <a:p>
            <a:pPr algn="ctr" eaLnBrk="1" hangingPunct="1"/>
            <a:endParaRPr lang="en-GB" altLang="tr-TR" sz="1800" b="1" dirty="0">
              <a:solidFill>
                <a:prstClr val="white"/>
              </a:solidFill>
            </a:endParaRPr>
          </a:p>
          <a:p>
            <a:pPr eaLnBrk="1" hangingPunct="1"/>
            <a:endParaRPr lang="tr-TR" altLang="tr-TR" sz="1800" b="1" dirty="0">
              <a:solidFill>
                <a:prstClr val="white"/>
              </a:solidFill>
            </a:endParaRPr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24" y="280411"/>
            <a:ext cx="1689217" cy="672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-143696" y="984889"/>
            <a:ext cx="230425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Bu </a:t>
            </a:r>
            <a:r>
              <a:rPr lang="en-US" sz="900" dirty="0" err="1" smtClean="0"/>
              <a:t>Proje</a:t>
            </a:r>
            <a:r>
              <a:rPr lang="en-US" sz="900" dirty="0" smtClean="0"/>
              <a:t> </a:t>
            </a:r>
            <a:r>
              <a:rPr lang="en-US" sz="900" dirty="0" err="1" smtClean="0"/>
              <a:t>Avrupa</a:t>
            </a:r>
            <a:r>
              <a:rPr lang="en-US" sz="900" dirty="0" smtClean="0"/>
              <a:t> </a:t>
            </a:r>
            <a:r>
              <a:rPr lang="en-US" sz="900" dirty="0" err="1" smtClean="0"/>
              <a:t>Birliği</a:t>
            </a:r>
            <a:r>
              <a:rPr lang="en-US" sz="900" dirty="0" smtClean="0"/>
              <a:t> </a:t>
            </a:r>
            <a:r>
              <a:rPr lang="en-US" sz="900" dirty="0" err="1" smtClean="0"/>
              <a:t>ve</a:t>
            </a:r>
            <a:r>
              <a:rPr lang="en-US" sz="900" dirty="0" smtClean="0"/>
              <a:t> </a:t>
            </a:r>
            <a:r>
              <a:rPr lang="en-US" sz="900" dirty="0" err="1" smtClean="0"/>
              <a:t>Türkiye</a:t>
            </a:r>
            <a:r>
              <a:rPr lang="en-US" sz="900" dirty="0" smtClean="0"/>
              <a:t> </a:t>
            </a:r>
            <a:r>
              <a:rPr lang="en-US" sz="900" dirty="0" err="1" smtClean="0"/>
              <a:t>Cumhuriyeti</a:t>
            </a:r>
            <a:r>
              <a:rPr lang="en-US" sz="900" dirty="0" smtClean="0"/>
              <a:t> </a:t>
            </a:r>
            <a:r>
              <a:rPr lang="en-US" sz="900" dirty="0" err="1" smtClean="0"/>
              <a:t>tarafından</a:t>
            </a:r>
            <a:r>
              <a:rPr lang="en-US" sz="900" dirty="0" smtClean="0"/>
              <a:t> </a:t>
            </a:r>
            <a:r>
              <a:rPr lang="en-US" sz="900" dirty="0" err="1" smtClean="0"/>
              <a:t>ortaklaşa</a:t>
            </a:r>
            <a:r>
              <a:rPr lang="en-US" sz="900" dirty="0" smtClean="0"/>
              <a:t> </a:t>
            </a:r>
            <a:r>
              <a:rPr lang="en-US" sz="900" dirty="0" err="1" smtClean="0"/>
              <a:t>finanse</a:t>
            </a:r>
            <a:r>
              <a:rPr lang="en-US" sz="900" dirty="0" smtClean="0"/>
              <a:t> </a:t>
            </a:r>
            <a:r>
              <a:rPr lang="en-US" sz="900" dirty="0" err="1" smtClean="0"/>
              <a:t>edilmektedir</a:t>
            </a:r>
            <a:endParaRPr lang="en-GB" sz="9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491" y="1"/>
            <a:ext cx="1346628" cy="1586997"/>
          </a:xfrm>
          <a:prstGeom prst="rect">
            <a:avLst/>
          </a:prstGeom>
        </p:spPr>
      </p:pic>
      <p:sp>
        <p:nvSpPr>
          <p:cNvPr id="9" name="9 Metin kutusu"/>
          <p:cNvSpPr txBox="1"/>
          <p:nvPr/>
        </p:nvSpPr>
        <p:spPr>
          <a:xfrm>
            <a:off x="2931351" y="470333"/>
            <a:ext cx="30621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600" b="1" dirty="0" err="1" smtClean="0">
                <a:solidFill>
                  <a:schemeClr val="tx2"/>
                </a:solidFill>
              </a:rPr>
              <a:t>ABAD’ın</a:t>
            </a:r>
            <a:r>
              <a:rPr lang="tr-TR" sz="3600" b="1" dirty="0" smtClean="0">
                <a:solidFill>
                  <a:schemeClr val="tx2"/>
                </a:solidFill>
              </a:rPr>
              <a:t> YAPISI</a:t>
            </a:r>
            <a:endParaRPr lang="tr-TR" sz="3600" b="1" dirty="0">
              <a:solidFill>
                <a:schemeClr val="tx2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411760" y="1492720"/>
            <a:ext cx="4572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Her Üye Devletten Bir Yargıç Olmak Üzere 28 Üye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6 Yıllık Görev Süresi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Üye Devletlerin Ortak Mutabakatı ile Atanma (öncesinde bir panel tarafından uygun bulunma)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Bağımsızlık ve Tarafsızlık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9 Adet Hukuk Sözcüsü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Daireler, Büyük Daire ve Genel Kurul Yapılaşması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Adalet Divanı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Genel Mahkeme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Uzmanlık Mahkemeleri</a:t>
            </a:r>
          </a:p>
        </p:txBody>
      </p:sp>
    </p:spTree>
    <p:extLst>
      <p:ext uri="{BB962C8B-B14F-4D97-AF65-F5344CB8AC3E}">
        <p14:creationId xmlns:p14="http://schemas.microsoft.com/office/powerpoint/2010/main" val="3999082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-20637" y="1503629"/>
            <a:ext cx="9201150" cy="425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1040" name="Line 39"/>
          <p:cNvSpPr>
            <a:spLocks noChangeShapeType="1"/>
          </p:cNvSpPr>
          <p:nvPr/>
        </p:nvSpPr>
        <p:spPr bwMode="auto">
          <a:xfrm>
            <a:off x="-19050" y="1509668"/>
            <a:ext cx="9193213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91" name="Rectangle 1"/>
          <p:cNvSpPr>
            <a:spLocks noChangeArrowheads="1"/>
          </p:cNvSpPr>
          <p:nvPr/>
        </p:nvSpPr>
        <p:spPr bwMode="auto">
          <a:xfrm>
            <a:off x="0" y="1"/>
            <a:ext cx="9180514" cy="150971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dirty="0">
              <a:solidFill>
                <a:prstClr val="white"/>
              </a:solidFill>
            </a:endParaRPr>
          </a:p>
          <a:p>
            <a:pPr algn="ctr" eaLnBrk="1" hangingPunct="1"/>
            <a:endParaRPr lang="en-GB" altLang="tr-TR" sz="1800" b="1" dirty="0">
              <a:solidFill>
                <a:prstClr val="white"/>
              </a:solidFill>
            </a:endParaRPr>
          </a:p>
          <a:p>
            <a:pPr eaLnBrk="1" hangingPunct="1"/>
            <a:endParaRPr lang="tr-TR" altLang="tr-TR" sz="1800" b="1" dirty="0">
              <a:solidFill>
                <a:prstClr val="white"/>
              </a:solidFill>
            </a:endParaRPr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24" y="280411"/>
            <a:ext cx="1689217" cy="672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-143696" y="984889"/>
            <a:ext cx="230425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Bu </a:t>
            </a:r>
            <a:r>
              <a:rPr lang="en-US" sz="900" dirty="0" err="1" smtClean="0"/>
              <a:t>Proje</a:t>
            </a:r>
            <a:r>
              <a:rPr lang="en-US" sz="900" dirty="0" smtClean="0"/>
              <a:t> </a:t>
            </a:r>
            <a:r>
              <a:rPr lang="en-US" sz="900" dirty="0" err="1" smtClean="0"/>
              <a:t>Avrupa</a:t>
            </a:r>
            <a:r>
              <a:rPr lang="en-US" sz="900" dirty="0" smtClean="0"/>
              <a:t> </a:t>
            </a:r>
            <a:r>
              <a:rPr lang="en-US" sz="900" dirty="0" err="1" smtClean="0"/>
              <a:t>Birliği</a:t>
            </a:r>
            <a:r>
              <a:rPr lang="en-US" sz="900" dirty="0" smtClean="0"/>
              <a:t> </a:t>
            </a:r>
            <a:r>
              <a:rPr lang="en-US" sz="900" dirty="0" err="1" smtClean="0"/>
              <a:t>ve</a:t>
            </a:r>
            <a:r>
              <a:rPr lang="en-US" sz="900" dirty="0" smtClean="0"/>
              <a:t> </a:t>
            </a:r>
            <a:r>
              <a:rPr lang="en-US" sz="900" dirty="0" err="1" smtClean="0"/>
              <a:t>Türkiye</a:t>
            </a:r>
            <a:r>
              <a:rPr lang="en-US" sz="900" dirty="0" smtClean="0"/>
              <a:t> </a:t>
            </a:r>
            <a:r>
              <a:rPr lang="en-US" sz="900" dirty="0" err="1" smtClean="0"/>
              <a:t>Cumhuriyeti</a:t>
            </a:r>
            <a:r>
              <a:rPr lang="en-US" sz="900" dirty="0" smtClean="0"/>
              <a:t> </a:t>
            </a:r>
            <a:r>
              <a:rPr lang="en-US" sz="900" dirty="0" err="1" smtClean="0"/>
              <a:t>tarafından</a:t>
            </a:r>
            <a:r>
              <a:rPr lang="en-US" sz="900" dirty="0" smtClean="0"/>
              <a:t> </a:t>
            </a:r>
            <a:r>
              <a:rPr lang="en-US" sz="900" dirty="0" err="1" smtClean="0"/>
              <a:t>ortaklaşa</a:t>
            </a:r>
            <a:r>
              <a:rPr lang="en-US" sz="900" dirty="0" smtClean="0"/>
              <a:t> </a:t>
            </a:r>
            <a:r>
              <a:rPr lang="en-US" sz="900" dirty="0" err="1" smtClean="0"/>
              <a:t>finanse</a:t>
            </a:r>
            <a:r>
              <a:rPr lang="en-US" sz="900" dirty="0" smtClean="0"/>
              <a:t> </a:t>
            </a:r>
            <a:r>
              <a:rPr lang="en-US" sz="900" dirty="0" err="1" smtClean="0"/>
              <a:t>edilmektedir</a:t>
            </a:r>
            <a:endParaRPr lang="en-GB" sz="9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491" y="1"/>
            <a:ext cx="1346628" cy="1586997"/>
          </a:xfrm>
          <a:prstGeom prst="rect">
            <a:avLst/>
          </a:prstGeom>
        </p:spPr>
      </p:pic>
      <p:sp>
        <p:nvSpPr>
          <p:cNvPr id="9" name="9 Metin kutusu"/>
          <p:cNvSpPr txBox="1"/>
          <p:nvPr/>
        </p:nvSpPr>
        <p:spPr>
          <a:xfrm>
            <a:off x="1979712" y="527090"/>
            <a:ext cx="59630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tx2"/>
                </a:solidFill>
              </a:rPr>
              <a:t>AB KURUMSAL YAPISININ TEMEL ÖZELLİKLERİ</a:t>
            </a:r>
            <a:endParaRPr lang="tr-TR" sz="2400" b="1" dirty="0">
              <a:solidFill>
                <a:schemeClr val="tx2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594383" y="1509713"/>
            <a:ext cx="596634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tr-TR" sz="2400" b="1" dirty="0">
                <a:cs typeface="Times New Roman" pitchFamily="18" charset="0"/>
              </a:rPr>
              <a:t>Tek ve Ortak Kurumsal Yapı</a:t>
            </a:r>
          </a:p>
          <a:p>
            <a:pPr marL="342900" indent="-342900">
              <a:buFont typeface="+mj-lt"/>
              <a:buAutoNum type="arabicPeriod"/>
            </a:pPr>
            <a:r>
              <a:rPr lang="tr-TR" sz="2400" b="1" dirty="0">
                <a:cs typeface="Times New Roman" pitchFamily="18" charset="0"/>
              </a:rPr>
              <a:t>Dinamik Kurumsal Yapı</a:t>
            </a:r>
          </a:p>
          <a:p>
            <a:pPr marL="342900" indent="-342900">
              <a:buFont typeface="+mj-lt"/>
              <a:buAutoNum type="arabicPeriod"/>
            </a:pPr>
            <a:r>
              <a:rPr lang="tr-TR" sz="2400" b="1" dirty="0" err="1">
                <a:cs typeface="Times New Roman" pitchFamily="18" charset="0"/>
              </a:rPr>
              <a:t>Uluslarüstü</a:t>
            </a:r>
            <a:r>
              <a:rPr lang="tr-TR" sz="2400" b="1" dirty="0">
                <a:cs typeface="Times New Roman" pitchFamily="18" charset="0"/>
              </a:rPr>
              <a:t> Nitelik </a:t>
            </a:r>
          </a:p>
          <a:p>
            <a:pPr marL="342900" indent="-342900">
              <a:buFont typeface="+mj-lt"/>
              <a:buAutoNum type="arabicPeriod"/>
            </a:pPr>
            <a:r>
              <a:rPr lang="tr-TR" sz="2400" b="1" dirty="0">
                <a:cs typeface="Times New Roman" pitchFamily="18" charset="0"/>
              </a:rPr>
              <a:t>Sınırlı Yetki İlkesi</a:t>
            </a:r>
          </a:p>
          <a:p>
            <a:pPr marL="342900" indent="-342900">
              <a:buFont typeface="+mj-lt"/>
              <a:buAutoNum type="arabicPeriod"/>
            </a:pPr>
            <a:r>
              <a:rPr lang="tr-TR" sz="2400" b="1" dirty="0">
                <a:cs typeface="Times New Roman" pitchFamily="18" charset="0"/>
              </a:rPr>
              <a:t>Devlet Yetkisi Benzeri Yetkiler: klasik parlamenter demokrasinin organları ile benzerlik ve farklılıkları</a:t>
            </a:r>
          </a:p>
          <a:p>
            <a:pPr marL="342900" indent="-342900">
              <a:buFont typeface="+mj-lt"/>
              <a:buAutoNum type="arabicPeriod"/>
            </a:pPr>
            <a:r>
              <a:rPr lang="tr-TR" sz="2400" b="1" dirty="0" err="1">
                <a:cs typeface="Times New Roman" pitchFamily="18" charset="0"/>
              </a:rPr>
              <a:t>Kurumlararası</a:t>
            </a:r>
            <a:r>
              <a:rPr lang="tr-TR" sz="2400" b="1" dirty="0">
                <a:cs typeface="Times New Roman" pitchFamily="18" charset="0"/>
              </a:rPr>
              <a:t> Denge ve Güçler Ayrılığı</a:t>
            </a:r>
          </a:p>
          <a:p>
            <a:pPr marL="342900" indent="-342900">
              <a:buFont typeface="+mj-lt"/>
              <a:buAutoNum type="arabicPeriod"/>
            </a:pPr>
            <a:r>
              <a:rPr lang="tr-TR" sz="2400" b="1" dirty="0">
                <a:cs typeface="Times New Roman" pitchFamily="18" charset="0"/>
              </a:rPr>
              <a:t>Asli Yapısal Kurumlar (AB Antlaşması madde 13’te sayılan) ve İşlevsel Organlar ayrımı (AB organ, ofis ve ajansları)</a:t>
            </a:r>
          </a:p>
        </p:txBody>
      </p:sp>
    </p:spTree>
    <p:extLst>
      <p:ext uri="{BB962C8B-B14F-4D97-AF65-F5344CB8AC3E}">
        <p14:creationId xmlns:p14="http://schemas.microsoft.com/office/powerpoint/2010/main" val="38135360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-20637" y="1503629"/>
            <a:ext cx="9201150" cy="425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1040" name="Line 39"/>
          <p:cNvSpPr>
            <a:spLocks noChangeShapeType="1"/>
          </p:cNvSpPr>
          <p:nvPr/>
        </p:nvSpPr>
        <p:spPr bwMode="auto">
          <a:xfrm>
            <a:off x="-19050" y="1509668"/>
            <a:ext cx="9193213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91" name="Rectangle 1"/>
          <p:cNvSpPr>
            <a:spLocks noChangeArrowheads="1"/>
          </p:cNvSpPr>
          <p:nvPr/>
        </p:nvSpPr>
        <p:spPr bwMode="auto">
          <a:xfrm>
            <a:off x="0" y="1"/>
            <a:ext cx="9180514" cy="150971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dirty="0">
              <a:solidFill>
                <a:prstClr val="white"/>
              </a:solidFill>
            </a:endParaRPr>
          </a:p>
          <a:p>
            <a:pPr algn="ctr" eaLnBrk="1" hangingPunct="1"/>
            <a:endParaRPr lang="en-GB" altLang="tr-TR" sz="1800" b="1" dirty="0">
              <a:solidFill>
                <a:prstClr val="white"/>
              </a:solidFill>
            </a:endParaRPr>
          </a:p>
          <a:p>
            <a:pPr eaLnBrk="1" hangingPunct="1"/>
            <a:endParaRPr lang="tr-TR" altLang="tr-TR" sz="1800" b="1" dirty="0">
              <a:solidFill>
                <a:prstClr val="white"/>
              </a:solidFill>
            </a:endParaRPr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24" y="280411"/>
            <a:ext cx="1689217" cy="672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-143696" y="984889"/>
            <a:ext cx="230425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Bu </a:t>
            </a:r>
            <a:r>
              <a:rPr lang="en-US" sz="900" dirty="0" err="1" smtClean="0"/>
              <a:t>Proje</a:t>
            </a:r>
            <a:r>
              <a:rPr lang="en-US" sz="900" dirty="0" smtClean="0"/>
              <a:t> </a:t>
            </a:r>
            <a:r>
              <a:rPr lang="en-US" sz="900" dirty="0" err="1" smtClean="0"/>
              <a:t>Avrupa</a:t>
            </a:r>
            <a:r>
              <a:rPr lang="en-US" sz="900" dirty="0" smtClean="0"/>
              <a:t> </a:t>
            </a:r>
            <a:r>
              <a:rPr lang="en-US" sz="900" dirty="0" err="1" smtClean="0"/>
              <a:t>Birliği</a:t>
            </a:r>
            <a:r>
              <a:rPr lang="en-US" sz="900" dirty="0" smtClean="0"/>
              <a:t> </a:t>
            </a:r>
            <a:r>
              <a:rPr lang="en-US" sz="900" dirty="0" err="1" smtClean="0"/>
              <a:t>ve</a:t>
            </a:r>
            <a:r>
              <a:rPr lang="en-US" sz="900" dirty="0" smtClean="0"/>
              <a:t> </a:t>
            </a:r>
            <a:r>
              <a:rPr lang="en-US" sz="900" dirty="0" err="1" smtClean="0"/>
              <a:t>Türkiye</a:t>
            </a:r>
            <a:r>
              <a:rPr lang="en-US" sz="900" dirty="0" smtClean="0"/>
              <a:t> </a:t>
            </a:r>
            <a:r>
              <a:rPr lang="en-US" sz="900" dirty="0" err="1" smtClean="0"/>
              <a:t>Cumhuriyeti</a:t>
            </a:r>
            <a:r>
              <a:rPr lang="en-US" sz="900" dirty="0" smtClean="0"/>
              <a:t> </a:t>
            </a:r>
            <a:r>
              <a:rPr lang="en-US" sz="900" dirty="0" err="1" smtClean="0"/>
              <a:t>tarafından</a:t>
            </a:r>
            <a:r>
              <a:rPr lang="en-US" sz="900" dirty="0" smtClean="0"/>
              <a:t> </a:t>
            </a:r>
            <a:r>
              <a:rPr lang="en-US" sz="900" dirty="0" err="1" smtClean="0"/>
              <a:t>ortaklaşa</a:t>
            </a:r>
            <a:r>
              <a:rPr lang="en-US" sz="900" dirty="0" smtClean="0"/>
              <a:t> </a:t>
            </a:r>
            <a:r>
              <a:rPr lang="en-US" sz="900" dirty="0" err="1" smtClean="0"/>
              <a:t>finanse</a:t>
            </a:r>
            <a:r>
              <a:rPr lang="en-US" sz="900" dirty="0" smtClean="0"/>
              <a:t> </a:t>
            </a:r>
            <a:r>
              <a:rPr lang="en-US" sz="900" dirty="0" err="1" smtClean="0"/>
              <a:t>edilmektedir</a:t>
            </a:r>
            <a:endParaRPr lang="en-GB" sz="9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491" y="1"/>
            <a:ext cx="1346628" cy="1586997"/>
          </a:xfrm>
          <a:prstGeom prst="rect">
            <a:avLst/>
          </a:prstGeom>
        </p:spPr>
      </p:pic>
      <p:sp>
        <p:nvSpPr>
          <p:cNvPr id="9" name="9 Metin kutusu"/>
          <p:cNvSpPr txBox="1"/>
          <p:nvPr/>
        </p:nvSpPr>
        <p:spPr>
          <a:xfrm>
            <a:off x="2291877" y="470333"/>
            <a:ext cx="43411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800" b="1" dirty="0" err="1"/>
              <a:t>ABAD’ın</a:t>
            </a:r>
            <a:r>
              <a:rPr lang="tr-TR" sz="2800" b="1" dirty="0"/>
              <a:t> Görevleri ve Yetkisi</a:t>
            </a:r>
            <a:endParaRPr lang="tr-TR" sz="2800" b="1" dirty="0">
              <a:solidFill>
                <a:schemeClr val="tx2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094537" y="150971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ABAD’ın</a:t>
            </a:r>
            <a:r>
              <a:rPr kumimoji="0" lang="tr-TR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Yetkisinin Özellikleri</a:t>
            </a:r>
          </a:p>
          <a:p>
            <a:pPr marL="342900" marR="0" lvl="0" indent="-342900" defTabSz="91440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tr-TR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Sınırlı Yetki</a:t>
            </a:r>
          </a:p>
          <a:p>
            <a:pPr marL="342900" marR="0" lvl="0" indent="-342900" defTabSz="91440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tr-TR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Münhasır Yetki</a:t>
            </a:r>
          </a:p>
          <a:p>
            <a:pPr marL="342900" marR="0" lvl="0" indent="-342900" defTabSz="91440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tr-TR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Mecburi Yetki</a:t>
            </a:r>
          </a:p>
          <a:p>
            <a:pPr marL="342900" marR="0" lvl="0" indent="-342900" defTabSz="91440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ABAD’ın</a:t>
            </a:r>
            <a:r>
              <a:rPr kumimoji="0" lang="tr-TR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Münhasır ve Sınırlı Yetkisine Giren Dava Türleri</a:t>
            </a:r>
          </a:p>
          <a:p>
            <a:pPr marL="342900" marR="0" lvl="0" indent="-342900" defTabSz="91440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tr-TR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İhlal Davaları </a:t>
            </a:r>
          </a:p>
          <a:p>
            <a:pPr marL="342900" marR="0" lvl="0" indent="-342900" defTabSz="91440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tr-TR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İptal Davaları</a:t>
            </a:r>
          </a:p>
          <a:p>
            <a:pPr marL="342900" marR="0" lvl="0" indent="-342900" defTabSz="91440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tr-TR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Hareketsizlik Davaları</a:t>
            </a:r>
          </a:p>
          <a:p>
            <a:pPr marL="342900" marR="0" lvl="0" indent="-342900" defTabSz="91440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tr-TR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Tazminat Davaları</a:t>
            </a:r>
          </a:p>
          <a:p>
            <a:pPr marL="342900" marR="0" lvl="0" indent="-342900" defTabSz="91440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tr-TR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Personel Davaları</a:t>
            </a:r>
          </a:p>
          <a:p>
            <a:pPr marL="342900" marR="0" lvl="0" indent="-342900" defTabSz="91440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tr-TR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AYB ve </a:t>
            </a:r>
            <a:r>
              <a:rPr kumimoji="0" lang="tr-TR" sz="2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AMB’nin</a:t>
            </a:r>
            <a:r>
              <a:rPr kumimoji="0" lang="tr-TR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Statüleri ile İlgili Bazı Davalar</a:t>
            </a:r>
          </a:p>
          <a:p>
            <a:pPr marL="342900" marR="0" lvl="0" indent="-342900" defTabSz="91440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tr-TR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Para Cezalarına İtiraz Davaları</a:t>
            </a:r>
          </a:p>
          <a:p>
            <a:pPr marL="342900" marR="0" lvl="0" indent="-342900" defTabSz="91440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tr-TR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Ön Karar Davaları/Prosedürü</a:t>
            </a:r>
          </a:p>
        </p:txBody>
      </p:sp>
    </p:spTree>
    <p:extLst>
      <p:ext uri="{BB962C8B-B14F-4D97-AF65-F5344CB8AC3E}">
        <p14:creationId xmlns:p14="http://schemas.microsoft.com/office/powerpoint/2010/main" val="6147593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-20637" y="1503629"/>
            <a:ext cx="9201150" cy="425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1040" name="Line 39"/>
          <p:cNvSpPr>
            <a:spLocks noChangeShapeType="1"/>
          </p:cNvSpPr>
          <p:nvPr/>
        </p:nvSpPr>
        <p:spPr bwMode="auto">
          <a:xfrm>
            <a:off x="-19050" y="1509668"/>
            <a:ext cx="9193213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91" name="Rectangle 1"/>
          <p:cNvSpPr>
            <a:spLocks noChangeArrowheads="1"/>
          </p:cNvSpPr>
          <p:nvPr/>
        </p:nvSpPr>
        <p:spPr bwMode="auto">
          <a:xfrm>
            <a:off x="-36514" y="1"/>
            <a:ext cx="9180514" cy="150971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dirty="0">
              <a:solidFill>
                <a:prstClr val="white"/>
              </a:solidFill>
            </a:endParaRPr>
          </a:p>
          <a:p>
            <a:pPr algn="ctr" eaLnBrk="1" hangingPunct="1"/>
            <a:endParaRPr lang="en-GB" altLang="tr-TR" sz="1800" b="1" dirty="0">
              <a:solidFill>
                <a:prstClr val="white"/>
              </a:solidFill>
            </a:endParaRPr>
          </a:p>
          <a:p>
            <a:pPr eaLnBrk="1" hangingPunct="1"/>
            <a:endParaRPr lang="tr-TR" altLang="tr-TR" sz="1800" b="1" dirty="0">
              <a:solidFill>
                <a:prstClr val="white"/>
              </a:solidFill>
            </a:endParaRPr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24" y="280411"/>
            <a:ext cx="1689217" cy="672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-143696" y="984889"/>
            <a:ext cx="230425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Bu </a:t>
            </a:r>
            <a:r>
              <a:rPr lang="en-US" sz="900" dirty="0" err="1" smtClean="0"/>
              <a:t>Proje</a:t>
            </a:r>
            <a:r>
              <a:rPr lang="en-US" sz="900" dirty="0" smtClean="0"/>
              <a:t> </a:t>
            </a:r>
            <a:r>
              <a:rPr lang="en-US" sz="900" dirty="0" err="1" smtClean="0"/>
              <a:t>Avrupa</a:t>
            </a:r>
            <a:r>
              <a:rPr lang="en-US" sz="900" dirty="0" smtClean="0"/>
              <a:t> </a:t>
            </a:r>
            <a:r>
              <a:rPr lang="en-US" sz="900" dirty="0" err="1" smtClean="0"/>
              <a:t>Birliği</a:t>
            </a:r>
            <a:r>
              <a:rPr lang="en-US" sz="900" dirty="0" smtClean="0"/>
              <a:t> </a:t>
            </a:r>
            <a:r>
              <a:rPr lang="en-US" sz="900" dirty="0" err="1" smtClean="0"/>
              <a:t>ve</a:t>
            </a:r>
            <a:r>
              <a:rPr lang="en-US" sz="900" dirty="0" smtClean="0"/>
              <a:t> </a:t>
            </a:r>
            <a:r>
              <a:rPr lang="en-US" sz="900" dirty="0" err="1" smtClean="0"/>
              <a:t>Türkiye</a:t>
            </a:r>
            <a:r>
              <a:rPr lang="en-US" sz="900" dirty="0" smtClean="0"/>
              <a:t> </a:t>
            </a:r>
            <a:r>
              <a:rPr lang="en-US" sz="900" dirty="0" err="1" smtClean="0"/>
              <a:t>Cumhuriyeti</a:t>
            </a:r>
            <a:r>
              <a:rPr lang="en-US" sz="900" dirty="0" smtClean="0"/>
              <a:t> </a:t>
            </a:r>
            <a:r>
              <a:rPr lang="en-US" sz="900" dirty="0" err="1" smtClean="0"/>
              <a:t>tarafından</a:t>
            </a:r>
            <a:r>
              <a:rPr lang="en-US" sz="900" dirty="0" smtClean="0"/>
              <a:t> </a:t>
            </a:r>
            <a:r>
              <a:rPr lang="en-US" sz="900" dirty="0" err="1" smtClean="0"/>
              <a:t>ortaklaşa</a:t>
            </a:r>
            <a:r>
              <a:rPr lang="en-US" sz="900" dirty="0" smtClean="0"/>
              <a:t> </a:t>
            </a:r>
            <a:r>
              <a:rPr lang="en-US" sz="900" dirty="0" err="1" smtClean="0"/>
              <a:t>finanse</a:t>
            </a:r>
            <a:r>
              <a:rPr lang="en-US" sz="900" dirty="0" smtClean="0"/>
              <a:t> </a:t>
            </a:r>
            <a:r>
              <a:rPr lang="en-US" sz="900" dirty="0" err="1" smtClean="0"/>
              <a:t>edilmektedir</a:t>
            </a:r>
            <a:endParaRPr lang="en-GB" sz="9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491" y="1"/>
            <a:ext cx="1346628" cy="1586997"/>
          </a:xfrm>
          <a:prstGeom prst="rect">
            <a:avLst/>
          </a:prstGeom>
        </p:spPr>
      </p:pic>
      <p:sp>
        <p:nvSpPr>
          <p:cNvPr id="9" name="9 Metin kutusu"/>
          <p:cNvSpPr txBox="1"/>
          <p:nvPr/>
        </p:nvSpPr>
        <p:spPr>
          <a:xfrm>
            <a:off x="2802758" y="470333"/>
            <a:ext cx="33193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chemeClr val="tx2"/>
                </a:solidFill>
              </a:rPr>
              <a:t>Avrupa </a:t>
            </a:r>
            <a:r>
              <a:rPr lang="tr-TR" sz="3600" b="1" dirty="0" err="1" smtClean="0">
                <a:solidFill>
                  <a:schemeClr val="tx2"/>
                </a:solidFill>
              </a:rPr>
              <a:t>Sayıştayı</a:t>
            </a:r>
            <a:endParaRPr lang="tr-TR" sz="3600" b="1" dirty="0">
              <a:solidFill>
                <a:schemeClr val="tx2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321704" y="1586998"/>
            <a:ext cx="4572000" cy="437658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Mali Denetim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Birliğin Tüm Gelir ve Giderlerini İnceleyerek İşlemlerin Hukukiliğini ve Usule Uygunluğunu Temin Etmek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Konsey Tarafından 6 Yıl İçin Atanan 28 Üye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Her Bütçe Yılının Kapanmasından Sonra Yıllık Rapor Hazırlama ve Parlamentoya Sunma</a:t>
            </a:r>
          </a:p>
        </p:txBody>
      </p:sp>
    </p:spTree>
    <p:extLst>
      <p:ext uri="{BB962C8B-B14F-4D97-AF65-F5344CB8AC3E}">
        <p14:creationId xmlns:p14="http://schemas.microsoft.com/office/powerpoint/2010/main" val="25833882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-20637" y="1503629"/>
            <a:ext cx="9201150" cy="425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1040" name="Line 39"/>
          <p:cNvSpPr>
            <a:spLocks noChangeShapeType="1"/>
          </p:cNvSpPr>
          <p:nvPr/>
        </p:nvSpPr>
        <p:spPr bwMode="auto">
          <a:xfrm>
            <a:off x="-19050" y="1509668"/>
            <a:ext cx="9193213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91" name="Rectangle 1"/>
          <p:cNvSpPr>
            <a:spLocks noChangeArrowheads="1"/>
          </p:cNvSpPr>
          <p:nvPr/>
        </p:nvSpPr>
        <p:spPr bwMode="auto">
          <a:xfrm>
            <a:off x="0" y="1"/>
            <a:ext cx="9180514" cy="150971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dirty="0">
              <a:solidFill>
                <a:prstClr val="white"/>
              </a:solidFill>
            </a:endParaRPr>
          </a:p>
          <a:p>
            <a:pPr algn="ctr" eaLnBrk="1" hangingPunct="1"/>
            <a:endParaRPr lang="en-GB" altLang="tr-TR" sz="1800" b="1" dirty="0">
              <a:solidFill>
                <a:prstClr val="white"/>
              </a:solidFill>
            </a:endParaRPr>
          </a:p>
          <a:p>
            <a:pPr eaLnBrk="1" hangingPunct="1"/>
            <a:endParaRPr lang="tr-TR" altLang="tr-TR" sz="1800" b="1" dirty="0">
              <a:solidFill>
                <a:prstClr val="white"/>
              </a:solidFill>
            </a:endParaRPr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24" y="280411"/>
            <a:ext cx="1689217" cy="672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-143696" y="984889"/>
            <a:ext cx="230425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Bu </a:t>
            </a:r>
            <a:r>
              <a:rPr lang="en-US" sz="900" dirty="0" err="1" smtClean="0"/>
              <a:t>Proje</a:t>
            </a:r>
            <a:r>
              <a:rPr lang="en-US" sz="900" dirty="0" smtClean="0"/>
              <a:t> </a:t>
            </a:r>
            <a:r>
              <a:rPr lang="en-US" sz="900" dirty="0" err="1" smtClean="0"/>
              <a:t>Avrupa</a:t>
            </a:r>
            <a:r>
              <a:rPr lang="en-US" sz="900" dirty="0" smtClean="0"/>
              <a:t> </a:t>
            </a:r>
            <a:r>
              <a:rPr lang="en-US" sz="900" dirty="0" err="1" smtClean="0"/>
              <a:t>Birliği</a:t>
            </a:r>
            <a:r>
              <a:rPr lang="en-US" sz="900" dirty="0" smtClean="0"/>
              <a:t> </a:t>
            </a:r>
            <a:r>
              <a:rPr lang="en-US" sz="900" dirty="0" err="1" smtClean="0"/>
              <a:t>ve</a:t>
            </a:r>
            <a:r>
              <a:rPr lang="en-US" sz="900" dirty="0" smtClean="0"/>
              <a:t> </a:t>
            </a:r>
            <a:r>
              <a:rPr lang="en-US" sz="900" dirty="0" err="1" smtClean="0"/>
              <a:t>Türkiye</a:t>
            </a:r>
            <a:r>
              <a:rPr lang="en-US" sz="900" dirty="0" smtClean="0"/>
              <a:t> </a:t>
            </a:r>
            <a:r>
              <a:rPr lang="en-US" sz="900" dirty="0" err="1" smtClean="0"/>
              <a:t>Cumhuriyeti</a:t>
            </a:r>
            <a:r>
              <a:rPr lang="en-US" sz="900" dirty="0" smtClean="0"/>
              <a:t> </a:t>
            </a:r>
            <a:r>
              <a:rPr lang="en-US" sz="900" dirty="0" err="1" smtClean="0"/>
              <a:t>tarafından</a:t>
            </a:r>
            <a:r>
              <a:rPr lang="en-US" sz="900" dirty="0" smtClean="0"/>
              <a:t> </a:t>
            </a:r>
            <a:r>
              <a:rPr lang="en-US" sz="900" dirty="0" err="1" smtClean="0"/>
              <a:t>ortaklaşa</a:t>
            </a:r>
            <a:r>
              <a:rPr lang="en-US" sz="900" dirty="0" smtClean="0"/>
              <a:t> </a:t>
            </a:r>
            <a:r>
              <a:rPr lang="en-US" sz="900" dirty="0" err="1" smtClean="0"/>
              <a:t>finanse</a:t>
            </a:r>
            <a:r>
              <a:rPr lang="en-US" sz="900" dirty="0" smtClean="0"/>
              <a:t> </a:t>
            </a:r>
            <a:r>
              <a:rPr lang="en-US" sz="900" dirty="0" err="1" smtClean="0"/>
              <a:t>edilmektedir</a:t>
            </a:r>
            <a:endParaRPr lang="en-GB" sz="9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491" y="1"/>
            <a:ext cx="1346628" cy="1586997"/>
          </a:xfrm>
          <a:prstGeom prst="rect">
            <a:avLst/>
          </a:prstGeom>
        </p:spPr>
      </p:pic>
      <p:sp>
        <p:nvSpPr>
          <p:cNvPr id="9" name="9 Metin kutusu"/>
          <p:cNvSpPr txBox="1"/>
          <p:nvPr/>
        </p:nvSpPr>
        <p:spPr>
          <a:xfrm>
            <a:off x="2130905" y="470333"/>
            <a:ext cx="46630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600" b="1" dirty="0" smtClean="0"/>
              <a:t>Avrupa Merkez Bankası</a:t>
            </a:r>
            <a:endParaRPr lang="tr-TR" sz="3600" b="1" dirty="0">
              <a:solidFill>
                <a:schemeClr val="tx2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483768" y="1556681"/>
            <a:ext cx="4572000" cy="45735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Ekonomik Parasal Birliğin teknik işleyişini yönetmek ve izlemek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Avrupa Para Birimi olan </a:t>
            </a:r>
            <a:r>
              <a:rPr kumimoji="0" lang="tr-TR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EURO’nun</a:t>
            </a:r>
            <a:r>
              <a:rPr kumimoji="0" lang="tr-T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istikrarını ve tedavüldeki miktarını belirlemek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Guvernörler Konseyi ve Yönetim Kurulundan oluşan yapı </a:t>
            </a:r>
          </a:p>
        </p:txBody>
      </p:sp>
    </p:spTree>
    <p:extLst>
      <p:ext uri="{BB962C8B-B14F-4D97-AF65-F5344CB8AC3E}">
        <p14:creationId xmlns:p14="http://schemas.microsoft.com/office/powerpoint/2010/main" val="13581514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-20637" y="1503629"/>
            <a:ext cx="9201150" cy="425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1040" name="Line 39"/>
          <p:cNvSpPr>
            <a:spLocks noChangeShapeType="1"/>
          </p:cNvSpPr>
          <p:nvPr/>
        </p:nvSpPr>
        <p:spPr bwMode="auto">
          <a:xfrm>
            <a:off x="-19050" y="1509668"/>
            <a:ext cx="9193213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91" name="Rectangle 1"/>
          <p:cNvSpPr>
            <a:spLocks noChangeArrowheads="1"/>
          </p:cNvSpPr>
          <p:nvPr/>
        </p:nvSpPr>
        <p:spPr bwMode="auto">
          <a:xfrm>
            <a:off x="0" y="1"/>
            <a:ext cx="9180514" cy="150971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dirty="0">
              <a:solidFill>
                <a:prstClr val="white"/>
              </a:solidFill>
            </a:endParaRPr>
          </a:p>
          <a:p>
            <a:pPr algn="ctr" eaLnBrk="1" hangingPunct="1"/>
            <a:endParaRPr lang="en-GB" altLang="tr-TR" sz="1800" b="1" dirty="0">
              <a:solidFill>
                <a:prstClr val="white"/>
              </a:solidFill>
            </a:endParaRPr>
          </a:p>
          <a:p>
            <a:pPr eaLnBrk="1" hangingPunct="1"/>
            <a:endParaRPr lang="tr-TR" altLang="tr-TR" sz="1800" b="1" dirty="0">
              <a:solidFill>
                <a:prstClr val="white"/>
              </a:solidFill>
            </a:endParaRPr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24" y="280411"/>
            <a:ext cx="1689217" cy="672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-143696" y="984889"/>
            <a:ext cx="230425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Bu </a:t>
            </a:r>
            <a:r>
              <a:rPr lang="en-US" sz="900" dirty="0" err="1" smtClean="0"/>
              <a:t>Proje</a:t>
            </a:r>
            <a:r>
              <a:rPr lang="en-US" sz="900" dirty="0" smtClean="0"/>
              <a:t> </a:t>
            </a:r>
            <a:r>
              <a:rPr lang="en-US" sz="900" dirty="0" err="1" smtClean="0"/>
              <a:t>Avrupa</a:t>
            </a:r>
            <a:r>
              <a:rPr lang="en-US" sz="900" dirty="0" smtClean="0"/>
              <a:t> </a:t>
            </a:r>
            <a:r>
              <a:rPr lang="en-US" sz="900" dirty="0" err="1" smtClean="0"/>
              <a:t>Birliği</a:t>
            </a:r>
            <a:r>
              <a:rPr lang="en-US" sz="900" dirty="0" smtClean="0"/>
              <a:t> </a:t>
            </a:r>
            <a:r>
              <a:rPr lang="en-US" sz="900" dirty="0" err="1" smtClean="0"/>
              <a:t>ve</a:t>
            </a:r>
            <a:r>
              <a:rPr lang="en-US" sz="900" dirty="0" smtClean="0"/>
              <a:t> </a:t>
            </a:r>
            <a:r>
              <a:rPr lang="en-US" sz="900" dirty="0" err="1" smtClean="0"/>
              <a:t>Türkiye</a:t>
            </a:r>
            <a:r>
              <a:rPr lang="en-US" sz="900" dirty="0" smtClean="0"/>
              <a:t> </a:t>
            </a:r>
            <a:r>
              <a:rPr lang="en-US" sz="900" dirty="0" err="1" smtClean="0"/>
              <a:t>Cumhuriyeti</a:t>
            </a:r>
            <a:r>
              <a:rPr lang="en-US" sz="900" dirty="0" smtClean="0"/>
              <a:t> </a:t>
            </a:r>
            <a:r>
              <a:rPr lang="en-US" sz="900" dirty="0" err="1" smtClean="0"/>
              <a:t>tarafından</a:t>
            </a:r>
            <a:r>
              <a:rPr lang="en-US" sz="900" dirty="0" smtClean="0"/>
              <a:t> </a:t>
            </a:r>
            <a:r>
              <a:rPr lang="en-US" sz="900" dirty="0" err="1" smtClean="0"/>
              <a:t>ortaklaşa</a:t>
            </a:r>
            <a:r>
              <a:rPr lang="en-US" sz="900" dirty="0" smtClean="0"/>
              <a:t> </a:t>
            </a:r>
            <a:r>
              <a:rPr lang="en-US" sz="900" dirty="0" err="1" smtClean="0"/>
              <a:t>finanse</a:t>
            </a:r>
            <a:r>
              <a:rPr lang="en-US" sz="900" dirty="0" smtClean="0"/>
              <a:t> </a:t>
            </a:r>
            <a:r>
              <a:rPr lang="en-US" sz="900" dirty="0" err="1" smtClean="0"/>
              <a:t>edilmektedir</a:t>
            </a:r>
            <a:endParaRPr lang="en-GB" sz="9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491" y="1"/>
            <a:ext cx="1346628" cy="1586997"/>
          </a:xfrm>
          <a:prstGeom prst="rect">
            <a:avLst/>
          </a:prstGeom>
        </p:spPr>
      </p:pic>
      <p:sp>
        <p:nvSpPr>
          <p:cNvPr id="9" name="9 Metin kutusu"/>
          <p:cNvSpPr txBox="1"/>
          <p:nvPr/>
        </p:nvSpPr>
        <p:spPr>
          <a:xfrm>
            <a:off x="1572134" y="389053"/>
            <a:ext cx="6024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chemeClr val="tx2"/>
                </a:solidFill>
              </a:rPr>
              <a:t>AB’nin Organ, Ofis ve Ajansları</a:t>
            </a:r>
            <a:endParaRPr lang="tr-TR" sz="3600" b="1" dirty="0">
              <a:solidFill>
                <a:schemeClr val="tx2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304257" y="1586998"/>
            <a:ext cx="4572000" cy="442582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Ekonomik ve Sosyal 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Komite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Bölgeler Komitesi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Avrupa </a:t>
            </a:r>
            <a:r>
              <a:rPr kumimoji="0" lang="tr-TR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Yatırım 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Bankası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Avrupa Ombudsmanı…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Pek </a:t>
            </a:r>
            <a:r>
              <a:rPr kumimoji="0" lang="tr-TR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çok diğer ajans ve organ</a:t>
            </a:r>
          </a:p>
        </p:txBody>
      </p:sp>
    </p:spTree>
    <p:extLst>
      <p:ext uri="{BB962C8B-B14F-4D97-AF65-F5344CB8AC3E}">
        <p14:creationId xmlns:p14="http://schemas.microsoft.com/office/powerpoint/2010/main" val="24950762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-20637" y="1503629"/>
            <a:ext cx="9201150" cy="425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1040" name="Line 39"/>
          <p:cNvSpPr>
            <a:spLocks noChangeShapeType="1"/>
          </p:cNvSpPr>
          <p:nvPr/>
        </p:nvSpPr>
        <p:spPr bwMode="auto">
          <a:xfrm>
            <a:off x="-19050" y="1509668"/>
            <a:ext cx="9193213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91" name="Rectangle 1"/>
          <p:cNvSpPr>
            <a:spLocks noChangeArrowheads="1"/>
          </p:cNvSpPr>
          <p:nvPr/>
        </p:nvSpPr>
        <p:spPr bwMode="auto">
          <a:xfrm>
            <a:off x="0" y="1"/>
            <a:ext cx="9180514" cy="150971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dirty="0">
              <a:solidFill>
                <a:prstClr val="white"/>
              </a:solidFill>
            </a:endParaRPr>
          </a:p>
          <a:p>
            <a:pPr algn="ctr" eaLnBrk="1" hangingPunct="1"/>
            <a:endParaRPr lang="en-GB" altLang="tr-TR" sz="1800" b="1" dirty="0">
              <a:solidFill>
                <a:prstClr val="white"/>
              </a:solidFill>
            </a:endParaRPr>
          </a:p>
          <a:p>
            <a:pPr eaLnBrk="1" hangingPunct="1"/>
            <a:endParaRPr lang="tr-TR" altLang="tr-TR" sz="1800" b="1" dirty="0">
              <a:solidFill>
                <a:prstClr val="white"/>
              </a:solidFill>
            </a:endParaRPr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24" y="280411"/>
            <a:ext cx="1689217" cy="672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-143696" y="984889"/>
            <a:ext cx="230425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Bu </a:t>
            </a:r>
            <a:r>
              <a:rPr lang="en-US" sz="900" dirty="0" err="1" smtClean="0"/>
              <a:t>Proje</a:t>
            </a:r>
            <a:r>
              <a:rPr lang="en-US" sz="900" dirty="0" smtClean="0"/>
              <a:t> </a:t>
            </a:r>
            <a:r>
              <a:rPr lang="en-US" sz="900" dirty="0" err="1" smtClean="0"/>
              <a:t>Avrupa</a:t>
            </a:r>
            <a:r>
              <a:rPr lang="en-US" sz="900" dirty="0" smtClean="0"/>
              <a:t> </a:t>
            </a:r>
            <a:r>
              <a:rPr lang="en-US" sz="900" dirty="0" err="1" smtClean="0"/>
              <a:t>Birliği</a:t>
            </a:r>
            <a:r>
              <a:rPr lang="en-US" sz="900" dirty="0" smtClean="0"/>
              <a:t> </a:t>
            </a:r>
            <a:r>
              <a:rPr lang="en-US" sz="900" dirty="0" err="1" smtClean="0"/>
              <a:t>ve</a:t>
            </a:r>
            <a:r>
              <a:rPr lang="en-US" sz="900" dirty="0" smtClean="0"/>
              <a:t> </a:t>
            </a:r>
            <a:r>
              <a:rPr lang="en-US" sz="900" dirty="0" err="1" smtClean="0"/>
              <a:t>Türkiye</a:t>
            </a:r>
            <a:r>
              <a:rPr lang="en-US" sz="900" dirty="0" smtClean="0"/>
              <a:t> </a:t>
            </a:r>
            <a:r>
              <a:rPr lang="en-US" sz="900" dirty="0" err="1" smtClean="0"/>
              <a:t>Cumhuriyeti</a:t>
            </a:r>
            <a:r>
              <a:rPr lang="en-US" sz="900" dirty="0" smtClean="0"/>
              <a:t> </a:t>
            </a:r>
            <a:r>
              <a:rPr lang="en-US" sz="900" dirty="0" err="1" smtClean="0"/>
              <a:t>tarafından</a:t>
            </a:r>
            <a:r>
              <a:rPr lang="en-US" sz="900" dirty="0" smtClean="0"/>
              <a:t> </a:t>
            </a:r>
            <a:r>
              <a:rPr lang="en-US" sz="900" dirty="0" err="1" smtClean="0"/>
              <a:t>ortaklaşa</a:t>
            </a:r>
            <a:r>
              <a:rPr lang="en-US" sz="900" dirty="0" smtClean="0"/>
              <a:t> </a:t>
            </a:r>
            <a:r>
              <a:rPr lang="en-US" sz="900" dirty="0" err="1" smtClean="0"/>
              <a:t>finanse</a:t>
            </a:r>
            <a:r>
              <a:rPr lang="en-US" sz="900" dirty="0" smtClean="0"/>
              <a:t> </a:t>
            </a:r>
            <a:r>
              <a:rPr lang="en-US" sz="900" dirty="0" err="1" smtClean="0"/>
              <a:t>edilmektedir</a:t>
            </a:r>
            <a:endParaRPr lang="en-GB" sz="9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491" y="1"/>
            <a:ext cx="1346628" cy="1586997"/>
          </a:xfrm>
          <a:prstGeom prst="rect">
            <a:avLst/>
          </a:prstGeom>
        </p:spPr>
      </p:pic>
      <p:sp>
        <p:nvSpPr>
          <p:cNvPr id="9" name="9 Metin kutusu"/>
          <p:cNvSpPr txBox="1"/>
          <p:nvPr/>
        </p:nvSpPr>
        <p:spPr>
          <a:xfrm>
            <a:off x="2537079" y="470333"/>
            <a:ext cx="3850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chemeClr val="tx2"/>
                </a:solidFill>
              </a:rPr>
              <a:t>Türkiye-AB İlişkileri</a:t>
            </a:r>
            <a:endParaRPr lang="tr-TR" sz="3600" b="1" dirty="0">
              <a:solidFill>
                <a:schemeClr val="tx2"/>
              </a:solidFill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2304257" y="1586998"/>
            <a:ext cx="4572000" cy="4228850"/>
          </a:xfrm>
          <a:prstGeom prst="rect">
            <a:avLst/>
          </a:prstGeom>
        </p:spPr>
        <p:txBody>
          <a:bodyPr>
            <a:spAutoFit/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r-TR" sz="3200" b="1" kern="0" dirty="0" smtClean="0">
                <a:solidFill>
                  <a:prstClr val="black"/>
                </a:solidFill>
              </a:rPr>
              <a:t>İlişkilerin İki Farklı Gelişim Yönü: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r-TR" sz="3200" b="1" kern="0" dirty="0" smtClean="0">
                <a:solidFill>
                  <a:prstClr val="black"/>
                </a:solidFill>
              </a:rPr>
              <a:t>Ortaklık İlişkisi (1963’ten Günümüze)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r-TR" sz="3200" b="1" kern="0" dirty="0">
                <a:solidFill>
                  <a:prstClr val="black"/>
                </a:solidFill>
              </a:rPr>
              <a:t>A</a:t>
            </a:r>
            <a:r>
              <a:rPr lang="tr-TR" sz="3200" b="1" kern="0" dirty="0" smtClean="0">
                <a:solidFill>
                  <a:prstClr val="black"/>
                </a:solidFill>
              </a:rPr>
              <a:t>daylık Süreci (1987’deki üyelik başvurusundan günümüze)</a:t>
            </a:r>
            <a:endParaRPr kumimoji="0" lang="tr-TR" sz="3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0574735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-20637" y="1503629"/>
            <a:ext cx="9201150" cy="425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1040" name="Line 39"/>
          <p:cNvSpPr>
            <a:spLocks noChangeShapeType="1"/>
          </p:cNvSpPr>
          <p:nvPr/>
        </p:nvSpPr>
        <p:spPr bwMode="auto">
          <a:xfrm>
            <a:off x="-19050" y="1509668"/>
            <a:ext cx="9193213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91" name="Rectangle 1"/>
          <p:cNvSpPr>
            <a:spLocks noChangeArrowheads="1"/>
          </p:cNvSpPr>
          <p:nvPr/>
        </p:nvSpPr>
        <p:spPr bwMode="auto">
          <a:xfrm>
            <a:off x="0" y="1"/>
            <a:ext cx="9180514" cy="150971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dirty="0">
              <a:solidFill>
                <a:prstClr val="white"/>
              </a:solidFill>
            </a:endParaRPr>
          </a:p>
          <a:p>
            <a:pPr algn="ctr" eaLnBrk="1" hangingPunct="1"/>
            <a:endParaRPr lang="en-GB" altLang="tr-TR" sz="1800" b="1" dirty="0">
              <a:solidFill>
                <a:prstClr val="white"/>
              </a:solidFill>
            </a:endParaRPr>
          </a:p>
          <a:p>
            <a:pPr eaLnBrk="1" hangingPunct="1"/>
            <a:endParaRPr lang="tr-TR" altLang="tr-TR" sz="1800" b="1" dirty="0">
              <a:solidFill>
                <a:prstClr val="white"/>
              </a:solidFill>
            </a:endParaRPr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24" y="280411"/>
            <a:ext cx="1689217" cy="672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-143696" y="984889"/>
            <a:ext cx="230425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Bu </a:t>
            </a:r>
            <a:r>
              <a:rPr lang="en-US" sz="900" dirty="0" err="1" smtClean="0"/>
              <a:t>Proje</a:t>
            </a:r>
            <a:r>
              <a:rPr lang="en-US" sz="900" dirty="0" smtClean="0"/>
              <a:t> </a:t>
            </a:r>
            <a:r>
              <a:rPr lang="en-US" sz="900" dirty="0" err="1" smtClean="0"/>
              <a:t>Avrupa</a:t>
            </a:r>
            <a:r>
              <a:rPr lang="en-US" sz="900" dirty="0" smtClean="0"/>
              <a:t> </a:t>
            </a:r>
            <a:r>
              <a:rPr lang="en-US" sz="900" dirty="0" err="1" smtClean="0"/>
              <a:t>Birliği</a:t>
            </a:r>
            <a:r>
              <a:rPr lang="en-US" sz="900" dirty="0" smtClean="0"/>
              <a:t> </a:t>
            </a:r>
            <a:r>
              <a:rPr lang="en-US" sz="900" dirty="0" err="1" smtClean="0"/>
              <a:t>ve</a:t>
            </a:r>
            <a:r>
              <a:rPr lang="en-US" sz="900" dirty="0" smtClean="0"/>
              <a:t> </a:t>
            </a:r>
            <a:r>
              <a:rPr lang="en-US" sz="900" dirty="0" err="1" smtClean="0"/>
              <a:t>Türkiye</a:t>
            </a:r>
            <a:r>
              <a:rPr lang="en-US" sz="900" dirty="0" smtClean="0"/>
              <a:t> </a:t>
            </a:r>
            <a:r>
              <a:rPr lang="en-US" sz="900" dirty="0" err="1" smtClean="0"/>
              <a:t>Cumhuriyeti</a:t>
            </a:r>
            <a:r>
              <a:rPr lang="en-US" sz="900" dirty="0" smtClean="0"/>
              <a:t> </a:t>
            </a:r>
            <a:r>
              <a:rPr lang="en-US" sz="900" dirty="0" err="1" smtClean="0"/>
              <a:t>tarafından</a:t>
            </a:r>
            <a:r>
              <a:rPr lang="en-US" sz="900" dirty="0" smtClean="0"/>
              <a:t> </a:t>
            </a:r>
            <a:r>
              <a:rPr lang="en-US" sz="900" dirty="0" err="1" smtClean="0"/>
              <a:t>ortaklaşa</a:t>
            </a:r>
            <a:r>
              <a:rPr lang="en-US" sz="900" dirty="0" smtClean="0"/>
              <a:t> </a:t>
            </a:r>
            <a:r>
              <a:rPr lang="en-US" sz="900" dirty="0" err="1" smtClean="0"/>
              <a:t>finanse</a:t>
            </a:r>
            <a:r>
              <a:rPr lang="en-US" sz="900" dirty="0" smtClean="0"/>
              <a:t> </a:t>
            </a:r>
            <a:r>
              <a:rPr lang="en-US" sz="900" dirty="0" err="1" smtClean="0"/>
              <a:t>edilmektedir</a:t>
            </a:r>
            <a:endParaRPr lang="en-GB" sz="9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491" y="1"/>
            <a:ext cx="1346628" cy="1586997"/>
          </a:xfrm>
          <a:prstGeom prst="rect">
            <a:avLst/>
          </a:prstGeom>
        </p:spPr>
      </p:pic>
      <p:sp>
        <p:nvSpPr>
          <p:cNvPr id="9" name="9 Metin kutusu"/>
          <p:cNvSpPr txBox="1"/>
          <p:nvPr/>
        </p:nvSpPr>
        <p:spPr>
          <a:xfrm>
            <a:off x="1878084" y="470333"/>
            <a:ext cx="5168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chemeClr val="tx2"/>
                </a:solidFill>
              </a:rPr>
              <a:t>Türkiye-AB Ortaklık İlişkisi</a:t>
            </a:r>
            <a:endParaRPr lang="tr-TR" sz="3600" b="1" dirty="0">
              <a:solidFill>
                <a:schemeClr val="tx2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286000" y="1517955"/>
            <a:ext cx="4572000" cy="531222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lvl="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tr-TR" sz="3200" b="1" kern="0" dirty="0" smtClean="0">
                <a:solidFill>
                  <a:prstClr val="black"/>
                </a:solidFill>
              </a:rPr>
              <a:t>1963 Ankara Anlaşması</a:t>
            </a:r>
          </a:p>
          <a:p>
            <a:pPr marL="457200" lvl="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tr-TR" sz="3200" b="1" kern="0" dirty="0" smtClean="0">
                <a:solidFill>
                  <a:prstClr val="black"/>
                </a:solidFill>
              </a:rPr>
              <a:t>Amacı: Taraflar arasında kurulacak bir Gümrük Birliği ve uzak hedef olarak Türkiye’yi üyeliğe hazırlama</a:t>
            </a:r>
          </a:p>
          <a:p>
            <a:pPr marL="457200" lvl="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tr-TR" sz="3200" b="1" kern="0" dirty="0" smtClean="0">
                <a:solidFill>
                  <a:prstClr val="black"/>
                </a:solidFill>
              </a:rPr>
              <a:t>Gümrük Birliğinin kurulması: 1 Ocak 1996</a:t>
            </a:r>
          </a:p>
          <a:p>
            <a:pPr marL="457200" lvl="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tr-TR" sz="3200" b="1" kern="0" dirty="0" smtClean="0">
                <a:solidFill>
                  <a:prstClr val="black"/>
                </a:solidFill>
              </a:rPr>
              <a:t>Gümrük Birliğinin Güncellenmesi </a:t>
            </a:r>
            <a:endParaRPr lang="tr-TR" sz="3200" b="1" kern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5191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-20637" y="1503629"/>
            <a:ext cx="9201150" cy="425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1040" name="Line 39"/>
          <p:cNvSpPr>
            <a:spLocks noChangeShapeType="1"/>
          </p:cNvSpPr>
          <p:nvPr/>
        </p:nvSpPr>
        <p:spPr bwMode="auto">
          <a:xfrm>
            <a:off x="-19050" y="1509668"/>
            <a:ext cx="9193213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91" name="Rectangle 1"/>
          <p:cNvSpPr>
            <a:spLocks noChangeArrowheads="1"/>
          </p:cNvSpPr>
          <p:nvPr/>
        </p:nvSpPr>
        <p:spPr bwMode="auto">
          <a:xfrm>
            <a:off x="0" y="1"/>
            <a:ext cx="9180514" cy="150971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dirty="0">
              <a:solidFill>
                <a:prstClr val="white"/>
              </a:solidFill>
            </a:endParaRPr>
          </a:p>
          <a:p>
            <a:pPr algn="ctr" eaLnBrk="1" hangingPunct="1"/>
            <a:endParaRPr lang="en-GB" altLang="tr-TR" sz="1800" b="1" dirty="0">
              <a:solidFill>
                <a:prstClr val="white"/>
              </a:solidFill>
            </a:endParaRPr>
          </a:p>
          <a:p>
            <a:pPr eaLnBrk="1" hangingPunct="1"/>
            <a:endParaRPr lang="tr-TR" altLang="tr-TR" sz="1800" b="1" dirty="0">
              <a:solidFill>
                <a:prstClr val="white"/>
              </a:solidFill>
            </a:endParaRPr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24" y="280411"/>
            <a:ext cx="1689217" cy="672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-143696" y="984889"/>
            <a:ext cx="230425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Bu </a:t>
            </a:r>
            <a:r>
              <a:rPr lang="en-US" sz="900" dirty="0" err="1" smtClean="0"/>
              <a:t>Proje</a:t>
            </a:r>
            <a:r>
              <a:rPr lang="en-US" sz="900" dirty="0" smtClean="0"/>
              <a:t> </a:t>
            </a:r>
            <a:r>
              <a:rPr lang="en-US" sz="900" dirty="0" err="1" smtClean="0"/>
              <a:t>Avrupa</a:t>
            </a:r>
            <a:r>
              <a:rPr lang="en-US" sz="900" dirty="0" smtClean="0"/>
              <a:t> </a:t>
            </a:r>
            <a:r>
              <a:rPr lang="en-US" sz="900" dirty="0" err="1" smtClean="0"/>
              <a:t>Birliği</a:t>
            </a:r>
            <a:r>
              <a:rPr lang="en-US" sz="900" dirty="0" smtClean="0"/>
              <a:t> </a:t>
            </a:r>
            <a:r>
              <a:rPr lang="en-US" sz="900" dirty="0" err="1" smtClean="0"/>
              <a:t>ve</a:t>
            </a:r>
            <a:r>
              <a:rPr lang="en-US" sz="900" dirty="0" smtClean="0"/>
              <a:t> </a:t>
            </a:r>
            <a:r>
              <a:rPr lang="en-US" sz="900" dirty="0" err="1" smtClean="0"/>
              <a:t>Türkiye</a:t>
            </a:r>
            <a:r>
              <a:rPr lang="en-US" sz="900" dirty="0" smtClean="0"/>
              <a:t> </a:t>
            </a:r>
            <a:r>
              <a:rPr lang="en-US" sz="900" dirty="0" err="1" smtClean="0"/>
              <a:t>Cumhuriyeti</a:t>
            </a:r>
            <a:r>
              <a:rPr lang="en-US" sz="900" dirty="0" smtClean="0"/>
              <a:t> </a:t>
            </a:r>
            <a:r>
              <a:rPr lang="en-US" sz="900" dirty="0" err="1" smtClean="0"/>
              <a:t>tarafından</a:t>
            </a:r>
            <a:r>
              <a:rPr lang="en-US" sz="900" dirty="0" smtClean="0"/>
              <a:t> </a:t>
            </a:r>
            <a:r>
              <a:rPr lang="en-US" sz="900" dirty="0" err="1" smtClean="0"/>
              <a:t>ortaklaşa</a:t>
            </a:r>
            <a:r>
              <a:rPr lang="en-US" sz="900" dirty="0" smtClean="0"/>
              <a:t> </a:t>
            </a:r>
            <a:r>
              <a:rPr lang="en-US" sz="900" dirty="0" err="1" smtClean="0"/>
              <a:t>finanse</a:t>
            </a:r>
            <a:r>
              <a:rPr lang="en-US" sz="900" dirty="0" smtClean="0"/>
              <a:t> </a:t>
            </a:r>
            <a:r>
              <a:rPr lang="en-US" sz="900" dirty="0" err="1" smtClean="0"/>
              <a:t>edilmektedir</a:t>
            </a:r>
            <a:endParaRPr lang="en-GB" sz="9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491" y="1"/>
            <a:ext cx="1346628" cy="1586997"/>
          </a:xfrm>
          <a:prstGeom prst="rect">
            <a:avLst/>
          </a:prstGeom>
        </p:spPr>
      </p:pic>
      <p:sp>
        <p:nvSpPr>
          <p:cNvPr id="9" name="9 Metin kutusu"/>
          <p:cNvSpPr txBox="1"/>
          <p:nvPr/>
        </p:nvSpPr>
        <p:spPr>
          <a:xfrm>
            <a:off x="3012082" y="461192"/>
            <a:ext cx="28689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chemeClr val="tx2"/>
                </a:solidFill>
              </a:rPr>
              <a:t>Adaylık Süreci</a:t>
            </a:r>
            <a:endParaRPr lang="tr-TR" sz="3600" b="1" dirty="0">
              <a:solidFill>
                <a:schemeClr val="tx2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160577" y="1700808"/>
            <a:ext cx="4572000" cy="528760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lvl="0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tr-TR" sz="2000" b="1" kern="0" dirty="0" smtClean="0">
                <a:solidFill>
                  <a:prstClr val="black"/>
                </a:solidFill>
              </a:rPr>
              <a:t>1987: Türkiye’nin Üyelik Başvurusu</a:t>
            </a:r>
          </a:p>
          <a:p>
            <a:pPr marL="285750" lvl="0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tr-TR" sz="2000" b="1" kern="0" dirty="0" smtClean="0">
                <a:solidFill>
                  <a:prstClr val="black"/>
                </a:solidFill>
              </a:rPr>
              <a:t>1999: Adaylık statüsünün Türkiye’ye resmen tanınması ve Kopenhag Kriterleri çerçevesindeki sürecin Türkiye’ye uygulanmaya başlanması: Siyasi, Ekonomik ve Hukuki Kriterler</a:t>
            </a:r>
          </a:p>
          <a:p>
            <a:pPr marL="285750" lvl="0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tr-TR" sz="2000" b="1" kern="0" dirty="0" smtClean="0">
                <a:solidFill>
                  <a:prstClr val="black"/>
                </a:solidFill>
              </a:rPr>
              <a:t>1999-2004: Katılım </a:t>
            </a:r>
            <a:r>
              <a:rPr lang="tr-TR" sz="2000" b="1" kern="0" dirty="0">
                <a:solidFill>
                  <a:prstClr val="black"/>
                </a:solidFill>
              </a:rPr>
              <a:t>m</a:t>
            </a:r>
            <a:r>
              <a:rPr lang="tr-TR" sz="2000" b="1" kern="0" dirty="0" smtClean="0">
                <a:solidFill>
                  <a:prstClr val="black"/>
                </a:solidFill>
              </a:rPr>
              <a:t>üzakerelerine başlamak için ön koşul olan Kopenhag Siyasi Kriterlerinin yerine getirilmesi çabaları</a:t>
            </a:r>
          </a:p>
          <a:p>
            <a:pPr marL="285750" lvl="0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tr-TR" sz="2000" b="1" kern="0" dirty="0" smtClean="0">
                <a:solidFill>
                  <a:prstClr val="black"/>
                </a:solidFill>
              </a:rPr>
              <a:t>2005: Müzakerelerin açılması kararı üzerine 3 Ekim 2005’te müzakerelere başlanması</a:t>
            </a:r>
          </a:p>
          <a:p>
            <a:pPr marL="285750" lvl="0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tr-TR" sz="2000" b="1" kern="0" dirty="0" smtClean="0">
                <a:solidFill>
                  <a:prstClr val="black"/>
                </a:solidFill>
              </a:rPr>
              <a:t>2015: Müzakerelerde Son Durum ve Sürecin Geleceği</a:t>
            </a:r>
          </a:p>
          <a:p>
            <a:pPr lvl="0">
              <a:spcBef>
                <a:spcPct val="20000"/>
              </a:spcBef>
              <a:defRPr/>
            </a:pPr>
            <a:endParaRPr lang="tr-TR" b="1" kern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8362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-20637" y="1503629"/>
            <a:ext cx="9201150" cy="425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1040" name="Line 39"/>
          <p:cNvSpPr>
            <a:spLocks noChangeShapeType="1"/>
          </p:cNvSpPr>
          <p:nvPr/>
        </p:nvSpPr>
        <p:spPr bwMode="auto">
          <a:xfrm>
            <a:off x="-19050" y="1509668"/>
            <a:ext cx="9193213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91" name="Rectangle 1"/>
          <p:cNvSpPr>
            <a:spLocks noChangeArrowheads="1"/>
          </p:cNvSpPr>
          <p:nvPr/>
        </p:nvSpPr>
        <p:spPr bwMode="auto">
          <a:xfrm>
            <a:off x="0" y="1"/>
            <a:ext cx="9180514" cy="150971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dirty="0">
              <a:solidFill>
                <a:prstClr val="white"/>
              </a:solidFill>
            </a:endParaRPr>
          </a:p>
          <a:p>
            <a:pPr algn="ctr" eaLnBrk="1" hangingPunct="1"/>
            <a:endParaRPr lang="en-GB" altLang="tr-TR" sz="1800" b="1" dirty="0">
              <a:solidFill>
                <a:prstClr val="white"/>
              </a:solidFill>
            </a:endParaRPr>
          </a:p>
          <a:p>
            <a:pPr eaLnBrk="1" hangingPunct="1"/>
            <a:endParaRPr lang="tr-TR" altLang="tr-TR" sz="1800" b="1" dirty="0">
              <a:solidFill>
                <a:prstClr val="white"/>
              </a:solidFill>
            </a:endParaRPr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24" y="280411"/>
            <a:ext cx="1689217" cy="672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-143696" y="984889"/>
            <a:ext cx="230425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Bu </a:t>
            </a:r>
            <a:r>
              <a:rPr lang="en-US" sz="900" dirty="0" err="1" smtClean="0"/>
              <a:t>Proje</a:t>
            </a:r>
            <a:r>
              <a:rPr lang="en-US" sz="900" dirty="0" smtClean="0"/>
              <a:t> </a:t>
            </a:r>
            <a:r>
              <a:rPr lang="en-US" sz="900" dirty="0" err="1" smtClean="0"/>
              <a:t>Avrupa</a:t>
            </a:r>
            <a:r>
              <a:rPr lang="en-US" sz="900" dirty="0" smtClean="0"/>
              <a:t> </a:t>
            </a:r>
            <a:r>
              <a:rPr lang="en-US" sz="900" dirty="0" err="1" smtClean="0"/>
              <a:t>Birliği</a:t>
            </a:r>
            <a:r>
              <a:rPr lang="en-US" sz="900" dirty="0" smtClean="0"/>
              <a:t> </a:t>
            </a:r>
            <a:r>
              <a:rPr lang="en-US" sz="900" dirty="0" err="1" smtClean="0"/>
              <a:t>ve</a:t>
            </a:r>
            <a:r>
              <a:rPr lang="en-US" sz="900" dirty="0" smtClean="0"/>
              <a:t> </a:t>
            </a:r>
            <a:r>
              <a:rPr lang="en-US" sz="900" dirty="0" err="1" smtClean="0"/>
              <a:t>Türkiye</a:t>
            </a:r>
            <a:r>
              <a:rPr lang="en-US" sz="900" dirty="0" smtClean="0"/>
              <a:t> </a:t>
            </a:r>
            <a:r>
              <a:rPr lang="en-US" sz="900" dirty="0" err="1" smtClean="0"/>
              <a:t>Cumhuriyeti</a:t>
            </a:r>
            <a:r>
              <a:rPr lang="en-US" sz="900" dirty="0" smtClean="0"/>
              <a:t> </a:t>
            </a:r>
            <a:r>
              <a:rPr lang="en-US" sz="900" dirty="0" err="1" smtClean="0"/>
              <a:t>tarafından</a:t>
            </a:r>
            <a:r>
              <a:rPr lang="en-US" sz="900" dirty="0" smtClean="0"/>
              <a:t> </a:t>
            </a:r>
            <a:r>
              <a:rPr lang="en-US" sz="900" dirty="0" err="1" smtClean="0"/>
              <a:t>ortaklaşa</a:t>
            </a:r>
            <a:r>
              <a:rPr lang="en-US" sz="900" dirty="0" smtClean="0"/>
              <a:t> </a:t>
            </a:r>
            <a:r>
              <a:rPr lang="en-US" sz="900" dirty="0" err="1" smtClean="0"/>
              <a:t>finanse</a:t>
            </a:r>
            <a:r>
              <a:rPr lang="en-US" sz="900" dirty="0" smtClean="0"/>
              <a:t> </a:t>
            </a:r>
            <a:r>
              <a:rPr lang="en-US" sz="900" dirty="0" err="1" smtClean="0"/>
              <a:t>edilmektedir</a:t>
            </a:r>
            <a:endParaRPr lang="en-GB" sz="9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491" y="1"/>
            <a:ext cx="1346628" cy="1586997"/>
          </a:xfrm>
          <a:prstGeom prst="rect">
            <a:avLst/>
          </a:prstGeom>
        </p:spPr>
      </p:pic>
      <p:sp>
        <p:nvSpPr>
          <p:cNvPr id="9" name="9 Metin kutusu"/>
          <p:cNvSpPr txBox="1"/>
          <p:nvPr/>
        </p:nvSpPr>
        <p:spPr>
          <a:xfrm>
            <a:off x="1919600" y="470333"/>
            <a:ext cx="50856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chemeClr val="tx2"/>
                </a:solidFill>
              </a:rPr>
              <a:t>AVRUPA PARLAMENTOSU</a:t>
            </a:r>
            <a:endParaRPr lang="tr-TR" sz="3600" b="1" dirty="0">
              <a:solidFill>
                <a:schemeClr val="tx2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1619672" y="1772815"/>
            <a:ext cx="4572000" cy="51337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tr-TR" sz="2800" b="1" dirty="0"/>
              <a:t>Avrupa </a:t>
            </a:r>
            <a:r>
              <a:rPr lang="tr-TR" sz="2800" b="1" dirty="0" smtClean="0"/>
              <a:t>Parlamentosunun İşlevleri</a:t>
            </a:r>
            <a:endParaRPr lang="tr-TR" sz="2800" b="1" dirty="0"/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tr-TR" sz="2800" b="1" dirty="0"/>
              <a:t>Avrupa halklarının demokratik çıkarlarının </a:t>
            </a:r>
            <a:r>
              <a:rPr lang="tr-TR" sz="2800" b="1" dirty="0" smtClean="0"/>
              <a:t>temsilcisi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tr-TR" sz="2800" b="1" dirty="0" smtClean="0"/>
              <a:t>Siyasi </a:t>
            </a:r>
            <a:r>
              <a:rPr lang="tr-TR" sz="2800" b="1" dirty="0"/>
              <a:t>müzakere platformu </a:t>
            </a:r>
            <a:endParaRPr lang="tr-TR" sz="2800" b="1" dirty="0" smtClean="0"/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tr-TR" sz="2800" b="1" dirty="0" smtClean="0"/>
              <a:t>Bütünleşmenin </a:t>
            </a:r>
            <a:r>
              <a:rPr lang="tr-TR" sz="2800" b="1" dirty="0"/>
              <a:t>demokratik denetiminin ve demokratik meşruiyetinin </a:t>
            </a:r>
            <a:r>
              <a:rPr lang="tr-TR" sz="2800" b="1" dirty="0" smtClean="0"/>
              <a:t>sağlanması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tr-TR" sz="2800" b="1" dirty="0" smtClean="0"/>
              <a:t>Karar </a:t>
            </a:r>
            <a:r>
              <a:rPr lang="tr-TR" sz="2800" b="1" dirty="0"/>
              <a:t>alma süreçlerine iştirak/ortak yasama organı</a:t>
            </a:r>
          </a:p>
        </p:txBody>
      </p:sp>
    </p:spTree>
    <p:extLst>
      <p:ext uri="{BB962C8B-B14F-4D97-AF65-F5344CB8AC3E}">
        <p14:creationId xmlns:p14="http://schemas.microsoft.com/office/powerpoint/2010/main" val="33375888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-20637" y="1503629"/>
            <a:ext cx="9201150" cy="425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1040" name="Line 39"/>
          <p:cNvSpPr>
            <a:spLocks noChangeShapeType="1"/>
          </p:cNvSpPr>
          <p:nvPr/>
        </p:nvSpPr>
        <p:spPr bwMode="auto">
          <a:xfrm>
            <a:off x="-19050" y="1509668"/>
            <a:ext cx="9193213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91" name="Rectangle 1"/>
          <p:cNvSpPr>
            <a:spLocks noChangeArrowheads="1"/>
          </p:cNvSpPr>
          <p:nvPr/>
        </p:nvSpPr>
        <p:spPr bwMode="auto">
          <a:xfrm>
            <a:off x="0" y="1"/>
            <a:ext cx="9180514" cy="150971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dirty="0">
              <a:solidFill>
                <a:prstClr val="white"/>
              </a:solidFill>
            </a:endParaRPr>
          </a:p>
          <a:p>
            <a:pPr algn="ctr" eaLnBrk="1" hangingPunct="1"/>
            <a:endParaRPr lang="en-GB" altLang="tr-TR" sz="1800" b="1" dirty="0">
              <a:solidFill>
                <a:prstClr val="white"/>
              </a:solidFill>
            </a:endParaRPr>
          </a:p>
          <a:p>
            <a:pPr eaLnBrk="1" hangingPunct="1"/>
            <a:endParaRPr lang="tr-TR" altLang="tr-TR" sz="1800" b="1" dirty="0">
              <a:solidFill>
                <a:prstClr val="white"/>
              </a:solidFill>
            </a:endParaRPr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24" y="280411"/>
            <a:ext cx="1689217" cy="672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-143696" y="984889"/>
            <a:ext cx="230425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Bu </a:t>
            </a:r>
            <a:r>
              <a:rPr lang="en-US" sz="900" dirty="0" err="1" smtClean="0"/>
              <a:t>Proje</a:t>
            </a:r>
            <a:r>
              <a:rPr lang="en-US" sz="900" dirty="0" smtClean="0"/>
              <a:t> </a:t>
            </a:r>
            <a:r>
              <a:rPr lang="en-US" sz="900" dirty="0" err="1" smtClean="0"/>
              <a:t>Avrupa</a:t>
            </a:r>
            <a:r>
              <a:rPr lang="en-US" sz="900" dirty="0" smtClean="0"/>
              <a:t> </a:t>
            </a:r>
            <a:r>
              <a:rPr lang="en-US" sz="900" dirty="0" err="1" smtClean="0"/>
              <a:t>Birliği</a:t>
            </a:r>
            <a:r>
              <a:rPr lang="en-US" sz="900" dirty="0" smtClean="0"/>
              <a:t> </a:t>
            </a:r>
            <a:r>
              <a:rPr lang="en-US" sz="900" dirty="0" err="1" smtClean="0"/>
              <a:t>ve</a:t>
            </a:r>
            <a:r>
              <a:rPr lang="en-US" sz="900" dirty="0" smtClean="0"/>
              <a:t> </a:t>
            </a:r>
            <a:r>
              <a:rPr lang="en-US" sz="900" dirty="0" err="1" smtClean="0"/>
              <a:t>Türkiye</a:t>
            </a:r>
            <a:r>
              <a:rPr lang="en-US" sz="900" dirty="0" smtClean="0"/>
              <a:t> </a:t>
            </a:r>
            <a:r>
              <a:rPr lang="en-US" sz="900" dirty="0" err="1" smtClean="0"/>
              <a:t>Cumhuriyeti</a:t>
            </a:r>
            <a:r>
              <a:rPr lang="en-US" sz="900" dirty="0" smtClean="0"/>
              <a:t> </a:t>
            </a:r>
            <a:r>
              <a:rPr lang="en-US" sz="900" dirty="0" err="1" smtClean="0"/>
              <a:t>tarafından</a:t>
            </a:r>
            <a:r>
              <a:rPr lang="en-US" sz="900" dirty="0" smtClean="0"/>
              <a:t> </a:t>
            </a:r>
            <a:r>
              <a:rPr lang="en-US" sz="900" dirty="0" err="1" smtClean="0"/>
              <a:t>ortaklaşa</a:t>
            </a:r>
            <a:r>
              <a:rPr lang="en-US" sz="900" dirty="0" smtClean="0"/>
              <a:t> </a:t>
            </a:r>
            <a:r>
              <a:rPr lang="en-US" sz="900" dirty="0" err="1" smtClean="0"/>
              <a:t>finanse</a:t>
            </a:r>
            <a:r>
              <a:rPr lang="en-US" sz="900" dirty="0" smtClean="0"/>
              <a:t> </a:t>
            </a:r>
            <a:r>
              <a:rPr lang="en-US" sz="900" dirty="0" err="1" smtClean="0"/>
              <a:t>edilmektedir</a:t>
            </a:r>
            <a:endParaRPr lang="en-GB" sz="9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491" y="1"/>
            <a:ext cx="1346628" cy="1586997"/>
          </a:xfrm>
          <a:prstGeom prst="rect">
            <a:avLst/>
          </a:prstGeom>
        </p:spPr>
      </p:pic>
      <p:sp>
        <p:nvSpPr>
          <p:cNvPr id="9" name="9 Metin kutusu"/>
          <p:cNvSpPr txBox="1"/>
          <p:nvPr/>
        </p:nvSpPr>
        <p:spPr>
          <a:xfrm>
            <a:off x="1919596" y="470333"/>
            <a:ext cx="50856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600" b="1" dirty="0">
                <a:solidFill>
                  <a:schemeClr val="tx2"/>
                </a:solidFill>
              </a:rPr>
              <a:t>AVRUPA PARLAMENTOSU</a:t>
            </a:r>
          </a:p>
          <a:p>
            <a:pPr algn="ctr"/>
            <a:endParaRPr lang="tr-TR" sz="3600" b="1" dirty="0">
              <a:solidFill>
                <a:schemeClr val="tx2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293938" y="1602626"/>
            <a:ext cx="4572000" cy="4413516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tr-TR" sz="2400" b="1" dirty="0"/>
              <a:t>AB (</a:t>
            </a:r>
            <a:r>
              <a:rPr lang="en-US" sz="2400" b="1" dirty="0"/>
              <a:t>BAKANLAR</a:t>
            </a:r>
            <a:r>
              <a:rPr lang="tr-TR" sz="2400" b="1" dirty="0"/>
              <a:t>)</a:t>
            </a:r>
            <a:r>
              <a:rPr lang="en-US" sz="2400" b="1" dirty="0"/>
              <a:t> KONSEYİ İLE BİRLİKTE YASAMA </a:t>
            </a:r>
            <a:r>
              <a:rPr lang="en-US" sz="2400" b="1" dirty="0" smtClean="0"/>
              <a:t>ORGANI</a:t>
            </a:r>
            <a:endParaRPr lang="tr-TR" sz="2400" b="1" dirty="0" smtClean="0"/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b="1" dirty="0" smtClean="0"/>
              <a:t>AYRICA </a:t>
            </a:r>
            <a:r>
              <a:rPr lang="en-US" sz="2400" b="1" dirty="0"/>
              <a:t>BÜTÇE, SİYASİ DENETİM VE DANIŞMA GÖREVLERİNE </a:t>
            </a:r>
            <a:r>
              <a:rPr lang="en-US" sz="2400" b="1" dirty="0" smtClean="0"/>
              <a:t>SAHİP</a:t>
            </a:r>
            <a:endParaRPr lang="tr-TR" sz="2400" b="1" dirty="0" smtClean="0"/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b="1" dirty="0" smtClean="0"/>
              <a:t>KOMİSYON </a:t>
            </a:r>
            <a:r>
              <a:rPr lang="en-US" sz="2400" b="1" dirty="0"/>
              <a:t>BAŞKANINI SEÇME </a:t>
            </a:r>
            <a:r>
              <a:rPr lang="en-US" sz="2400" b="1" dirty="0" smtClean="0"/>
              <a:t>GÖREVİ</a:t>
            </a:r>
            <a:endParaRPr lang="tr-TR" sz="2400" b="1" dirty="0" smtClean="0"/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tr-TR" sz="2400" b="1" dirty="0" smtClean="0"/>
              <a:t>LİZBON </a:t>
            </a:r>
            <a:r>
              <a:rPr lang="tr-TR" sz="2400" b="1" dirty="0"/>
              <a:t>ANTLAŞMASINDA ÖNGÖRÜLDÜĞÜ ÜZERE 2014 SEÇİMLERİ SONRASI </a:t>
            </a:r>
            <a:r>
              <a:rPr lang="en-US" sz="2400" b="1" dirty="0"/>
              <a:t>ÜYE SAYISININ </a:t>
            </a:r>
            <a:r>
              <a:rPr lang="tr-TR" sz="2400" b="1" dirty="0"/>
              <a:t>BAŞKAN HARİÇ </a:t>
            </a:r>
            <a:r>
              <a:rPr lang="en-US" sz="2400" b="1" dirty="0"/>
              <a:t>7</a:t>
            </a:r>
            <a:r>
              <a:rPr lang="tr-TR" sz="2400" b="1" dirty="0"/>
              <a:t>50</a:t>
            </a:r>
            <a:r>
              <a:rPr lang="en-US" sz="2400" b="1" dirty="0"/>
              <a:t>’Y</a:t>
            </a:r>
            <a:r>
              <a:rPr lang="tr-TR" sz="2400" b="1" dirty="0"/>
              <a:t>İ</a:t>
            </a:r>
            <a:r>
              <a:rPr lang="en-US" sz="2400" b="1" dirty="0"/>
              <a:t> AŞMAMASI</a:t>
            </a:r>
            <a:r>
              <a:rPr lang="tr-TR" sz="2400" b="1" dirty="0"/>
              <a:t> (EN ÇOK 96, EN AZ 6 ÜYE İLE TEMSİL)</a:t>
            </a:r>
          </a:p>
        </p:txBody>
      </p:sp>
    </p:spTree>
    <p:extLst>
      <p:ext uri="{BB962C8B-B14F-4D97-AF65-F5344CB8AC3E}">
        <p14:creationId xmlns:p14="http://schemas.microsoft.com/office/powerpoint/2010/main" val="42728389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-20637" y="1503629"/>
            <a:ext cx="9201150" cy="425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1040" name="Line 39"/>
          <p:cNvSpPr>
            <a:spLocks noChangeShapeType="1"/>
          </p:cNvSpPr>
          <p:nvPr/>
        </p:nvSpPr>
        <p:spPr bwMode="auto">
          <a:xfrm>
            <a:off x="-49213" y="1509713"/>
            <a:ext cx="9193213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91" name="Rectangle 1"/>
          <p:cNvSpPr>
            <a:spLocks noChangeArrowheads="1"/>
          </p:cNvSpPr>
          <p:nvPr/>
        </p:nvSpPr>
        <p:spPr bwMode="auto">
          <a:xfrm>
            <a:off x="0" y="1"/>
            <a:ext cx="9180514" cy="150971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dirty="0">
              <a:solidFill>
                <a:prstClr val="white"/>
              </a:solidFill>
            </a:endParaRPr>
          </a:p>
          <a:p>
            <a:pPr algn="ctr" eaLnBrk="1" hangingPunct="1"/>
            <a:endParaRPr lang="en-GB" altLang="tr-TR" sz="1800" b="1" dirty="0">
              <a:solidFill>
                <a:prstClr val="white"/>
              </a:solidFill>
            </a:endParaRPr>
          </a:p>
          <a:p>
            <a:pPr eaLnBrk="1" hangingPunct="1"/>
            <a:endParaRPr lang="tr-TR" altLang="tr-TR" sz="1800" b="1" dirty="0">
              <a:solidFill>
                <a:prstClr val="white"/>
              </a:solidFill>
            </a:endParaRPr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24" y="280411"/>
            <a:ext cx="1689217" cy="672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-143696" y="984889"/>
            <a:ext cx="230425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Bu </a:t>
            </a:r>
            <a:r>
              <a:rPr lang="en-US" sz="900" dirty="0" err="1" smtClean="0"/>
              <a:t>Proje</a:t>
            </a:r>
            <a:r>
              <a:rPr lang="en-US" sz="900" dirty="0" smtClean="0"/>
              <a:t> </a:t>
            </a:r>
            <a:r>
              <a:rPr lang="en-US" sz="900" dirty="0" err="1" smtClean="0"/>
              <a:t>Avrupa</a:t>
            </a:r>
            <a:r>
              <a:rPr lang="en-US" sz="900" dirty="0" smtClean="0"/>
              <a:t> </a:t>
            </a:r>
            <a:r>
              <a:rPr lang="en-US" sz="900" dirty="0" err="1" smtClean="0"/>
              <a:t>Birliği</a:t>
            </a:r>
            <a:r>
              <a:rPr lang="en-US" sz="900" dirty="0" smtClean="0"/>
              <a:t> </a:t>
            </a:r>
            <a:r>
              <a:rPr lang="en-US" sz="900" dirty="0" err="1" smtClean="0"/>
              <a:t>ve</a:t>
            </a:r>
            <a:r>
              <a:rPr lang="en-US" sz="900" dirty="0" smtClean="0"/>
              <a:t> </a:t>
            </a:r>
            <a:r>
              <a:rPr lang="en-US" sz="900" dirty="0" err="1" smtClean="0"/>
              <a:t>Türkiye</a:t>
            </a:r>
            <a:r>
              <a:rPr lang="en-US" sz="900" dirty="0" smtClean="0"/>
              <a:t> </a:t>
            </a:r>
            <a:r>
              <a:rPr lang="en-US" sz="900" dirty="0" err="1" smtClean="0"/>
              <a:t>Cumhuriyeti</a:t>
            </a:r>
            <a:r>
              <a:rPr lang="en-US" sz="900" dirty="0" smtClean="0"/>
              <a:t> </a:t>
            </a:r>
            <a:r>
              <a:rPr lang="en-US" sz="900" dirty="0" err="1" smtClean="0"/>
              <a:t>tarafından</a:t>
            </a:r>
            <a:r>
              <a:rPr lang="en-US" sz="900" dirty="0" smtClean="0"/>
              <a:t> </a:t>
            </a:r>
            <a:r>
              <a:rPr lang="en-US" sz="900" dirty="0" err="1" smtClean="0"/>
              <a:t>ortaklaşa</a:t>
            </a:r>
            <a:r>
              <a:rPr lang="en-US" sz="900" dirty="0" smtClean="0"/>
              <a:t> </a:t>
            </a:r>
            <a:r>
              <a:rPr lang="en-US" sz="900" dirty="0" err="1" smtClean="0"/>
              <a:t>finanse</a:t>
            </a:r>
            <a:r>
              <a:rPr lang="en-US" sz="900" dirty="0" smtClean="0"/>
              <a:t> </a:t>
            </a:r>
            <a:r>
              <a:rPr lang="en-US" sz="900" dirty="0" err="1" smtClean="0"/>
              <a:t>edilmektedir</a:t>
            </a:r>
            <a:endParaRPr lang="en-GB" sz="9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491" y="1"/>
            <a:ext cx="1346628" cy="1586997"/>
          </a:xfrm>
          <a:prstGeom prst="rect">
            <a:avLst/>
          </a:prstGeom>
        </p:spPr>
      </p:pic>
      <p:sp>
        <p:nvSpPr>
          <p:cNvPr id="9" name="9 Metin kutusu"/>
          <p:cNvSpPr txBox="1"/>
          <p:nvPr/>
        </p:nvSpPr>
        <p:spPr>
          <a:xfrm>
            <a:off x="2104541" y="470333"/>
            <a:ext cx="55809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tx2"/>
                </a:solidFill>
              </a:rPr>
              <a:t>Avrupa Parlamentosunun </a:t>
            </a:r>
            <a:r>
              <a:rPr lang="tr-TR" sz="3200" b="1" dirty="0">
                <a:solidFill>
                  <a:schemeClr val="tx2"/>
                </a:solidFill>
              </a:rPr>
              <a:t>Y</a:t>
            </a:r>
            <a:r>
              <a:rPr lang="tr-TR" sz="3200" b="1" dirty="0" smtClean="0">
                <a:solidFill>
                  <a:schemeClr val="tx2"/>
                </a:solidFill>
              </a:rPr>
              <a:t>apısı</a:t>
            </a:r>
            <a:endParaRPr lang="tr-TR" sz="3200" b="1" dirty="0">
              <a:solidFill>
                <a:schemeClr val="tx2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304257" y="1340768"/>
            <a:ext cx="4572000" cy="54107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	             			</a:t>
            </a:r>
          </a:p>
          <a:p>
            <a:pPr marL="342900" marR="0" lvl="0" indent="-342900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2400" b="1" u="sng" kern="0" dirty="0" smtClean="0">
                <a:solidFill>
                  <a:prstClr val="black"/>
                </a:solidFill>
              </a:rPr>
              <a:t>Üye </a:t>
            </a:r>
            <a:r>
              <a:rPr lang="tr-TR" sz="2400" b="1" u="sng" kern="0" dirty="0">
                <a:solidFill>
                  <a:prstClr val="black"/>
                </a:solidFill>
              </a:rPr>
              <a:t>Devlet	Sandalye </a:t>
            </a:r>
            <a:r>
              <a:rPr lang="tr-TR" sz="2400" b="1" u="sng" kern="0" dirty="0" smtClean="0">
                <a:solidFill>
                  <a:prstClr val="black"/>
                </a:solidFill>
              </a:rPr>
              <a:t>Sayısı</a:t>
            </a:r>
          </a:p>
          <a:p>
            <a:pPr marL="342900" lvl="0" indent="-342900">
              <a:lnSpc>
                <a:spcPct val="90000"/>
              </a:lnSpc>
              <a:spcBef>
                <a:spcPct val="0"/>
              </a:spcBef>
              <a:defRPr/>
            </a:pPr>
            <a:r>
              <a:rPr lang="tr-TR" sz="2400" b="1" kern="0" dirty="0" smtClean="0">
                <a:solidFill>
                  <a:prstClr val="black"/>
                </a:solidFill>
              </a:rPr>
              <a:t>Almanya</a:t>
            </a:r>
            <a:r>
              <a:rPr lang="tr-TR" sz="2400" b="1" kern="0" dirty="0">
                <a:solidFill>
                  <a:prstClr val="black"/>
                </a:solidFill>
              </a:rPr>
              <a:t>		96 </a:t>
            </a:r>
            <a:endParaRPr lang="tr-TR" sz="2400" b="1" kern="0" dirty="0" smtClean="0">
              <a:solidFill>
                <a:prstClr val="black"/>
              </a:solidFill>
            </a:endParaRPr>
          </a:p>
          <a:p>
            <a:pPr marL="342900" lvl="0" indent="-342900">
              <a:lnSpc>
                <a:spcPct val="90000"/>
              </a:lnSpc>
              <a:spcBef>
                <a:spcPct val="0"/>
              </a:spcBef>
              <a:defRPr/>
            </a:pPr>
            <a:r>
              <a:rPr lang="tr-TR" sz="2400" b="1" kern="0" dirty="0" smtClean="0">
                <a:solidFill>
                  <a:prstClr val="black"/>
                </a:solidFill>
              </a:rPr>
              <a:t>Fransa</a:t>
            </a:r>
            <a:r>
              <a:rPr kumimoji="0" lang="tr-T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			74</a:t>
            </a:r>
          </a:p>
          <a:p>
            <a:pPr marL="342900" marR="0" lvl="0" indent="-342900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Birleşik Krallık		73</a:t>
            </a:r>
          </a:p>
          <a:p>
            <a:pPr marL="342900" marR="0" lvl="0" indent="-342900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İtalya			73</a:t>
            </a:r>
          </a:p>
          <a:p>
            <a:pPr marL="342900" marR="0" lvl="0" indent="-342900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İspanya		</a:t>
            </a:r>
            <a:r>
              <a:rPr kumimoji="0" lang="tr-TR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54</a:t>
            </a:r>
            <a:endParaRPr kumimoji="0" lang="tr-TR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342900" marR="0" lvl="0" indent="-342900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Polonya		</a:t>
            </a:r>
            <a:r>
              <a:rPr kumimoji="0" lang="tr-TR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51</a:t>
            </a:r>
            <a:endParaRPr kumimoji="0" lang="tr-TR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342900" marR="0" lvl="0" indent="-342900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Romanya		32</a:t>
            </a:r>
          </a:p>
          <a:p>
            <a:pPr marL="342900" marR="0" lvl="0" indent="-342900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Hollanda		26</a:t>
            </a:r>
          </a:p>
          <a:p>
            <a:pPr marL="342900" marR="0" lvl="0" indent="-342900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Belçika			21</a:t>
            </a:r>
          </a:p>
          <a:p>
            <a:pPr marL="342900" marR="0" lvl="0" indent="-342900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Çek Cumhuriyeti	</a:t>
            </a:r>
            <a:r>
              <a:rPr kumimoji="0" lang="tr-TR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21</a:t>
            </a:r>
            <a:endParaRPr kumimoji="0" lang="tr-TR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342900" marR="0" lvl="0" indent="-342900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Yunanistan		21</a:t>
            </a:r>
          </a:p>
          <a:p>
            <a:pPr marL="342900" marR="0" lvl="0" indent="-342900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Macaristan		21</a:t>
            </a:r>
          </a:p>
          <a:p>
            <a:pPr marL="342900" marR="0" lvl="0" indent="-342900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Portekiz		</a:t>
            </a:r>
            <a:r>
              <a:rPr kumimoji="0" lang="tr-TR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21</a:t>
            </a:r>
            <a:endParaRPr kumimoji="0" lang="tr-TR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342900" marR="0" lvl="0" indent="-342900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İsveç			20</a:t>
            </a:r>
          </a:p>
        </p:txBody>
      </p:sp>
    </p:spTree>
    <p:extLst>
      <p:ext uri="{BB962C8B-B14F-4D97-AF65-F5344CB8AC3E}">
        <p14:creationId xmlns:p14="http://schemas.microsoft.com/office/powerpoint/2010/main" val="31295930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-20637" y="1503629"/>
            <a:ext cx="9201150" cy="425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1040" name="Line 39"/>
          <p:cNvSpPr>
            <a:spLocks noChangeShapeType="1"/>
          </p:cNvSpPr>
          <p:nvPr/>
        </p:nvSpPr>
        <p:spPr bwMode="auto">
          <a:xfrm>
            <a:off x="-19050" y="1509668"/>
            <a:ext cx="9193213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91" name="Rectangle 1"/>
          <p:cNvSpPr>
            <a:spLocks noChangeArrowheads="1"/>
          </p:cNvSpPr>
          <p:nvPr/>
        </p:nvSpPr>
        <p:spPr bwMode="auto">
          <a:xfrm>
            <a:off x="0" y="1"/>
            <a:ext cx="9180514" cy="150971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dirty="0">
              <a:solidFill>
                <a:prstClr val="white"/>
              </a:solidFill>
            </a:endParaRPr>
          </a:p>
          <a:p>
            <a:pPr algn="ctr" eaLnBrk="1" hangingPunct="1"/>
            <a:endParaRPr lang="en-GB" altLang="tr-TR" sz="1800" b="1" dirty="0">
              <a:solidFill>
                <a:prstClr val="white"/>
              </a:solidFill>
            </a:endParaRPr>
          </a:p>
          <a:p>
            <a:pPr eaLnBrk="1" hangingPunct="1"/>
            <a:endParaRPr lang="tr-TR" altLang="tr-TR" sz="1800" b="1" dirty="0">
              <a:solidFill>
                <a:prstClr val="white"/>
              </a:solidFill>
            </a:endParaRPr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24" y="280411"/>
            <a:ext cx="1689217" cy="672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-143696" y="984889"/>
            <a:ext cx="230425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Bu </a:t>
            </a:r>
            <a:r>
              <a:rPr lang="en-US" sz="900" dirty="0" err="1" smtClean="0"/>
              <a:t>Proje</a:t>
            </a:r>
            <a:r>
              <a:rPr lang="en-US" sz="900" dirty="0" smtClean="0"/>
              <a:t> </a:t>
            </a:r>
            <a:r>
              <a:rPr lang="en-US" sz="900" dirty="0" err="1" smtClean="0"/>
              <a:t>Avrupa</a:t>
            </a:r>
            <a:r>
              <a:rPr lang="en-US" sz="900" dirty="0" smtClean="0"/>
              <a:t> </a:t>
            </a:r>
            <a:r>
              <a:rPr lang="en-US" sz="900" dirty="0" err="1" smtClean="0"/>
              <a:t>Birliği</a:t>
            </a:r>
            <a:r>
              <a:rPr lang="en-US" sz="900" dirty="0" smtClean="0"/>
              <a:t> </a:t>
            </a:r>
            <a:r>
              <a:rPr lang="en-US" sz="900" dirty="0" err="1" smtClean="0"/>
              <a:t>ve</a:t>
            </a:r>
            <a:r>
              <a:rPr lang="en-US" sz="900" dirty="0" smtClean="0"/>
              <a:t> </a:t>
            </a:r>
            <a:r>
              <a:rPr lang="en-US" sz="900" dirty="0" err="1" smtClean="0"/>
              <a:t>Türkiye</a:t>
            </a:r>
            <a:r>
              <a:rPr lang="en-US" sz="900" dirty="0" smtClean="0"/>
              <a:t> </a:t>
            </a:r>
            <a:r>
              <a:rPr lang="en-US" sz="900" dirty="0" err="1" smtClean="0"/>
              <a:t>Cumhuriyeti</a:t>
            </a:r>
            <a:r>
              <a:rPr lang="en-US" sz="900" dirty="0" smtClean="0"/>
              <a:t> </a:t>
            </a:r>
            <a:r>
              <a:rPr lang="en-US" sz="900" dirty="0" err="1" smtClean="0"/>
              <a:t>tarafından</a:t>
            </a:r>
            <a:r>
              <a:rPr lang="en-US" sz="900" dirty="0" smtClean="0"/>
              <a:t> </a:t>
            </a:r>
            <a:r>
              <a:rPr lang="en-US" sz="900" dirty="0" err="1" smtClean="0"/>
              <a:t>ortaklaşa</a:t>
            </a:r>
            <a:r>
              <a:rPr lang="en-US" sz="900" dirty="0" smtClean="0"/>
              <a:t> </a:t>
            </a:r>
            <a:r>
              <a:rPr lang="en-US" sz="900" dirty="0" err="1" smtClean="0"/>
              <a:t>finanse</a:t>
            </a:r>
            <a:r>
              <a:rPr lang="en-US" sz="900" dirty="0" smtClean="0"/>
              <a:t> </a:t>
            </a:r>
            <a:r>
              <a:rPr lang="en-US" sz="900" dirty="0" err="1" smtClean="0"/>
              <a:t>edilmektedir</a:t>
            </a:r>
            <a:endParaRPr lang="en-GB" sz="9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491" y="1"/>
            <a:ext cx="1346628" cy="1586997"/>
          </a:xfrm>
          <a:prstGeom prst="rect">
            <a:avLst/>
          </a:prstGeom>
        </p:spPr>
      </p:pic>
      <p:sp>
        <p:nvSpPr>
          <p:cNvPr id="9" name="9 Metin kutusu"/>
          <p:cNvSpPr txBox="1"/>
          <p:nvPr/>
        </p:nvSpPr>
        <p:spPr>
          <a:xfrm>
            <a:off x="1979712" y="470333"/>
            <a:ext cx="558095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1" dirty="0">
                <a:solidFill>
                  <a:schemeClr val="tx2"/>
                </a:solidFill>
              </a:rPr>
              <a:t>Avrupa Parlamentosunun Yapısı</a:t>
            </a:r>
          </a:p>
          <a:p>
            <a:pPr algn="ctr"/>
            <a:endParaRPr lang="tr-TR" sz="3200" b="1" dirty="0">
              <a:solidFill>
                <a:schemeClr val="tx2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296" y="1535009"/>
            <a:ext cx="6815137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545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-20637" y="1503629"/>
            <a:ext cx="9201150" cy="425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1040" name="Line 39"/>
          <p:cNvSpPr>
            <a:spLocks noChangeShapeType="1"/>
          </p:cNvSpPr>
          <p:nvPr/>
        </p:nvSpPr>
        <p:spPr bwMode="auto">
          <a:xfrm>
            <a:off x="-19050" y="1509668"/>
            <a:ext cx="9193213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91" name="Rectangle 1"/>
          <p:cNvSpPr>
            <a:spLocks noChangeArrowheads="1"/>
          </p:cNvSpPr>
          <p:nvPr/>
        </p:nvSpPr>
        <p:spPr bwMode="auto">
          <a:xfrm>
            <a:off x="0" y="1"/>
            <a:ext cx="9180514" cy="150971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dirty="0">
              <a:solidFill>
                <a:prstClr val="white"/>
              </a:solidFill>
            </a:endParaRPr>
          </a:p>
          <a:p>
            <a:pPr algn="ctr" eaLnBrk="1" hangingPunct="1"/>
            <a:endParaRPr lang="en-GB" altLang="tr-TR" sz="1800" b="1" dirty="0">
              <a:solidFill>
                <a:prstClr val="white"/>
              </a:solidFill>
            </a:endParaRPr>
          </a:p>
          <a:p>
            <a:pPr eaLnBrk="1" hangingPunct="1"/>
            <a:endParaRPr lang="tr-TR" altLang="tr-TR" sz="1800" b="1" dirty="0">
              <a:solidFill>
                <a:prstClr val="white"/>
              </a:solidFill>
            </a:endParaRPr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24" y="280411"/>
            <a:ext cx="1689217" cy="672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-143696" y="984889"/>
            <a:ext cx="230425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Bu </a:t>
            </a:r>
            <a:r>
              <a:rPr lang="en-US" sz="900" dirty="0" err="1" smtClean="0"/>
              <a:t>Proje</a:t>
            </a:r>
            <a:r>
              <a:rPr lang="en-US" sz="900" dirty="0" smtClean="0"/>
              <a:t> </a:t>
            </a:r>
            <a:r>
              <a:rPr lang="en-US" sz="900" dirty="0" err="1" smtClean="0"/>
              <a:t>Avrupa</a:t>
            </a:r>
            <a:r>
              <a:rPr lang="en-US" sz="900" dirty="0" smtClean="0"/>
              <a:t> </a:t>
            </a:r>
            <a:r>
              <a:rPr lang="en-US" sz="900" dirty="0" err="1" smtClean="0"/>
              <a:t>Birliği</a:t>
            </a:r>
            <a:r>
              <a:rPr lang="en-US" sz="900" dirty="0" smtClean="0"/>
              <a:t> </a:t>
            </a:r>
            <a:r>
              <a:rPr lang="en-US" sz="900" dirty="0" err="1" smtClean="0"/>
              <a:t>ve</a:t>
            </a:r>
            <a:r>
              <a:rPr lang="en-US" sz="900" dirty="0" smtClean="0"/>
              <a:t> </a:t>
            </a:r>
            <a:r>
              <a:rPr lang="en-US" sz="900" dirty="0" err="1" smtClean="0"/>
              <a:t>Türkiye</a:t>
            </a:r>
            <a:r>
              <a:rPr lang="en-US" sz="900" dirty="0" smtClean="0"/>
              <a:t> </a:t>
            </a:r>
            <a:r>
              <a:rPr lang="en-US" sz="900" dirty="0" err="1" smtClean="0"/>
              <a:t>Cumhuriyeti</a:t>
            </a:r>
            <a:r>
              <a:rPr lang="en-US" sz="900" dirty="0" smtClean="0"/>
              <a:t> </a:t>
            </a:r>
            <a:r>
              <a:rPr lang="en-US" sz="900" dirty="0" err="1" smtClean="0"/>
              <a:t>tarafından</a:t>
            </a:r>
            <a:r>
              <a:rPr lang="en-US" sz="900" dirty="0" smtClean="0"/>
              <a:t> </a:t>
            </a:r>
            <a:r>
              <a:rPr lang="en-US" sz="900" dirty="0" err="1" smtClean="0"/>
              <a:t>ortaklaşa</a:t>
            </a:r>
            <a:r>
              <a:rPr lang="en-US" sz="900" dirty="0" smtClean="0"/>
              <a:t> </a:t>
            </a:r>
            <a:r>
              <a:rPr lang="en-US" sz="900" dirty="0" err="1" smtClean="0"/>
              <a:t>finanse</a:t>
            </a:r>
            <a:r>
              <a:rPr lang="en-US" sz="900" dirty="0" smtClean="0"/>
              <a:t> </a:t>
            </a:r>
            <a:r>
              <a:rPr lang="en-US" sz="900" dirty="0" err="1" smtClean="0"/>
              <a:t>edilmektedir</a:t>
            </a:r>
            <a:endParaRPr lang="en-GB" sz="9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491" y="1"/>
            <a:ext cx="1346628" cy="1586997"/>
          </a:xfrm>
          <a:prstGeom prst="rect">
            <a:avLst/>
          </a:prstGeom>
        </p:spPr>
      </p:pic>
      <p:sp>
        <p:nvSpPr>
          <p:cNvPr id="9" name="9 Metin kutusu"/>
          <p:cNvSpPr txBox="1"/>
          <p:nvPr/>
        </p:nvSpPr>
        <p:spPr>
          <a:xfrm>
            <a:off x="2051720" y="501111"/>
            <a:ext cx="55112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tx2"/>
                </a:solidFill>
              </a:rPr>
              <a:t>Avrupa Parlamentosu Seçimleri</a:t>
            </a:r>
            <a:endParaRPr lang="tr-TR" sz="3200" b="1" dirty="0">
              <a:solidFill>
                <a:schemeClr val="tx2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051720" y="1586998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tr-TR" sz="3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Beş Yılda Bir Yapılan Doğrudan Genel    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   Seçimler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tr-TR" sz="3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İlk doğrudan genel seçimlerin 1979’da yapılması, bu tarihten önce çifte temsil sisteminin uygulanması</a:t>
            </a:r>
          </a:p>
        </p:txBody>
      </p:sp>
    </p:spTree>
    <p:extLst>
      <p:ext uri="{BB962C8B-B14F-4D97-AF65-F5344CB8AC3E}">
        <p14:creationId xmlns:p14="http://schemas.microsoft.com/office/powerpoint/2010/main" val="37852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-20637" y="1503629"/>
            <a:ext cx="9201150" cy="425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1040" name="Line 39"/>
          <p:cNvSpPr>
            <a:spLocks noChangeShapeType="1"/>
          </p:cNvSpPr>
          <p:nvPr/>
        </p:nvSpPr>
        <p:spPr bwMode="auto">
          <a:xfrm>
            <a:off x="-19050" y="1509668"/>
            <a:ext cx="9193213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91" name="Rectangle 1"/>
          <p:cNvSpPr>
            <a:spLocks noChangeArrowheads="1"/>
          </p:cNvSpPr>
          <p:nvPr/>
        </p:nvSpPr>
        <p:spPr bwMode="auto">
          <a:xfrm>
            <a:off x="0" y="1"/>
            <a:ext cx="9180514" cy="150971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5A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b="1" dirty="0">
              <a:solidFill>
                <a:prstClr val="white"/>
              </a:solidFill>
            </a:endParaRPr>
          </a:p>
          <a:p>
            <a:pPr algn="ctr" eaLnBrk="1" hangingPunct="1"/>
            <a:endParaRPr lang="tr-TR" altLang="tr-TR" sz="1800" dirty="0">
              <a:solidFill>
                <a:prstClr val="white"/>
              </a:solidFill>
            </a:endParaRPr>
          </a:p>
          <a:p>
            <a:pPr algn="ctr" eaLnBrk="1" hangingPunct="1"/>
            <a:endParaRPr lang="en-GB" altLang="tr-TR" sz="1800" b="1" dirty="0">
              <a:solidFill>
                <a:prstClr val="white"/>
              </a:solidFill>
            </a:endParaRPr>
          </a:p>
          <a:p>
            <a:pPr eaLnBrk="1" hangingPunct="1"/>
            <a:endParaRPr lang="tr-TR" altLang="tr-TR" sz="1800" b="1" dirty="0">
              <a:solidFill>
                <a:prstClr val="white"/>
              </a:solidFill>
            </a:endParaRPr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24" y="280411"/>
            <a:ext cx="1689217" cy="672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-143696" y="984889"/>
            <a:ext cx="230425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Bu </a:t>
            </a:r>
            <a:r>
              <a:rPr lang="en-US" sz="900" dirty="0" err="1" smtClean="0"/>
              <a:t>Proje</a:t>
            </a:r>
            <a:r>
              <a:rPr lang="en-US" sz="900" dirty="0" smtClean="0"/>
              <a:t> </a:t>
            </a:r>
            <a:r>
              <a:rPr lang="en-US" sz="900" dirty="0" err="1" smtClean="0"/>
              <a:t>Avrupa</a:t>
            </a:r>
            <a:r>
              <a:rPr lang="en-US" sz="900" dirty="0" smtClean="0"/>
              <a:t> </a:t>
            </a:r>
            <a:r>
              <a:rPr lang="en-US" sz="900" dirty="0" err="1" smtClean="0"/>
              <a:t>Birliği</a:t>
            </a:r>
            <a:r>
              <a:rPr lang="en-US" sz="900" dirty="0" smtClean="0"/>
              <a:t> </a:t>
            </a:r>
            <a:r>
              <a:rPr lang="en-US" sz="900" dirty="0" err="1" smtClean="0"/>
              <a:t>ve</a:t>
            </a:r>
            <a:r>
              <a:rPr lang="en-US" sz="900" dirty="0" smtClean="0"/>
              <a:t> </a:t>
            </a:r>
            <a:r>
              <a:rPr lang="en-US" sz="900" dirty="0" err="1" smtClean="0"/>
              <a:t>Türkiye</a:t>
            </a:r>
            <a:r>
              <a:rPr lang="en-US" sz="900" dirty="0" smtClean="0"/>
              <a:t> </a:t>
            </a:r>
            <a:r>
              <a:rPr lang="en-US" sz="900" dirty="0" err="1" smtClean="0"/>
              <a:t>Cumhuriyeti</a:t>
            </a:r>
            <a:r>
              <a:rPr lang="en-US" sz="900" dirty="0" smtClean="0"/>
              <a:t> </a:t>
            </a:r>
            <a:r>
              <a:rPr lang="en-US" sz="900" dirty="0" err="1" smtClean="0"/>
              <a:t>tarafından</a:t>
            </a:r>
            <a:r>
              <a:rPr lang="en-US" sz="900" dirty="0" smtClean="0"/>
              <a:t> </a:t>
            </a:r>
            <a:r>
              <a:rPr lang="en-US" sz="900" dirty="0" err="1" smtClean="0"/>
              <a:t>ortaklaşa</a:t>
            </a:r>
            <a:r>
              <a:rPr lang="en-US" sz="900" dirty="0" smtClean="0"/>
              <a:t> </a:t>
            </a:r>
            <a:r>
              <a:rPr lang="en-US" sz="900" dirty="0" err="1" smtClean="0"/>
              <a:t>finanse</a:t>
            </a:r>
            <a:r>
              <a:rPr lang="en-US" sz="900" dirty="0" smtClean="0"/>
              <a:t> </a:t>
            </a:r>
            <a:r>
              <a:rPr lang="en-US" sz="900" dirty="0" err="1" smtClean="0"/>
              <a:t>edilmektedir</a:t>
            </a:r>
            <a:endParaRPr lang="en-GB" sz="9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491" y="1"/>
            <a:ext cx="1346628" cy="1586997"/>
          </a:xfrm>
          <a:prstGeom prst="rect">
            <a:avLst/>
          </a:prstGeom>
        </p:spPr>
      </p:pic>
      <p:sp>
        <p:nvSpPr>
          <p:cNvPr id="9" name="9 Metin kutusu"/>
          <p:cNvSpPr txBox="1"/>
          <p:nvPr/>
        </p:nvSpPr>
        <p:spPr>
          <a:xfrm>
            <a:off x="1853041" y="473306"/>
            <a:ext cx="61828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chemeClr val="tx2"/>
                </a:solidFill>
              </a:rPr>
              <a:t>Avrupa </a:t>
            </a:r>
            <a:r>
              <a:rPr lang="tr-TR" sz="3600" b="1" dirty="0">
                <a:solidFill>
                  <a:schemeClr val="tx2"/>
                </a:solidFill>
              </a:rPr>
              <a:t>Parlamentosu </a:t>
            </a:r>
            <a:r>
              <a:rPr lang="tr-TR" sz="3600" b="1" dirty="0" smtClean="0">
                <a:solidFill>
                  <a:schemeClr val="tx2"/>
                </a:solidFill>
              </a:rPr>
              <a:t>Seçimleri</a:t>
            </a:r>
            <a:endParaRPr lang="tr-TR" sz="3600" b="1" dirty="0">
              <a:solidFill>
                <a:schemeClr val="tx2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149904" y="1492720"/>
            <a:ext cx="4572000" cy="374871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tr-TR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Her üye devletin kendi ulusal seçim sistemini uygulaması: tek tip seçim sisteminin henüz hayata geçirilememiş olması;</a:t>
            </a:r>
          </a:p>
          <a:p>
            <a:pPr marL="342900" marR="0" lvl="0" indent="-342900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tr-TR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Ancak, 2002’de üzerinde uzlaşılan ortak ilkelerin 2004 seçimlerinden itibaren uygulanması</a:t>
            </a:r>
          </a:p>
          <a:p>
            <a:pPr marL="342900" marR="0" lvl="0" indent="-342900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tr-TR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Avrupa Vatandaşlarının yerleşik oldukları ülkede seçmen ve aday olabilmesi.</a:t>
            </a:r>
          </a:p>
        </p:txBody>
      </p:sp>
    </p:spTree>
    <p:extLst>
      <p:ext uri="{BB962C8B-B14F-4D97-AF65-F5344CB8AC3E}">
        <p14:creationId xmlns:p14="http://schemas.microsoft.com/office/powerpoint/2010/main" val="13466576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4678</TotalTime>
  <Words>1685</Words>
  <Application>Microsoft Office PowerPoint</Application>
  <PresentationFormat>On-screen Show (4:3)</PresentationFormat>
  <Paragraphs>394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</vt:lpstr>
      <vt:lpstr>Arial Narrow</vt:lpstr>
      <vt:lpstr>Calibri</vt:lpstr>
      <vt:lpstr>Times New Roman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gonca</dc:creator>
  <cp:lastModifiedBy>Engin Akyürek</cp:lastModifiedBy>
  <cp:revision>409</cp:revision>
  <cp:lastPrinted>2015-09-08T15:13:35Z</cp:lastPrinted>
  <dcterms:created xsi:type="dcterms:W3CDTF">2014-05-06T06:01:25Z</dcterms:created>
  <dcterms:modified xsi:type="dcterms:W3CDTF">2015-11-12T05:15:54Z</dcterms:modified>
</cp:coreProperties>
</file>