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1143000" y="685800"/>
            <a:ext cx="4572000" cy="3429000"/>
          </a:xfrm>
          <a:prstGeom prst="rect">
            <a:avLst/>
          </a:prstGeom>
        </p:spPr>
        <p:txBody>
          <a:bodyPr/>
          <a:lstStyle/>
          <a:p>
            <a:endParaRPr/>
          </a:p>
        </p:txBody>
      </p:sp>
      <p:sp>
        <p:nvSpPr>
          <p:cNvPr id="243" name="Shape 24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51185602"/>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Başlık Metni</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0">
    <p:spTree>
      <p:nvGrpSpPr>
        <p:cNvPr id="1" name=""/>
        <p:cNvGrpSpPr/>
        <p:nvPr/>
      </p:nvGrpSpPr>
      <p:grpSpPr>
        <a:xfrm>
          <a:off x="0" y="0"/>
          <a:ext cx="0" cy="0"/>
          <a:chOff x="0" y="0"/>
          <a:chExt cx="0" cy="0"/>
        </a:xfrm>
      </p:grpSpPr>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7" name="Shape 97"/>
          <p:cNvSpPr>
            <a:spLocks noGrp="1"/>
          </p:cNvSpPr>
          <p:nvPr>
            <p:ph type="title"/>
          </p:nvPr>
        </p:nvSpPr>
        <p:spPr>
          <a:xfrm>
            <a:off x="457200" y="273050"/>
            <a:ext cx="3008314" cy="1162050"/>
          </a:xfrm>
          <a:prstGeom prst="rect">
            <a:avLst/>
          </a:prstGeom>
        </p:spPr>
        <p:txBody>
          <a:bodyPr anchor="b"/>
          <a:lstStyle>
            <a:lvl1pPr algn="l">
              <a:defRPr sz="2000" b="1"/>
            </a:lvl1pPr>
          </a:lstStyle>
          <a:p>
            <a:r>
              <a:t>Başlık Metni</a:t>
            </a:r>
          </a:p>
        </p:txBody>
      </p:sp>
      <p:sp>
        <p:nvSpPr>
          <p:cNvPr id="98" name="Shape 98"/>
          <p:cNvSpPr>
            <a:spLocks noGrp="1"/>
          </p:cNvSpPr>
          <p:nvPr>
            <p:ph type="body" idx="1"/>
          </p:nvPr>
        </p:nvSpPr>
        <p:spPr>
          <a:xfrm>
            <a:off x="3575050" y="273050"/>
            <a:ext cx="5111750" cy="5853113"/>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99" name="Shape 99"/>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7" name="Shape 107"/>
          <p:cNvSpPr>
            <a:spLocks noGrp="1"/>
          </p:cNvSpPr>
          <p:nvPr>
            <p:ph type="title"/>
          </p:nvPr>
        </p:nvSpPr>
        <p:spPr>
          <a:xfrm>
            <a:off x="1792288" y="4800600"/>
            <a:ext cx="5486401" cy="566738"/>
          </a:xfrm>
          <a:prstGeom prst="rect">
            <a:avLst/>
          </a:prstGeom>
        </p:spPr>
        <p:txBody>
          <a:bodyPr anchor="b"/>
          <a:lstStyle>
            <a:lvl1pPr algn="l">
              <a:defRPr sz="2000" b="1"/>
            </a:lvl1pPr>
          </a:lstStyle>
          <a:p>
            <a:r>
              <a:t>Başlık Metni</a:t>
            </a:r>
          </a:p>
        </p:txBody>
      </p:sp>
      <p:sp>
        <p:nvSpPr>
          <p:cNvPr id="108" name="Shape 108"/>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09" name="Shape 109"/>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Başlık Metni</a:t>
            </a:r>
          </a:p>
        </p:txBody>
      </p:sp>
      <p:sp>
        <p:nvSpPr>
          <p:cNvPr id="118" name="Shape 118"/>
          <p:cNvSpPr>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26" name="Shape 126"/>
          <p:cNvSpPr>
            <a:spLocks noGrp="1"/>
          </p:cNvSpPr>
          <p:nvPr>
            <p:ph type="title"/>
          </p:nvPr>
        </p:nvSpPr>
        <p:spPr>
          <a:xfrm>
            <a:off x="6629400" y="274638"/>
            <a:ext cx="2057400" cy="5851526"/>
          </a:xfrm>
          <a:prstGeom prst="rect">
            <a:avLst/>
          </a:prstGeom>
        </p:spPr>
        <p:txBody>
          <a:bodyPr/>
          <a:lstStyle/>
          <a:p>
            <a:r>
              <a:t>Başlık Metni</a:t>
            </a:r>
          </a:p>
        </p:txBody>
      </p:sp>
      <p:sp>
        <p:nvSpPr>
          <p:cNvPr id="127" name="Shape 127"/>
          <p:cNvSpPr>
            <a:spLocks noGrp="1"/>
          </p:cNvSpPr>
          <p:nvPr>
            <p:ph type="body" idx="1"/>
          </p:nvPr>
        </p:nvSpPr>
        <p:spPr>
          <a:xfrm>
            <a:off x="457200" y="274638"/>
            <a:ext cx="6019800" cy="5851526"/>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5" name="Shape 135"/>
          <p:cNvSpPr>
            <a:spLocks noGrp="1"/>
          </p:cNvSpPr>
          <p:nvPr>
            <p:ph type="title"/>
          </p:nvPr>
        </p:nvSpPr>
        <p:spPr>
          <a:xfrm>
            <a:off x="685800" y="2130425"/>
            <a:ext cx="7772400" cy="1470025"/>
          </a:xfrm>
          <a:prstGeom prst="rect">
            <a:avLst/>
          </a:prstGeom>
        </p:spPr>
        <p:txBody>
          <a:bodyPr/>
          <a:lstStyle/>
          <a:p>
            <a:r>
              <a:t>Başlık Metni</a:t>
            </a:r>
          </a:p>
        </p:txBody>
      </p:sp>
      <p:sp>
        <p:nvSpPr>
          <p:cNvPr id="136" name="Shape 136"/>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37" name="Shape 1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Slide 0">
    <p:spTree>
      <p:nvGrpSpPr>
        <p:cNvPr id="1" name=""/>
        <p:cNvGrpSpPr/>
        <p:nvPr/>
      </p:nvGrpSpPr>
      <p:grpSpPr>
        <a:xfrm>
          <a:off x="0" y="0"/>
          <a:ext cx="0" cy="0"/>
          <a:chOff x="0" y="0"/>
          <a:chExt cx="0" cy="0"/>
        </a:xfrm>
      </p:grpSpPr>
      <p:sp>
        <p:nvSpPr>
          <p:cNvPr id="144" name="Shape 144"/>
          <p:cNvSpPr>
            <a:spLocks noGrp="1"/>
          </p:cNvSpPr>
          <p:nvPr>
            <p:ph type="title"/>
          </p:nvPr>
        </p:nvSpPr>
        <p:spPr>
          <a:xfrm>
            <a:off x="685800" y="2130425"/>
            <a:ext cx="7772400" cy="1470025"/>
          </a:xfrm>
          <a:prstGeom prst="rect">
            <a:avLst/>
          </a:prstGeom>
        </p:spPr>
        <p:txBody>
          <a:bodyPr/>
          <a:lstStyle/>
          <a:p>
            <a:r>
              <a:t>Başlık Metni</a:t>
            </a:r>
          </a:p>
        </p:txBody>
      </p:sp>
      <p:sp>
        <p:nvSpPr>
          <p:cNvPr id="145" name="Shape 145"/>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46" name="Shape 1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p>
            <a:r>
              <a:t>Başlık Metni</a:t>
            </a:r>
          </a:p>
        </p:txBody>
      </p:sp>
      <p:sp>
        <p:nvSpPr>
          <p:cNvPr id="154" name="Shape 154"/>
          <p:cNvSpPr>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155" name="Shape 1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62" name="Shape 162"/>
          <p:cNvSpPr>
            <a:spLocks noGrp="1"/>
          </p:cNvSpPr>
          <p:nvPr>
            <p:ph type="title"/>
          </p:nvPr>
        </p:nvSpPr>
        <p:spPr>
          <a:xfrm>
            <a:off x="722312" y="4406900"/>
            <a:ext cx="7772401" cy="1362075"/>
          </a:xfrm>
          <a:prstGeom prst="rect">
            <a:avLst/>
          </a:prstGeom>
        </p:spPr>
        <p:txBody>
          <a:bodyPr anchor="t"/>
          <a:lstStyle>
            <a:lvl1pPr algn="l">
              <a:defRPr sz="4000" b="1" cap="all"/>
            </a:lvl1pPr>
          </a:lstStyle>
          <a:p>
            <a:r>
              <a:t>Başlık Metni</a:t>
            </a:r>
          </a:p>
        </p:txBody>
      </p:sp>
      <p:sp>
        <p:nvSpPr>
          <p:cNvPr id="163" name="Shape 163"/>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64" name="Shape 1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p>
            <a:r>
              <a:t>Başlık Metni</a:t>
            </a:r>
          </a:p>
        </p:txBody>
      </p:sp>
      <p:sp>
        <p:nvSpPr>
          <p:cNvPr id="172" name="Shape 172"/>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173" name="Shape 17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0">
    <p:spTree>
      <p:nvGrpSpPr>
        <p:cNvPr id="1" name=""/>
        <p:cNvGrpSpPr/>
        <p:nvPr/>
      </p:nvGrpSpPr>
      <p:grpSpPr>
        <a:xfrm>
          <a:off x="0" y="0"/>
          <a:ext cx="0" cy="0"/>
          <a:chOff x="0" y="0"/>
          <a:chExt cx="0" cy="0"/>
        </a:xfrm>
      </p:grpSpPr>
      <p:sp>
        <p:nvSpPr>
          <p:cNvPr id="20" name="Shape 20"/>
          <p:cNvSpPr>
            <a:spLocks noGrp="1"/>
          </p:cNvSpPr>
          <p:nvPr>
            <p:ph type="title"/>
          </p:nvPr>
        </p:nvSpPr>
        <p:spPr>
          <a:xfrm>
            <a:off x="685800" y="2130425"/>
            <a:ext cx="7772400" cy="1470025"/>
          </a:xfrm>
          <a:prstGeom prst="rect">
            <a:avLst/>
          </a:prstGeom>
        </p:spPr>
        <p:txBody>
          <a:bodyPr/>
          <a:lstStyle/>
          <a:p>
            <a:r>
              <a:t>Başlık Metni</a:t>
            </a:r>
          </a:p>
        </p:txBody>
      </p:sp>
      <p:sp>
        <p:nvSpPr>
          <p:cNvPr id="21" name="Shape 21"/>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p>
            <a:r>
              <a:t>Başlık Metni</a:t>
            </a:r>
          </a:p>
        </p:txBody>
      </p:sp>
      <p:sp>
        <p:nvSpPr>
          <p:cNvPr id="181" name="Shape 181"/>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182" name="Shape 182"/>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183" name="Shape 1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p>
            <a:r>
              <a:t>Başlık Metni</a:t>
            </a:r>
          </a:p>
        </p:txBody>
      </p:sp>
      <p:sp>
        <p:nvSpPr>
          <p:cNvPr id="191" name="Shape 19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98" name="Shape 1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05" name="Shape 205"/>
          <p:cNvSpPr>
            <a:spLocks noGrp="1"/>
          </p:cNvSpPr>
          <p:nvPr>
            <p:ph type="title"/>
          </p:nvPr>
        </p:nvSpPr>
        <p:spPr>
          <a:xfrm>
            <a:off x="457200" y="273050"/>
            <a:ext cx="3008314" cy="1162050"/>
          </a:xfrm>
          <a:prstGeom prst="rect">
            <a:avLst/>
          </a:prstGeom>
        </p:spPr>
        <p:txBody>
          <a:bodyPr anchor="b"/>
          <a:lstStyle>
            <a:lvl1pPr algn="l">
              <a:defRPr sz="2000" b="1"/>
            </a:lvl1pPr>
          </a:lstStyle>
          <a:p>
            <a:r>
              <a:t>Başlık Metni</a:t>
            </a:r>
          </a:p>
        </p:txBody>
      </p:sp>
      <p:sp>
        <p:nvSpPr>
          <p:cNvPr id="206" name="Shape 206"/>
          <p:cNvSpPr>
            <a:spLocks noGrp="1"/>
          </p:cNvSpPr>
          <p:nvPr>
            <p:ph type="body" idx="1"/>
          </p:nvPr>
        </p:nvSpPr>
        <p:spPr>
          <a:xfrm>
            <a:off x="3575050" y="273050"/>
            <a:ext cx="5111750" cy="5853113"/>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207" name="Shape 207"/>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208" name="Shape 2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15" name="Shape 215"/>
          <p:cNvSpPr>
            <a:spLocks noGrp="1"/>
          </p:cNvSpPr>
          <p:nvPr>
            <p:ph type="title"/>
          </p:nvPr>
        </p:nvSpPr>
        <p:spPr>
          <a:xfrm>
            <a:off x="1792288" y="4800600"/>
            <a:ext cx="5486401" cy="566738"/>
          </a:xfrm>
          <a:prstGeom prst="rect">
            <a:avLst/>
          </a:prstGeom>
        </p:spPr>
        <p:txBody>
          <a:bodyPr anchor="b"/>
          <a:lstStyle>
            <a:lvl1pPr algn="l">
              <a:defRPr sz="2000" b="1"/>
            </a:lvl1pPr>
          </a:lstStyle>
          <a:p>
            <a:r>
              <a:t>Başlık Metni</a:t>
            </a:r>
          </a:p>
        </p:txBody>
      </p:sp>
      <p:sp>
        <p:nvSpPr>
          <p:cNvPr id="216" name="Shape 216"/>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17" name="Shape 217"/>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218" name="Shape 2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p>
            <a:r>
              <a:t>Başlık Metni</a:t>
            </a:r>
          </a:p>
        </p:txBody>
      </p:sp>
      <p:sp>
        <p:nvSpPr>
          <p:cNvPr id="226" name="Shape 226"/>
          <p:cNvSpPr>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227" name="Shape 2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34" name="Shape 234"/>
          <p:cNvSpPr>
            <a:spLocks noGrp="1"/>
          </p:cNvSpPr>
          <p:nvPr>
            <p:ph type="title"/>
          </p:nvPr>
        </p:nvSpPr>
        <p:spPr>
          <a:xfrm>
            <a:off x="6629400" y="274638"/>
            <a:ext cx="2057400" cy="5851526"/>
          </a:xfrm>
          <a:prstGeom prst="rect">
            <a:avLst/>
          </a:prstGeom>
        </p:spPr>
        <p:txBody>
          <a:bodyPr/>
          <a:lstStyle/>
          <a:p>
            <a:r>
              <a:t>Başlık Metni</a:t>
            </a:r>
          </a:p>
        </p:txBody>
      </p:sp>
      <p:sp>
        <p:nvSpPr>
          <p:cNvPr id="235" name="Shape 235"/>
          <p:cNvSpPr>
            <a:spLocks noGrp="1"/>
          </p:cNvSpPr>
          <p:nvPr>
            <p:ph type="body" idx="1"/>
          </p:nvPr>
        </p:nvSpPr>
        <p:spPr>
          <a:xfrm>
            <a:off x="457200" y="274638"/>
            <a:ext cx="6019800" cy="5851526"/>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236" name="Shape 2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Başlık Metni</a:t>
            </a:r>
          </a:p>
        </p:txBody>
      </p:sp>
      <p:sp>
        <p:nvSpPr>
          <p:cNvPr id="30" name="Shape 30"/>
          <p:cNvSpPr>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Başlık Metni</a:t>
            </a:r>
          </a:p>
        </p:txBody>
      </p:sp>
      <p:sp>
        <p:nvSpPr>
          <p:cNvPr id="39" name="Shape 39"/>
          <p:cNvSpPr>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7" name="Shape 47"/>
          <p:cNvSpPr>
            <a:spLocks noGrp="1"/>
          </p:cNvSpPr>
          <p:nvPr>
            <p:ph type="title"/>
          </p:nvPr>
        </p:nvSpPr>
        <p:spPr>
          <a:xfrm>
            <a:off x="722312" y="4406900"/>
            <a:ext cx="7772401" cy="1362075"/>
          </a:xfrm>
          <a:prstGeom prst="rect">
            <a:avLst/>
          </a:prstGeom>
        </p:spPr>
        <p:txBody>
          <a:bodyPr anchor="t"/>
          <a:lstStyle>
            <a:lvl1pPr algn="l">
              <a:defRPr sz="4000" b="1" cap="all"/>
            </a:lvl1pPr>
          </a:lstStyle>
          <a:p>
            <a:r>
              <a:t>Başlık Metni</a:t>
            </a:r>
          </a:p>
        </p:txBody>
      </p:sp>
      <p:sp>
        <p:nvSpPr>
          <p:cNvPr id="48" name="Shape 48"/>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Başlık Metni</a:t>
            </a:r>
          </a:p>
        </p:txBody>
      </p:sp>
      <p:sp>
        <p:nvSpPr>
          <p:cNvPr id="57" name="Shape 57"/>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r>
              <a:t>Başlık Metni</a:t>
            </a:r>
          </a:p>
        </p:txBody>
      </p:sp>
      <p:sp>
        <p:nvSpPr>
          <p:cNvPr id="66" name="Shape 66"/>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67" name="Shape 67"/>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5" name="Shape 75"/>
          <p:cNvSpPr>
            <a:spLocks noGrp="1"/>
          </p:cNvSpPr>
          <p:nvPr>
            <p:ph type="title"/>
          </p:nvPr>
        </p:nvSpPr>
        <p:spPr>
          <a:prstGeom prst="rect">
            <a:avLst/>
          </a:prstGeom>
        </p:spPr>
        <p:txBody>
          <a:bodyPr/>
          <a:lstStyle/>
          <a:p>
            <a:r>
              <a:t>Başlık Metni</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Başlık Metni</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hape 4"/>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p:nvPr/>
        </p:nvSpPr>
        <p:spPr>
          <a:xfrm>
            <a:off x="-1" y="0"/>
            <a:ext cx="9180516" cy="1479794"/>
          </a:xfrm>
          <a:prstGeom prst="rect">
            <a:avLst/>
          </a:prstGeom>
          <a:solidFill>
            <a:srgbClr val="FFFFFF">
              <a:alpha val="75000"/>
            </a:srgbClr>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246" name="image1.jpg" descr="C:\Users\User\Desktop\belgeler\14. students learning\kick-off\MEBlogo_2.jpg"/>
          <p:cNvPicPr>
            <a:picLocks noChangeAspect="1"/>
          </p:cNvPicPr>
          <p:nvPr/>
        </p:nvPicPr>
        <p:blipFill>
          <a:blip r:embed="rId2">
            <a:extLst/>
          </a:blip>
          <a:stretch>
            <a:fillRect/>
          </a:stretch>
        </p:blipFill>
        <p:spPr>
          <a:xfrm>
            <a:off x="7755625" y="5892800"/>
            <a:ext cx="864097" cy="855455"/>
          </a:xfrm>
          <a:prstGeom prst="rect">
            <a:avLst/>
          </a:prstGeom>
          <a:ln w="12700">
            <a:miter lim="400000"/>
          </a:ln>
        </p:spPr>
      </p:pic>
      <p:pic>
        <p:nvPicPr>
          <p:cNvPr id="247" name="image2.png"/>
          <p:cNvPicPr>
            <a:picLocks noChangeAspect="1"/>
          </p:cNvPicPr>
          <p:nvPr/>
        </p:nvPicPr>
        <p:blipFill>
          <a:blip r:embed="rId3">
            <a:extLst/>
          </a:blip>
          <a:stretch>
            <a:fillRect/>
          </a:stretch>
        </p:blipFill>
        <p:spPr>
          <a:xfrm>
            <a:off x="395536" y="5866681"/>
            <a:ext cx="1351911" cy="961143"/>
          </a:xfrm>
          <a:prstGeom prst="rect">
            <a:avLst/>
          </a:prstGeom>
          <a:ln w="12700">
            <a:miter lim="400000"/>
          </a:ln>
        </p:spPr>
      </p:pic>
      <p:sp>
        <p:nvSpPr>
          <p:cNvPr id="248" name="Shape 248"/>
          <p:cNvSpPr/>
          <p:nvPr/>
        </p:nvSpPr>
        <p:spPr>
          <a:xfrm>
            <a:off x="1801939" y="284455"/>
            <a:ext cx="5689006" cy="1158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600" b="1">
                <a:solidFill>
                  <a:srgbClr val="254061"/>
                </a:solidFill>
              </a:defRPr>
            </a:lvl1pPr>
          </a:lstStyle>
          <a:p>
            <a:r>
              <a:t>AB VE ULUSLARARASI İLİŞKİLER</a:t>
            </a:r>
          </a:p>
        </p:txBody>
      </p:sp>
      <p:sp>
        <p:nvSpPr>
          <p:cNvPr id="249" name="Shape 249"/>
          <p:cNvSpPr/>
          <p:nvPr/>
        </p:nvSpPr>
        <p:spPr>
          <a:xfrm>
            <a:off x="194317" y="1692413"/>
            <a:ext cx="8797009"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200" b="1">
                <a:solidFill>
                  <a:srgbClr val="C00000"/>
                </a:solidFill>
              </a:defRPr>
            </a:lvl1pPr>
          </a:lstStyle>
          <a:p>
            <a:r>
              <a:rPr dirty="0"/>
              <a:t>DIŞ POLİTİKA, GÜVENLİK </a:t>
            </a:r>
            <a:r>
              <a:rPr dirty="0" smtClean="0"/>
              <a:t>POLİTİKASI</a:t>
            </a:r>
            <a:endParaRPr lang="tr-TR" dirty="0" smtClean="0"/>
          </a:p>
          <a:p>
            <a:r>
              <a:rPr lang="tr-TR" dirty="0" smtClean="0"/>
              <a:t>Prof. </a:t>
            </a:r>
            <a:r>
              <a:rPr lang="tr-TR" smtClean="0"/>
              <a:t>Dr. Çınar </a:t>
            </a:r>
            <a:r>
              <a:rPr lang="tr-TR" dirty="0" smtClean="0"/>
              <a:t>Özen</a:t>
            </a:r>
            <a:endParaRPr dirty="0"/>
          </a:p>
        </p:txBody>
      </p:sp>
      <p:pic>
        <p:nvPicPr>
          <p:cNvPr id="250" name="image3.jpg" descr="LOGO Eptisa_Muhendislik NEW.jpg"/>
          <p:cNvPicPr>
            <a:picLocks noChangeAspect="1"/>
          </p:cNvPicPr>
          <p:nvPr/>
        </p:nvPicPr>
        <p:blipFill>
          <a:blip r:embed="rId4">
            <a:extLst/>
          </a:blip>
          <a:stretch>
            <a:fillRect/>
          </a:stretch>
        </p:blipFill>
        <p:spPr>
          <a:xfrm>
            <a:off x="4079661" y="6172191"/>
            <a:ext cx="1507987" cy="576065"/>
          </a:xfrm>
          <a:prstGeom prst="rect">
            <a:avLst/>
          </a:prstGeom>
          <a:ln w="12700">
            <a:miter lim="400000"/>
          </a:ln>
        </p:spPr>
      </p:pic>
      <p:pic>
        <p:nvPicPr>
          <p:cNvPr id="251" name="image4.png"/>
          <p:cNvPicPr>
            <a:picLocks noChangeAspect="1"/>
          </p:cNvPicPr>
          <p:nvPr/>
        </p:nvPicPr>
        <p:blipFill>
          <a:blip r:embed="rId5">
            <a:extLst/>
          </a:blip>
          <a:stretch>
            <a:fillRect/>
          </a:stretch>
        </p:blipFill>
        <p:spPr>
          <a:xfrm>
            <a:off x="163823" y="280411"/>
            <a:ext cx="1689219" cy="672929"/>
          </a:xfrm>
          <a:prstGeom prst="rect">
            <a:avLst/>
          </a:prstGeom>
          <a:ln w="12700">
            <a:miter lim="400000"/>
          </a:ln>
        </p:spPr>
      </p:pic>
      <p:sp>
        <p:nvSpPr>
          <p:cNvPr id="252" name="Shape 252"/>
          <p:cNvSpPr/>
          <p:nvPr/>
        </p:nvSpPr>
        <p:spPr>
          <a:xfrm>
            <a:off x="3363683" y="5578788"/>
            <a:ext cx="2939944"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b="1">
                <a:solidFill>
                  <a:srgbClr val="C00000"/>
                </a:solidFill>
              </a:defRPr>
            </a:pPr>
            <a:r>
              <a:t>09 Eylül 2015</a:t>
            </a:r>
          </a:p>
        </p:txBody>
      </p:sp>
      <p:sp>
        <p:nvSpPr>
          <p:cNvPr id="253" name="Shape 253"/>
          <p:cNvSpPr/>
          <p:nvPr/>
        </p:nvSpPr>
        <p:spPr>
          <a:xfrm>
            <a:off x="-143697" y="983878"/>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254" name="image5.png"/>
          <p:cNvPicPr>
            <a:picLocks noChangeAspect="1"/>
          </p:cNvPicPr>
          <p:nvPr/>
        </p:nvPicPr>
        <p:blipFill>
          <a:blip r:embed="rId6">
            <a:extLst/>
          </a:blip>
          <a:stretch>
            <a:fillRect/>
          </a:stretch>
        </p:blipFill>
        <p:spPr>
          <a:xfrm>
            <a:off x="7755625" y="-895"/>
            <a:ext cx="1346629" cy="1586999"/>
          </a:xfrm>
          <a:prstGeom prst="rect">
            <a:avLst/>
          </a:prstGeom>
          <a:ln w="12700">
            <a:miter lim="400000"/>
          </a:ln>
        </p:spPr>
      </p:pic>
      <p:pic>
        <p:nvPicPr>
          <p:cNvPr id="255" name="image6.jpg"/>
          <p:cNvPicPr>
            <a:picLocks noChangeAspect="1"/>
          </p:cNvPicPr>
          <p:nvPr/>
        </p:nvPicPr>
        <p:blipFill>
          <a:blip r:embed="rId7">
            <a:extLst/>
          </a:blip>
          <a:stretch>
            <a:fillRect/>
          </a:stretch>
        </p:blipFill>
        <p:spPr>
          <a:xfrm>
            <a:off x="3131840" y="3604524"/>
            <a:ext cx="2951845" cy="19605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close/>
              </a:path>
            </a:pathLst>
          </a:custGeom>
          <a:ln w="12700">
            <a:miter lim="400000"/>
          </a:ln>
        </p:spPr>
      </p:pic>
      <p:pic>
        <p:nvPicPr>
          <p:cNvPr id="256" name="image7.png"/>
          <p:cNvPicPr>
            <a:picLocks noChangeAspect="1"/>
          </p:cNvPicPr>
          <p:nvPr/>
        </p:nvPicPr>
        <p:blipFill>
          <a:blip r:embed="rId8">
            <a:extLst/>
          </a:blip>
          <a:srcRect b="2"/>
          <a:stretch>
            <a:fillRect/>
          </a:stretch>
        </p:blipFill>
        <p:spPr>
          <a:xfrm>
            <a:off x="59917" y="3029991"/>
            <a:ext cx="2835924" cy="183911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close/>
              </a:path>
            </a:pathLst>
          </a:custGeom>
          <a:ln w="12700">
            <a:miter lim="400000"/>
          </a:ln>
        </p:spPr>
      </p:pic>
      <p:pic>
        <p:nvPicPr>
          <p:cNvPr id="257" name="image8.png"/>
          <p:cNvPicPr>
            <a:picLocks noChangeAspect="1"/>
          </p:cNvPicPr>
          <p:nvPr/>
        </p:nvPicPr>
        <p:blipFill>
          <a:blip r:embed="rId9">
            <a:extLst/>
          </a:blip>
          <a:srcRect b="3"/>
          <a:stretch>
            <a:fillRect/>
          </a:stretch>
        </p:blipFill>
        <p:spPr>
          <a:xfrm>
            <a:off x="6103980" y="3070225"/>
            <a:ext cx="3021747" cy="187087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p:nvPr/>
        </p:nvSpPr>
        <p:spPr>
          <a:xfrm>
            <a:off x="-19051" y="1509668"/>
            <a:ext cx="9193215" cy="1"/>
          </a:xfrm>
          <a:prstGeom prst="line">
            <a:avLst/>
          </a:prstGeom>
          <a:ln w="12700">
            <a:solidFill>
              <a:srgbClr val="000000"/>
            </a:solidFill>
          </a:ln>
        </p:spPr>
        <p:txBody>
          <a:bodyPr lIns="45719" rIns="45719"/>
          <a:lstStyle/>
          <a:p>
            <a:endParaRPr/>
          </a:p>
        </p:txBody>
      </p:sp>
      <p:sp>
        <p:nvSpPr>
          <p:cNvPr id="329" name="Shape 329"/>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330"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331" name="Shape 331"/>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332"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333" name="Shape 333"/>
          <p:cNvSpPr/>
          <p:nvPr/>
        </p:nvSpPr>
        <p:spPr>
          <a:xfrm>
            <a:off x="42473" y="1703028"/>
            <a:ext cx="8886358" cy="1361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100"/>
            </a:lvl1pPr>
          </a:lstStyle>
          <a:p>
            <a:r>
              <a:t>Avrupa Birliği Zirvesi, savunma alanında etkileri olan konulara ilişkin olanlar da dahil, ortak dış ve güvenlik politikası bakımından Birliğin stratejik çıkarlarını belirler, hedeflerini tespit eder ve genel yönlendirici ilkelerini tanımlar. Zirve, gerekli kararları kabul eder.</a:t>
            </a:r>
          </a:p>
        </p:txBody>
      </p:sp>
      <p:sp>
        <p:nvSpPr>
          <p:cNvPr id="334" name="Shape 334"/>
          <p:cNvSpPr/>
          <p:nvPr/>
        </p:nvSpPr>
        <p:spPr>
          <a:xfrm>
            <a:off x="127429" y="3180500"/>
            <a:ext cx="8940562" cy="976298"/>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a:lvl1pPr>
          </a:lstStyle>
          <a:p>
            <a:r>
              <a:t>Konsey, Avrupa Birliği Zirvesi tarafından belirlenen genel yönlendirici ilkeler ve stratejik esaslar temelinde, ortak dış ve güvenlik politikasını oluşturur ve bu politikanın belirlenmesi ve uygulanması için gerekli kararları alır.</a:t>
            </a:r>
          </a:p>
        </p:txBody>
      </p:sp>
      <p:sp>
        <p:nvSpPr>
          <p:cNvPr id="335" name="Shape 335"/>
          <p:cNvSpPr/>
          <p:nvPr/>
        </p:nvSpPr>
        <p:spPr>
          <a:xfrm>
            <a:off x="209951" y="4272828"/>
            <a:ext cx="8302958" cy="68134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a:lvl1pPr>
          </a:lstStyle>
          <a:p>
            <a:r>
              <a:t>Konsey ve Birlik Dışişleri ve Güvenlik Politikası Yüksek Temsilcisi, Birlik eyleminin birliğini, tutarlılığını ve etkililiğini sağlar.</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p:nvPr/>
        </p:nvSpPr>
        <p:spPr>
          <a:xfrm>
            <a:off x="-19051" y="1509668"/>
            <a:ext cx="9193215" cy="1"/>
          </a:xfrm>
          <a:prstGeom prst="line">
            <a:avLst/>
          </a:prstGeom>
          <a:ln w="12700">
            <a:solidFill>
              <a:srgbClr val="000000"/>
            </a:solidFill>
          </a:ln>
        </p:spPr>
        <p:txBody>
          <a:bodyPr lIns="45719" rIns="45719"/>
          <a:lstStyle/>
          <a:p>
            <a:endParaRPr/>
          </a:p>
        </p:txBody>
      </p:sp>
      <p:sp>
        <p:nvSpPr>
          <p:cNvPr id="338" name="Shape 338"/>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339"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340" name="Shape 340"/>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341"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342" name="Shape 342"/>
          <p:cNvSpPr/>
          <p:nvPr/>
        </p:nvSpPr>
        <p:spPr>
          <a:xfrm>
            <a:off x="275736" y="1788146"/>
            <a:ext cx="8768270" cy="6784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lvl1pPr>
          </a:lstStyle>
          <a:p>
            <a:r>
              <a:t>ODGP kapsamınsa, Avrupa Birliği Zirvesi ve Konsey tarafından oybirliğiyle alınır.</a:t>
            </a:r>
          </a:p>
        </p:txBody>
      </p:sp>
      <p:sp>
        <p:nvSpPr>
          <p:cNvPr id="343" name="Shape 343"/>
          <p:cNvSpPr/>
          <p:nvPr/>
        </p:nvSpPr>
        <p:spPr>
          <a:xfrm>
            <a:off x="270682" y="2667787"/>
            <a:ext cx="8602635" cy="3266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a:defRPr sz="2100"/>
            </a:lvl1pPr>
          </a:lstStyle>
          <a:p>
            <a:r>
              <a:t>Oylamada çekimser kalan bir Konsey üyesi, çekimserliğini resmi bir beyanla ortaya koyabilir. Bu durumda, söz konusu üye kararı uygulamakla yükümlü değildir, ancak kararın Birliği bağladığını kabul eder. İlgili üye devlet, dayanışma ruhu içinde, bu karara dayanan Birlik eylemine aykırı düşebilecek veya bunu engelleyebilecek bir eylemde bulunmaktan kaçınır ve diğer üye devletler bu üye devletin tutumuna saygı gösterirler. Çekimserliklerini bu şekilde ortaya koyan Konsey üyelerinin, üye devletlerin en az üçte birini temsil etmeleri ve Birlik nüfusunun en az üçte birini oluşturmaları durumunda karar kabul edilmez.</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p:nvPr/>
        </p:nvSpPr>
        <p:spPr>
          <a:xfrm>
            <a:off x="-19051" y="1509668"/>
            <a:ext cx="9193215" cy="1"/>
          </a:xfrm>
          <a:prstGeom prst="line">
            <a:avLst/>
          </a:prstGeom>
          <a:ln w="12700">
            <a:solidFill>
              <a:srgbClr val="000000"/>
            </a:solidFill>
          </a:ln>
        </p:spPr>
        <p:txBody>
          <a:bodyPr lIns="45719" rIns="45719"/>
          <a:lstStyle/>
          <a:p>
            <a:endParaRPr/>
          </a:p>
        </p:txBody>
      </p:sp>
      <p:sp>
        <p:nvSpPr>
          <p:cNvPr id="346" name="Shape 346"/>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347"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348" name="Shape 348"/>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349"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350" name="Shape 350"/>
          <p:cNvSpPr/>
          <p:nvPr/>
        </p:nvSpPr>
        <p:spPr>
          <a:xfrm>
            <a:off x="132470" y="1898527"/>
            <a:ext cx="9160209" cy="361946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000"/>
            </a:pPr>
            <a:r>
              <a:t>Konsey, aşağıdaki durumlarda nitelikli çoğunlukla hareket eder:</a:t>
            </a:r>
          </a:p>
          <a:p>
            <a:pPr>
              <a:defRPr sz="2000"/>
            </a:pPr>
            <a:endParaRPr/>
          </a:p>
          <a:p>
            <a:pPr>
              <a:defRPr sz="2000"/>
            </a:pPr>
            <a:r>
              <a:t>- Avrupa Birliği Zirvesi’nin Birliğin stratejik çıkarlarına ve hedeflerine ilişkin olarak aldığı bir karar temelinde, bir Birlik eylem veya tutumunu belirleyen bir karar kabul ederken,</a:t>
            </a:r>
          </a:p>
          <a:p>
            <a:pPr>
              <a:defRPr sz="2000"/>
            </a:pPr>
            <a:r>
              <a:t>- Avrupa Birliği Zirvesi’nin kendi inisiyatifiyle veya Birlik Dışişleri ve Güvenlik Politikası Yüksek Temsilcisi’nin inisiyatifiyle ortaya koyduğu özel bir talebini takiben, Yüksek Temsilci tarafından sunulan öneri üzerine, bir Birlik eylem veya tutumunu belirleyen bir karar kabul ederken,</a:t>
            </a:r>
          </a:p>
          <a:p>
            <a:pPr>
              <a:defRPr sz="2000"/>
            </a:pPr>
            <a:r>
              <a:t>- Bir Birlik eylemini veya tutumunu belirleyen bir kararın uygulanmasına ilişkin kararlar kabul ederken,</a:t>
            </a:r>
          </a:p>
          <a:p>
            <a:pPr>
              <a:defRPr sz="2000"/>
            </a:pPr>
            <a:r>
              <a:t>- Bir özel temsilci tayin ederken.</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p:nvPr/>
        </p:nvSpPr>
        <p:spPr>
          <a:xfrm>
            <a:off x="-19051" y="1509668"/>
            <a:ext cx="9193215" cy="1"/>
          </a:xfrm>
          <a:prstGeom prst="line">
            <a:avLst/>
          </a:prstGeom>
          <a:ln w="12700">
            <a:solidFill>
              <a:srgbClr val="000000"/>
            </a:solidFill>
          </a:ln>
        </p:spPr>
        <p:txBody>
          <a:bodyPr lIns="45719" rIns="45719"/>
          <a:lstStyle/>
          <a:p>
            <a:endParaRPr/>
          </a:p>
        </p:txBody>
      </p:sp>
      <p:sp>
        <p:nvSpPr>
          <p:cNvPr id="353" name="Shape 353"/>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354"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355" name="Shape 355"/>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356"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357" name="Shape 357"/>
          <p:cNvSpPr/>
          <p:nvPr/>
        </p:nvSpPr>
        <p:spPr>
          <a:xfrm>
            <a:off x="149799" y="1650906"/>
            <a:ext cx="8844403" cy="27581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a:defRPr sz="2200"/>
            </a:lvl1pPr>
          </a:lstStyle>
          <a:p>
            <a:r>
              <a:t>Bir Konsey üyesi, hayati önem taşıyan ve beyan edilmiş bulunan ulusal politika gerekçeleriyle, nitelikli çoğunlukla alınması gereken bir kararın kabulüne karşı çıkma niyetinde olduğunu beyan ederse, oylama yapılmaz. Yüksek Temsilci, ilgili üye devletle yakın istişarede bulunarak, bu devlet bakımından kabul edilebilir bir çözüm arar. Çözüm bulunamaması halinde, Konsey, nitelikli çoğunlukla, konunun oybirliğiyle karara bağlanmak üzere Avrupa Birliği Zirvesi’ne götürülmesini talep edebilir.</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p:nvPr/>
        </p:nvSpPr>
        <p:spPr>
          <a:xfrm>
            <a:off x="-19051" y="1509668"/>
            <a:ext cx="9193215" cy="1"/>
          </a:xfrm>
          <a:prstGeom prst="line">
            <a:avLst/>
          </a:prstGeom>
          <a:ln w="12700">
            <a:solidFill>
              <a:srgbClr val="000000"/>
            </a:solidFill>
          </a:ln>
        </p:spPr>
        <p:txBody>
          <a:bodyPr lIns="45719" rIns="45719"/>
          <a:lstStyle/>
          <a:p>
            <a:endParaRPr/>
          </a:p>
        </p:txBody>
      </p:sp>
      <p:sp>
        <p:nvSpPr>
          <p:cNvPr id="360" name="Shape 360"/>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361"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362" name="Shape 362"/>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363"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364" name="Shape 364"/>
          <p:cNvSpPr/>
          <p:nvPr/>
        </p:nvSpPr>
        <p:spPr>
          <a:xfrm>
            <a:off x="2410211" y="214379"/>
            <a:ext cx="4718111" cy="1158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3600" b="1">
                <a:solidFill>
                  <a:srgbClr val="1F497D"/>
                </a:solidFill>
              </a:defRPr>
            </a:pPr>
            <a:r>
              <a:t>ORTAK GÜVENLİK VE </a:t>
            </a:r>
          </a:p>
          <a:p>
            <a:pPr algn="ctr">
              <a:defRPr sz="3600" b="1">
                <a:solidFill>
                  <a:srgbClr val="1F497D"/>
                </a:solidFill>
              </a:defRPr>
            </a:pPr>
            <a:r>
              <a:t>SAVUNMA POLİTİKASI </a:t>
            </a:r>
          </a:p>
        </p:txBody>
      </p:sp>
      <p:sp>
        <p:nvSpPr>
          <p:cNvPr id="365" name="Shape 365"/>
          <p:cNvSpPr/>
          <p:nvPr/>
        </p:nvSpPr>
        <p:spPr>
          <a:xfrm>
            <a:off x="200157" y="1646716"/>
            <a:ext cx="8780200" cy="275814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a:defRPr sz="2200"/>
            </a:lvl1pPr>
          </a:lstStyle>
          <a:p>
            <a:r>
              <a:t>Ortak güvenlik ve savunma politikası, ortak dış ve güvenlik politikasının ayrılmaz bir parçasıdır. Ortak güvenlik ve savunma politikası, Birliğe sivil ve askeri imkanlara dayanan operasyonel kabiliyet sağlar. Birlik, bu imkanları, Birleşmiş Milletler Şartı’nda yer alan ilkelere uygun olarak, barışı sağlamak, çatışmaları önlemek ve uluslararası güvenliği güçlendirmek amacıyla Birlik dışındaki görevlerde kullanabilir. Bu görevler, üye devletler tarafından sağlanan kabiliyetler yardımıyla yerine getirilir.</a:t>
            </a:r>
          </a:p>
        </p:txBody>
      </p:sp>
      <p:sp>
        <p:nvSpPr>
          <p:cNvPr id="366" name="Shape 366"/>
          <p:cNvSpPr/>
          <p:nvPr/>
        </p:nvSpPr>
        <p:spPr>
          <a:xfrm>
            <a:off x="130021" y="4541862"/>
            <a:ext cx="8883958" cy="17581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a:defRPr sz="2200"/>
            </a:lvl1pPr>
          </a:lstStyle>
          <a:p>
            <a:r>
              <a:t>Üye devletler, Konsey tarafından belirlenen hedeflere katkıda bulunmak amacıyla, ortak güvenlik ve savunma politikasının uygulanması için sivil ve askeri kabiliyetlerini Birliğin hizmetine sunarlar. Aralarında çok uluslu güçler kuran üye devletler, bunları da ortak güvenlik ve savunma politikasının hizmetine sunabilirler.</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p:nvPr/>
        </p:nvSpPr>
        <p:spPr>
          <a:xfrm>
            <a:off x="-19051" y="1509668"/>
            <a:ext cx="9193215" cy="1"/>
          </a:xfrm>
          <a:prstGeom prst="line">
            <a:avLst/>
          </a:prstGeom>
          <a:ln w="12700">
            <a:solidFill>
              <a:srgbClr val="000000"/>
            </a:solidFill>
          </a:ln>
        </p:spPr>
        <p:txBody>
          <a:bodyPr lIns="45719" rIns="45719"/>
          <a:lstStyle/>
          <a:p>
            <a:endParaRPr/>
          </a:p>
        </p:txBody>
      </p:sp>
      <p:sp>
        <p:nvSpPr>
          <p:cNvPr id="369" name="Shape 369"/>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370"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371" name="Shape 371"/>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372"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373" name="Shape 373"/>
          <p:cNvSpPr/>
          <p:nvPr/>
        </p:nvSpPr>
        <p:spPr>
          <a:xfrm>
            <a:off x="274587" y="1562007"/>
            <a:ext cx="8594826" cy="309148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a:defRPr sz="2200"/>
            </a:lvl1pPr>
          </a:lstStyle>
          <a:p>
            <a:r>
              <a:t>Birliğin söz konusu görevlerİ; ortak silahsızlandırma operasyonlarını, insani görevleri ve kurtarma görevlerini, askeri danışmanlık ve destek görevlerini, çatışmaların önlenmesi ve barışın korunması görevleri ile çatışma sonrasında barışın yeniden tesis edilmesine yönelik tedbirler ve istikrarın sağlanması operasyonları da dahil, kriz yönetiminde muharebe güçlerinin görevlerini içerir. Bu görevlerin tümü, üçüncü ülkelere kendi topraklarındaki terörle mücadelede destek verilmesi de dahil, terörle mücadeleye katkıda bulunabilir.</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p:nvPr/>
        </p:nvSpPr>
        <p:spPr>
          <a:xfrm>
            <a:off x="-19051" y="1509668"/>
            <a:ext cx="9193215" cy="1"/>
          </a:xfrm>
          <a:prstGeom prst="line">
            <a:avLst/>
          </a:prstGeom>
          <a:ln w="12700">
            <a:solidFill>
              <a:srgbClr val="000000"/>
            </a:solidFill>
          </a:ln>
        </p:spPr>
        <p:txBody>
          <a:bodyPr lIns="45719" rIns="45719"/>
          <a:lstStyle/>
          <a:p>
            <a:endParaRPr/>
          </a:p>
        </p:txBody>
      </p:sp>
      <p:sp>
        <p:nvSpPr>
          <p:cNvPr id="376" name="Shape 376"/>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377"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378" name="Shape 378"/>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379"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380" name="Shape 380"/>
          <p:cNvSpPr/>
          <p:nvPr/>
        </p:nvSpPr>
        <p:spPr>
          <a:xfrm>
            <a:off x="65888" y="1689045"/>
            <a:ext cx="9012224" cy="17581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a:defRPr sz="2200"/>
            </a:lvl1pPr>
          </a:lstStyle>
          <a:p>
            <a:r>
              <a:t>Konsey, bir görevin yerine getirilmesi yükümlülüğünü, istekli ve böyle bir görev için gerekli kabiliyete sahip bir grup üye devlete verebilir. Bu üye devletler, Birlik Dışişleri ve Güvenlik Politikası Yüksek Temsilcisi ile işbirliği halinde, görevin nasıl yürütüleceği konusunda aralarında anlaşırlar.</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p:nvPr/>
        </p:nvSpPr>
        <p:spPr>
          <a:xfrm>
            <a:off x="-19051" y="1509668"/>
            <a:ext cx="9193215" cy="1"/>
          </a:xfrm>
          <a:prstGeom prst="line">
            <a:avLst/>
          </a:prstGeom>
          <a:ln w="12700">
            <a:solidFill>
              <a:srgbClr val="000000"/>
            </a:solidFill>
          </a:ln>
        </p:spPr>
        <p:txBody>
          <a:bodyPr lIns="45719" rIns="45719"/>
          <a:lstStyle/>
          <a:p>
            <a:endParaRPr/>
          </a:p>
        </p:txBody>
      </p:sp>
      <p:sp>
        <p:nvSpPr>
          <p:cNvPr id="383" name="Shape 383"/>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384"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385" name="Shape 385"/>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386"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387" name="Shape 387"/>
          <p:cNvSpPr/>
          <p:nvPr/>
        </p:nvSpPr>
        <p:spPr>
          <a:xfrm>
            <a:off x="2241125" y="470333"/>
            <a:ext cx="4442630" cy="624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3600" b="1">
                <a:solidFill>
                  <a:srgbClr val="1F497D"/>
                </a:solidFill>
              </a:defRPr>
            </a:lvl1pPr>
          </a:lstStyle>
          <a:p>
            <a:r>
              <a:t>KOLEKTİF GÜVENLİK</a:t>
            </a:r>
          </a:p>
        </p:txBody>
      </p:sp>
      <p:sp>
        <p:nvSpPr>
          <p:cNvPr id="388" name="Shape 388"/>
          <p:cNvSpPr/>
          <p:nvPr/>
        </p:nvSpPr>
        <p:spPr>
          <a:xfrm>
            <a:off x="47875" y="1562007"/>
            <a:ext cx="8829130" cy="341854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defRPr sz="2200"/>
            </a:pPr>
            <a:r>
              <a:t>Bir üye devletin ülkesinin silahlı saldırıya uğraması halinde, diğer üye devletler, Birleşmiş Milletler Şartı’nın 51. maddesine uygun olarak, bu devlete kendi imkanları dahilindeki tüm araçlarla yardım ve destekte bulunmakla yükümlüdür. Bu, belirli üye devletlerin güvenlik ve savunma politikalarının özel niteliğine halel getirmez.</a:t>
            </a:r>
          </a:p>
          <a:p>
            <a:pPr algn="just">
              <a:defRPr sz="2200"/>
            </a:pPr>
            <a:r>
              <a:t>Bu alandaki taahhütler ve işbirliği, Kuzey Atlantik Antlaşması Teşkilatı üyesi olan devletlerin, kolektif savunmalarının temeli ve bunun uygulanma platformu olmaya devam eden Kuzey Atlantik Antlaşması Teşkilatı çerçevesindeki yükümlülüklerine uygun olur. (AB ANT Md.47/2)</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p:nvPr/>
        </p:nvSpPr>
        <p:spPr>
          <a:xfrm>
            <a:off x="-19051" y="1509668"/>
            <a:ext cx="9193215" cy="1"/>
          </a:xfrm>
          <a:prstGeom prst="line">
            <a:avLst/>
          </a:prstGeom>
          <a:ln w="12700">
            <a:solidFill>
              <a:srgbClr val="000000"/>
            </a:solidFill>
          </a:ln>
        </p:spPr>
        <p:txBody>
          <a:bodyPr lIns="45719" rIns="45719"/>
          <a:lstStyle/>
          <a:p>
            <a:endParaRPr/>
          </a:p>
        </p:txBody>
      </p:sp>
      <p:sp>
        <p:nvSpPr>
          <p:cNvPr id="391" name="Shape 391"/>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392"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393" name="Shape 393"/>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394"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395" name="Shape 395"/>
          <p:cNvSpPr/>
          <p:nvPr/>
        </p:nvSpPr>
        <p:spPr>
          <a:xfrm>
            <a:off x="1156203" y="908689"/>
            <a:ext cx="7085594" cy="624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3600" b="1">
                <a:solidFill>
                  <a:srgbClr val="1F497D"/>
                </a:solidFill>
              </a:defRPr>
            </a:lvl1pPr>
          </a:lstStyle>
          <a:p>
            <a:r>
              <a:t>POLİTİKA VE GÜVENLİK KOMİTESİ</a:t>
            </a:r>
          </a:p>
        </p:txBody>
      </p:sp>
      <p:sp>
        <p:nvSpPr>
          <p:cNvPr id="396" name="Shape 396"/>
          <p:cNvSpPr/>
          <p:nvPr/>
        </p:nvSpPr>
        <p:spPr>
          <a:xfrm>
            <a:off x="142045" y="1807059"/>
            <a:ext cx="8565010" cy="39229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defRPr sz="2000"/>
            </a:pPr>
            <a:r>
              <a:t>Politika ve Güvenlik Komitesi, ortak dış ve güvenlik politikasının kapsadığı alanlardaki uluslararası durumu izler ve Konsey’in veya Birlik Dışişleri ve Güvenlik Politikası Yüksek Temsilcisi’nin talebi üzerine veya kendi inisiyatifiyle Konsey’e görüş bildirerek politikaların belirlenmesine katkıda bulunur. Komite ayrıca, Yüksek Temsilci’nin yetkilerine halel gelmeksizin, üzerinde mutabık kalınan politikaların uygulanmasını da izler.</a:t>
            </a:r>
          </a:p>
          <a:p>
            <a:pPr algn="just">
              <a:defRPr sz="2000"/>
            </a:pPr>
            <a:r>
              <a:t>Bu Bölüm çerçevesinde, Politika ve Güvenlik Komitesi, kriz yönetimi operasyonlarının siyasi denetimi ve stratejik yönlendirmesini, Konsey’e ve Yüksek Temsilci’ye tabi olarak yerine getirir.</a:t>
            </a:r>
          </a:p>
          <a:p>
            <a:pPr algn="just">
              <a:defRPr sz="2000"/>
            </a:pPr>
            <a:r>
              <a:t>Konsey, kendisi tarafından belirlenen kriz yönetimi operasyonunun amacı ve süresiyle sınırlı olarak, Komite’ye, operasyonun siyasi denetimi ve stratejik yönlendirmesine ilişkin uygun kararlar alma yetkisi verebilir.</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p:nvPr/>
        </p:nvSpPr>
        <p:spPr>
          <a:xfrm>
            <a:off x="-19051" y="1509668"/>
            <a:ext cx="9193215" cy="1"/>
          </a:xfrm>
          <a:prstGeom prst="line">
            <a:avLst/>
          </a:prstGeom>
          <a:ln w="12700">
            <a:solidFill>
              <a:srgbClr val="000000"/>
            </a:solidFill>
          </a:ln>
        </p:spPr>
        <p:txBody>
          <a:bodyPr lIns="45719" rIns="45719"/>
          <a:lstStyle/>
          <a:p>
            <a:endParaRPr/>
          </a:p>
        </p:txBody>
      </p:sp>
      <p:sp>
        <p:nvSpPr>
          <p:cNvPr id="399" name="Shape 399"/>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400"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401" name="Shape 401"/>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402"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403" name="Shape 403"/>
          <p:cNvSpPr/>
          <p:nvPr/>
        </p:nvSpPr>
        <p:spPr>
          <a:xfrm>
            <a:off x="2190821" y="813233"/>
            <a:ext cx="5464409" cy="624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3600" b="1">
                <a:solidFill>
                  <a:srgbClr val="1F497D"/>
                </a:solidFill>
              </a:defRPr>
            </a:lvl1pPr>
          </a:lstStyle>
          <a:p>
            <a:r>
              <a:t>AVRUPA SAVUNMA AJANSI</a:t>
            </a:r>
          </a:p>
        </p:txBody>
      </p:sp>
      <p:sp>
        <p:nvSpPr>
          <p:cNvPr id="404" name="Shape 404"/>
          <p:cNvSpPr/>
          <p:nvPr/>
        </p:nvSpPr>
        <p:spPr>
          <a:xfrm>
            <a:off x="522914" y="1757475"/>
            <a:ext cx="8098171" cy="439715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r>
              <a:t>Avrupa Savunma Ajansı, Konsey’e tabi olarak, aşağıdaki görevleri yerine getirir:</a:t>
            </a:r>
          </a:p>
          <a:p>
            <a:pPr algn="just"/>
            <a:r>
              <a:t>a) üye devletlerin askeri kabiliyetlere ilişkin hedeflerinin belirlenmesine ve üye devletlerin kabiliyetler konusunda verdikleri taahhütlere uyup uymadıklarının değerlendirilmesine katkıda bulunmak,</a:t>
            </a:r>
          </a:p>
          <a:p>
            <a:pPr algn="just"/>
            <a:r>
              <a:t>b) operasyonel ihtiyaçların uyumlaştırılmasını ve etkili ve uyumlu tedarik yöntemlerinin kabul edilmesini desteklemek,</a:t>
            </a:r>
          </a:p>
          <a:p>
            <a:pPr algn="just"/>
            <a:r>
              <a:t>c) askeri kabiliyetlere ilişkin hedeflerin gerçekleştirilmesi için çok taraflı projeler önermek, üye devletler tarafından uygulanan programların koordinasyonunu ve özel işbirliği programlarının yönetimini sağlamak,</a:t>
            </a:r>
          </a:p>
          <a:p>
            <a:pPr algn="just"/>
            <a:r>
              <a:t>d) savunma teknolojisi alanındaki araştırmaları desteklemek, ortak araştırma faaliyetlerini ve gelecekteki operasyonel ihtiyaçları karşılamaya yönelik teknik çözüm çalışmalarını koordine etmek ve planlamak,</a:t>
            </a:r>
          </a:p>
          <a:p>
            <a:pPr algn="just"/>
            <a:r>
              <a:t>e) savunma sektörünün endüstriyel ve teknolojik temelinin güçlendirilmesi ve askeri harcamaların etkililiğinin artırılması için her türlü yararlı tedbirin belirlenmesine ve gerektiğinde uygulanmasına katkıda bulunmak.</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p:nvPr/>
        </p:nvSpPr>
        <p:spPr>
          <a:xfrm>
            <a:off x="-19051" y="1509668"/>
            <a:ext cx="9193215" cy="1"/>
          </a:xfrm>
          <a:prstGeom prst="line">
            <a:avLst/>
          </a:prstGeom>
          <a:ln w="12700">
            <a:solidFill>
              <a:srgbClr val="000000"/>
            </a:solidFill>
          </a:ln>
        </p:spPr>
        <p:txBody>
          <a:bodyPr lIns="45719" rIns="45719"/>
          <a:lstStyle/>
          <a:p>
            <a:endParaRPr/>
          </a:p>
        </p:txBody>
      </p:sp>
      <p:sp>
        <p:nvSpPr>
          <p:cNvPr id="260" name="Shape 260"/>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261"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262" name="Shape 262"/>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263"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264" name="Shape 264"/>
          <p:cNvSpPr/>
          <p:nvPr/>
        </p:nvSpPr>
        <p:spPr>
          <a:xfrm>
            <a:off x="1684234" y="556803"/>
            <a:ext cx="6574816" cy="624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3600" b="1">
                <a:solidFill>
                  <a:srgbClr val="1F497D"/>
                </a:solidFill>
              </a:defRPr>
            </a:lvl1pPr>
          </a:lstStyle>
          <a:p>
            <a:r>
              <a:t>AB’NİN DIŞ İLİŞKİLERDE AMACI </a:t>
            </a:r>
          </a:p>
        </p:txBody>
      </p:sp>
      <p:sp>
        <p:nvSpPr>
          <p:cNvPr id="265" name="Shape 265"/>
          <p:cNvSpPr>
            <a:spLocks noGrp="1"/>
          </p:cNvSpPr>
          <p:nvPr>
            <p:ph type="body" idx="1"/>
          </p:nvPr>
        </p:nvSpPr>
        <p:spPr>
          <a:xfrm>
            <a:off x="457200" y="1600200"/>
            <a:ext cx="8229600" cy="4525963"/>
          </a:xfrm>
          <a:prstGeom prst="rect">
            <a:avLst/>
          </a:prstGeom>
        </p:spPr>
        <p:txBody>
          <a:bodyPr/>
          <a:lstStyle/>
          <a:p>
            <a:pPr marL="336042" indent="-336042" defTabSz="896111">
              <a:lnSpc>
                <a:spcPct val="90000"/>
              </a:lnSpc>
              <a:spcBef>
                <a:spcPts val="600"/>
              </a:spcBef>
              <a:defRPr sz="2646"/>
            </a:pPr>
            <a:r>
              <a:t>Birlik, dış dünya ile ilişkilerinde kendi değerlerini ve çıkarlarını savunur ve destekler ve vatandaşlarının korunmasına katkı sağlar. </a:t>
            </a:r>
          </a:p>
          <a:p>
            <a:pPr marL="336042" indent="-336042" defTabSz="896111">
              <a:lnSpc>
                <a:spcPct val="90000"/>
              </a:lnSpc>
              <a:spcBef>
                <a:spcPts val="600"/>
              </a:spcBef>
              <a:defRPr sz="2646"/>
            </a:pPr>
            <a:r>
              <a:t>Barışa, güvenliğe, dünyanın sürdürülebilir kalkınmasına, halklar arasında dayanışma ve karşılıklı saygıya, serbest ve dürüst ticarete, yoksulluğun ortadan kaldırılmasına ve çocuk hakları başta olmak üzere insan haklarının korunmasına ve Birleşmiş Milletler Şartı’nda yer alan ilkelere saygı gösterilmesi de dahil uluslararası hukuka titizlikle uyulmasına ve uluslararası hukukun geliştirilmesine katkıda bulunur. </a:t>
            </a:r>
            <a:r>
              <a:rPr sz="1666"/>
              <a:t>(AB Ant md.3/5)</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p:nvPr/>
        </p:nvSpPr>
        <p:spPr>
          <a:xfrm>
            <a:off x="-19051" y="1509668"/>
            <a:ext cx="9193215" cy="1"/>
          </a:xfrm>
          <a:prstGeom prst="line">
            <a:avLst/>
          </a:prstGeom>
          <a:ln w="12700">
            <a:solidFill>
              <a:srgbClr val="000000"/>
            </a:solidFill>
          </a:ln>
        </p:spPr>
        <p:txBody>
          <a:bodyPr lIns="45719" rIns="45719"/>
          <a:lstStyle/>
          <a:p>
            <a:endParaRPr/>
          </a:p>
        </p:txBody>
      </p:sp>
      <p:sp>
        <p:nvSpPr>
          <p:cNvPr id="407" name="Shape 407"/>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408"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409" name="Shape 409"/>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410"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411" name="Shape 411"/>
          <p:cNvSpPr/>
          <p:nvPr/>
        </p:nvSpPr>
        <p:spPr>
          <a:xfrm>
            <a:off x="1101955" y="908689"/>
            <a:ext cx="7194090" cy="624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3600" b="1">
                <a:solidFill>
                  <a:srgbClr val="1F497D"/>
                </a:solidFill>
              </a:defRPr>
            </a:lvl1pPr>
          </a:lstStyle>
          <a:p>
            <a:r>
              <a:t>BM GÜVENLLİK KONSEYİ VE ODGP</a:t>
            </a:r>
          </a:p>
        </p:txBody>
      </p:sp>
      <p:sp>
        <p:nvSpPr>
          <p:cNvPr id="412" name="Shape 412"/>
          <p:cNvSpPr/>
          <p:nvPr/>
        </p:nvSpPr>
        <p:spPr>
          <a:xfrm>
            <a:off x="111380" y="1719511"/>
            <a:ext cx="8606469" cy="1996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a:defRPr sz="2100"/>
            </a:lvl1pPr>
          </a:lstStyle>
          <a:p>
            <a:r>
              <a:t>Birleşmiş Milletler Güvenlik Konseyi üyesi olan üye devletler, uyum içinde hareket eder ve diğer üye devletleri ve Yüksek Temsilci’yi tam olarak bilgilendirirler. Güvenlik Konseyi üyesi olan üye devletler, görevlerini yerine getirirken, Birleşmiş Milletler Şartı’ndan kaynaklanan sorumluluklarına halel gelmeksizin, Birliğin tutumlarını ve çıkarlarını savunurlar.</a:t>
            </a:r>
          </a:p>
        </p:txBody>
      </p:sp>
      <p:sp>
        <p:nvSpPr>
          <p:cNvPr id="413" name="Shape 413"/>
          <p:cNvSpPr/>
          <p:nvPr/>
        </p:nvSpPr>
        <p:spPr>
          <a:xfrm>
            <a:off x="126864" y="3848465"/>
            <a:ext cx="8575500" cy="14216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just">
              <a:defRPr sz="2200"/>
            </a:lvl1pPr>
          </a:lstStyle>
          <a:p>
            <a:r>
              <a:t>Birlik, Birleşmiş Milletler Güvenlik Konseyi’nin gündeminde bulunan bir konuda bir tutum belirlediğinde, Güvenlik Konseyi’nde yer alan üye devletler, Birliğin tutumunu sunmak üzere Yüksek Temsilci’nin davet edilmesini talep ederler.</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p:nvPr/>
        </p:nvSpPr>
        <p:spPr>
          <a:xfrm>
            <a:off x="-19051" y="1509668"/>
            <a:ext cx="9193215" cy="1"/>
          </a:xfrm>
          <a:prstGeom prst="line">
            <a:avLst/>
          </a:prstGeom>
          <a:ln w="12700">
            <a:solidFill>
              <a:srgbClr val="000000"/>
            </a:solidFill>
          </a:ln>
        </p:spPr>
        <p:txBody>
          <a:bodyPr lIns="45719" rIns="45719"/>
          <a:lstStyle/>
          <a:p>
            <a:endParaRPr/>
          </a:p>
        </p:txBody>
      </p:sp>
      <p:sp>
        <p:nvSpPr>
          <p:cNvPr id="416" name="Shape 416"/>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417"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418" name="Shape 418"/>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419"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420" name="Shape 420"/>
          <p:cNvSpPr/>
          <p:nvPr/>
        </p:nvSpPr>
        <p:spPr>
          <a:xfrm>
            <a:off x="2035172" y="394133"/>
            <a:ext cx="5667336" cy="1158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3600" b="1">
                <a:solidFill>
                  <a:srgbClr val="1F497D"/>
                </a:solidFill>
              </a:defRPr>
            </a:pPr>
            <a:r>
              <a:t>ÜYE DEVLET DİPLOMATİK </a:t>
            </a:r>
          </a:p>
          <a:p>
            <a:pPr algn="ctr">
              <a:defRPr sz="3600" b="1">
                <a:solidFill>
                  <a:srgbClr val="1F497D"/>
                </a:solidFill>
              </a:defRPr>
            </a:pPr>
            <a:r>
              <a:t>TEMSİLCİLİKLERİ VE ODGP</a:t>
            </a:r>
          </a:p>
        </p:txBody>
      </p:sp>
      <p:sp>
        <p:nvSpPr>
          <p:cNvPr id="421" name="Shape 421"/>
          <p:cNvSpPr/>
          <p:nvPr/>
        </p:nvSpPr>
        <p:spPr>
          <a:xfrm>
            <a:off x="74818" y="1752545"/>
            <a:ext cx="8994365" cy="20883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defRPr sz="2200"/>
            </a:pPr>
            <a:r>
              <a:t>Üye devletlerin üçüncü ülkeler ve uluslararası konferanslar nezdindeki diplomatik temsilcilikleri ve konsolosluk temsilcilikleri ile Birlik delegasyonları ve bunların uluslararası örgütler nezdindeki temsilcilikleri, bu Bölüm uyarınca kabul edilen Birlik</a:t>
            </a:r>
          </a:p>
          <a:p>
            <a:pPr algn="just">
              <a:defRPr sz="2200"/>
            </a:pPr>
            <a:r>
              <a:t>tutum ve eylemlerinin belirlendiği kararlara uyulmasını ve bunların uygulanmasını sağlamak için işbirliği yaparlar.</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p:nvPr/>
        </p:nvSpPr>
        <p:spPr>
          <a:xfrm>
            <a:off x="-19051" y="1509668"/>
            <a:ext cx="9193215" cy="1"/>
          </a:xfrm>
          <a:prstGeom prst="line">
            <a:avLst/>
          </a:prstGeom>
          <a:ln w="12700">
            <a:solidFill>
              <a:srgbClr val="000000"/>
            </a:solidFill>
          </a:ln>
        </p:spPr>
        <p:txBody>
          <a:bodyPr lIns="45719" rIns="45719"/>
          <a:lstStyle/>
          <a:p>
            <a:endParaRPr/>
          </a:p>
        </p:txBody>
      </p:sp>
      <p:sp>
        <p:nvSpPr>
          <p:cNvPr id="268" name="Shape 268"/>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269"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270" name="Shape 270"/>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271"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272" name="Shape 272"/>
          <p:cNvSpPr/>
          <p:nvPr/>
        </p:nvSpPr>
        <p:spPr>
          <a:xfrm>
            <a:off x="157740" y="1562007"/>
            <a:ext cx="8609401" cy="4218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endParaRPr/>
          </a:p>
          <a:p>
            <a:pPr>
              <a:defRPr sz="1600"/>
            </a:pPr>
            <a:r>
              <a:t>a) Birliğin değerlerini, temel çıkarlarını, güvenliğini, bağımsızlığını ve bütünlüğünü korumak,</a:t>
            </a:r>
          </a:p>
          <a:p>
            <a:pPr>
              <a:defRPr sz="1600"/>
            </a:pPr>
            <a:r>
              <a:t>b) demokrasiyi, hukukun üstünlüğünü, insan haklarını ve uluslararası hukuk ilkelerini güçlendirmek ve desteklemek,</a:t>
            </a:r>
          </a:p>
          <a:p>
            <a:pPr>
              <a:defRPr sz="1600"/>
            </a:pPr>
            <a:r>
              <a:t>c) barışı korumak, çatışmaları önlemek ve uluslararası güvenliği güçlendirmek,</a:t>
            </a:r>
          </a:p>
          <a:p>
            <a:pPr>
              <a:defRPr sz="1600"/>
            </a:pPr>
            <a:r>
              <a:t>d) öncelikli olarak yoksulluğun ortadan kaldırılması amacıyla, gelişmekte olan ülkelerin sürdürülebilir ekonomik, sosyal ve çevresel kalkınmasını desteklemek,</a:t>
            </a:r>
          </a:p>
          <a:p>
            <a:pPr>
              <a:defRPr sz="1600"/>
            </a:pPr>
            <a:r>
              <a:t>e) uluslararası ticaret üzerindeki kısıtlamaların tedricen kaldırılması da dahil, tüm ülkelerin dünya ekonomisiyle bütünleşmesini teşvik etmek,</a:t>
            </a:r>
          </a:p>
          <a:p>
            <a:pPr>
              <a:defRPr sz="1600"/>
            </a:pPr>
            <a:r>
              <a:t>f) sürdürülebilir kalkınmayı sağlamak amacıyla, çevre kalitesinin ve küresel doğal kaynakların sürdürülebilir yönetiminin muhafaza edilmesi ve iyileştirilmesi için uluslararası tedbirlerin geliştirilmesine katkıda bulunmak,</a:t>
            </a:r>
          </a:p>
          <a:p>
            <a:pPr>
              <a:defRPr sz="1600"/>
            </a:pPr>
            <a:r>
              <a:t>g) doğal veya insan kaynaklı afetlere maruz kalan halklara, ülkelere ve bölgelere yardım etmek,</a:t>
            </a:r>
          </a:p>
          <a:p>
            <a:pPr>
              <a:defRPr sz="1600"/>
            </a:pPr>
            <a:r>
              <a:t>h) daha güçlü çok taraflı işbirliğine ve küresel iyi yönetişime dayanan bir uluslararası sistemi desteklemek.</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p:nvPr/>
        </p:nvSpPr>
        <p:spPr>
          <a:xfrm>
            <a:off x="-19051" y="1509668"/>
            <a:ext cx="9193215" cy="1"/>
          </a:xfrm>
          <a:prstGeom prst="line">
            <a:avLst/>
          </a:prstGeom>
          <a:ln w="12700">
            <a:solidFill>
              <a:srgbClr val="000000"/>
            </a:solidFill>
          </a:ln>
        </p:spPr>
        <p:txBody>
          <a:bodyPr lIns="45719" rIns="45719"/>
          <a:lstStyle/>
          <a:p>
            <a:endParaRPr/>
          </a:p>
        </p:txBody>
      </p:sp>
      <p:sp>
        <p:nvSpPr>
          <p:cNvPr id="275" name="Shape 275"/>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276"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277" name="Shape 277"/>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278"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279" name="Shape 279"/>
          <p:cNvSpPr/>
          <p:nvPr/>
        </p:nvSpPr>
        <p:spPr>
          <a:xfrm>
            <a:off x="2020454" y="470333"/>
            <a:ext cx="4883979" cy="624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3600" b="1">
                <a:solidFill>
                  <a:srgbClr val="1F497D"/>
                </a:solidFill>
              </a:defRPr>
            </a:lvl1pPr>
          </a:lstStyle>
          <a:p>
            <a:r>
              <a:t>KOMŞULUK POLİTİKASI</a:t>
            </a:r>
          </a:p>
        </p:txBody>
      </p:sp>
      <p:sp>
        <p:nvSpPr>
          <p:cNvPr id="280" name="Shape 280"/>
          <p:cNvSpPr/>
          <p:nvPr/>
        </p:nvSpPr>
        <p:spPr>
          <a:xfrm>
            <a:off x="368045" y="2511815"/>
            <a:ext cx="8640962" cy="151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buSzPct val="100000"/>
              <a:buFont typeface="Arial"/>
              <a:buChar char="•"/>
              <a:defRPr sz="2400"/>
            </a:pPr>
            <a:r>
              <a:t>Birlik, komşu ülkelerle, Birliğin değerleri üzerine kurulu olan ve işbirliğine dayalı yakın ve barışçıl ilişkilerle belirginleşen bir refah ve iyi komşuluk alanı oluşturmak amacıyla özel ilişkiler geliştirir. </a:t>
            </a:r>
            <a:r>
              <a:rPr sz="1800"/>
              <a:t>(AB Ant md.8/1)</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p:nvPr/>
        </p:nvSpPr>
        <p:spPr>
          <a:xfrm>
            <a:off x="-19051" y="1509668"/>
            <a:ext cx="9193215" cy="1"/>
          </a:xfrm>
          <a:prstGeom prst="line">
            <a:avLst/>
          </a:prstGeom>
          <a:ln w="12700">
            <a:solidFill>
              <a:srgbClr val="000000"/>
            </a:solidFill>
          </a:ln>
        </p:spPr>
        <p:txBody>
          <a:bodyPr lIns="45719" rIns="45719"/>
          <a:lstStyle/>
          <a:p>
            <a:endParaRPr/>
          </a:p>
        </p:txBody>
      </p:sp>
      <p:sp>
        <p:nvSpPr>
          <p:cNvPr id="283" name="Shape 283"/>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284"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285" name="Shape 285"/>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286"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287" name="Shape 287"/>
          <p:cNvSpPr/>
          <p:nvPr/>
        </p:nvSpPr>
        <p:spPr>
          <a:xfrm>
            <a:off x="1905742" y="592472"/>
            <a:ext cx="5918484" cy="624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3600" b="1">
                <a:solidFill>
                  <a:srgbClr val="1F497D"/>
                </a:solidFill>
              </a:defRPr>
            </a:lvl1pPr>
          </a:lstStyle>
          <a:p>
            <a:r>
              <a:t>ANLAŞMA AKDETME YETKİSİ</a:t>
            </a:r>
          </a:p>
        </p:txBody>
      </p:sp>
      <p:sp>
        <p:nvSpPr>
          <p:cNvPr id="288" name="Shape 288"/>
          <p:cNvSpPr/>
          <p:nvPr/>
        </p:nvSpPr>
        <p:spPr>
          <a:xfrm>
            <a:off x="377788" y="2556333"/>
            <a:ext cx="8424938" cy="2225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buSzPct val="100000"/>
              <a:buFont typeface="Arial"/>
              <a:buChar char="•"/>
              <a:defRPr sz="2400"/>
            </a:lvl1pPr>
          </a:lstStyle>
          <a:p>
            <a:r>
              <a:t>Birlik, amaçları doğrultusunda, ilgili ülkelerle özel anlaşmalar akdedebilir. Bu anlaşmalar, karşılıklı hak ve yükümlülüklerin yanı sıra, ortak faaliyetlerin yürütülmesi imkanını da içerebilir. Bu anlaşmaların uygulanması konusunda düzenli olarak istişarede bulunulur. (AB ant 8/2)</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p:nvPr/>
        </p:nvSpPr>
        <p:spPr>
          <a:xfrm>
            <a:off x="-19051" y="1509668"/>
            <a:ext cx="9193215" cy="1"/>
          </a:xfrm>
          <a:prstGeom prst="line">
            <a:avLst/>
          </a:prstGeom>
          <a:ln w="12700">
            <a:solidFill>
              <a:srgbClr val="000000"/>
            </a:solidFill>
          </a:ln>
        </p:spPr>
        <p:txBody>
          <a:bodyPr lIns="45719" rIns="45719"/>
          <a:lstStyle/>
          <a:p>
            <a:endParaRPr/>
          </a:p>
        </p:txBody>
      </p:sp>
      <p:sp>
        <p:nvSpPr>
          <p:cNvPr id="291" name="Shape 291"/>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292"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293" name="Shape 293"/>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294"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295" name="Shape 295"/>
          <p:cNvSpPr/>
          <p:nvPr/>
        </p:nvSpPr>
        <p:spPr>
          <a:xfrm>
            <a:off x="2405101" y="470333"/>
            <a:ext cx="4114687" cy="624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3600" b="1">
                <a:solidFill>
                  <a:srgbClr val="1F497D"/>
                </a:solidFill>
              </a:defRPr>
            </a:lvl1pPr>
          </a:lstStyle>
          <a:p>
            <a:r>
              <a:t>AB’NİN DIŞ TEMSİLİ</a:t>
            </a:r>
          </a:p>
        </p:txBody>
      </p:sp>
      <p:sp>
        <p:nvSpPr>
          <p:cNvPr id="296" name="Shape 296"/>
          <p:cNvSpPr/>
          <p:nvPr/>
        </p:nvSpPr>
        <p:spPr>
          <a:xfrm>
            <a:off x="539551" y="1772816"/>
            <a:ext cx="8136906" cy="18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buSzPct val="100000"/>
              <a:buFont typeface="Arial"/>
              <a:buChar char="•"/>
              <a:defRPr sz="2400"/>
            </a:lvl1pPr>
          </a:lstStyle>
          <a:p>
            <a:r>
              <a:t>Avrupa Birliği Zirvesi Başkanı, Birlik Dışişleri ve Güvenlik Politikası Yüksek Temsilcisi’nin yetkilerine halel gelmeksizin, ortak dış ve güvenlik politikasını ilgilendiren konularda, kendi düzeyinde ve bu sıfatla Birliğin dış temsilini sağlar.</a:t>
            </a:r>
          </a:p>
        </p:txBody>
      </p:sp>
      <p:sp>
        <p:nvSpPr>
          <p:cNvPr id="297" name="Shape 297"/>
          <p:cNvSpPr/>
          <p:nvPr/>
        </p:nvSpPr>
        <p:spPr>
          <a:xfrm>
            <a:off x="611559" y="3573016"/>
            <a:ext cx="7992890" cy="1158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buSzPct val="100000"/>
              <a:buFont typeface="Arial"/>
              <a:buChar char="•"/>
              <a:defRPr sz="2400"/>
            </a:lvl1pPr>
          </a:lstStyle>
          <a:p>
            <a:r>
              <a:t>Dışişleri Konseyi, Zirve tarafından belirlenen stratejik yönlendirici ilkeler temelinde, Birliğin dış eylemini şekillendirir ve Birlik eyleminin tutarlılığını sağlar.</a:t>
            </a:r>
          </a:p>
        </p:txBody>
      </p:sp>
      <p:sp>
        <p:nvSpPr>
          <p:cNvPr id="298" name="Shape 298"/>
          <p:cNvSpPr/>
          <p:nvPr/>
        </p:nvSpPr>
        <p:spPr>
          <a:xfrm>
            <a:off x="827583" y="5085184"/>
            <a:ext cx="7776866" cy="1158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buSzPct val="100000"/>
              <a:buFont typeface="Arial"/>
              <a:buChar char="•"/>
              <a:defRPr sz="2400"/>
            </a:lvl1pPr>
          </a:lstStyle>
          <a:p>
            <a:r>
              <a:t>Komisyon, Ortak dış ve güvenlik politikası ile Antlaşmalar’da öngörülen diğer durumlar haricinde, Birliğin dış temsilini sağlar.</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p:nvPr/>
        </p:nvSpPr>
        <p:spPr>
          <a:xfrm>
            <a:off x="-19051" y="1509668"/>
            <a:ext cx="9193215" cy="1"/>
          </a:xfrm>
          <a:prstGeom prst="line">
            <a:avLst/>
          </a:prstGeom>
          <a:ln w="12700">
            <a:solidFill>
              <a:srgbClr val="000000"/>
            </a:solidFill>
          </a:ln>
        </p:spPr>
        <p:txBody>
          <a:bodyPr lIns="45719" rIns="45719"/>
          <a:lstStyle/>
          <a:p>
            <a:endParaRPr/>
          </a:p>
        </p:txBody>
      </p:sp>
      <p:sp>
        <p:nvSpPr>
          <p:cNvPr id="301" name="Shape 301"/>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302"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303" name="Shape 303"/>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304"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305" name="Shape 305"/>
          <p:cNvSpPr/>
          <p:nvPr/>
        </p:nvSpPr>
        <p:spPr>
          <a:xfrm>
            <a:off x="1740951" y="193334"/>
            <a:ext cx="6026310" cy="1031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3200" b="1">
                <a:solidFill>
                  <a:srgbClr val="1F497D"/>
                </a:solidFill>
              </a:defRPr>
            </a:pPr>
            <a:r>
              <a:t>Dışişleri ve Güvenlik Politikası </a:t>
            </a:r>
          </a:p>
          <a:p>
            <a:pPr algn="ctr">
              <a:defRPr sz="3200" b="1">
                <a:solidFill>
                  <a:srgbClr val="1F497D"/>
                </a:solidFill>
              </a:defRPr>
            </a:pPr>
            <a:r>
              <a:t>Yüksek Temsilcisi</a:t>
            </a:r>
          </a:p>
        </p:txBody>
      </p:sp>
      <p:sp>
        <p:nvSpPr>
          <p:cNvPr id="306" name="Shape 306"/>
          <p:cNvSpPr/>
          <p:nvPr/>
        </p:nvSpPr>
        <p:spPr>
          <a:xfrm>
            <a:off x="611559" y="1988840"/>
            <a:ext cx="7920882" cy="18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buSzPct val="100000"/>
              <a:buFont typeface="Arial"/>
              <a:buChar char="•"/>
              <a:defRPr sz="2400"/>
            </a:lvl1pPr>
          </a:lstStyle>
          <a:p>
            <a:r>
              <a:t>Avrupa Birliği Zirvesi, Komisyon Başkanı ile mutabık kalarak, Birlik Dışişleri ve Güvenlik Politikası Yüksek Temsilcisi’ni nitelikli çoğunlukla atar. Avrupa Birliği Zirvesi, Yüksek Temsilci’nin görevine aynı usule göre son verebilir.</a:t>
            </a:r>
          </a:p>
        </p:txBody>
      </p:sp>
      <p:sp>
        <p:nvSpPr>
          <p:cNvPr id="307" name="Shape 307"/>
          <p:cNvSpPr/>
          <p:nvPr/>
        </p:nvSpPr>
        <p:spPr>
          <a:xfrm>
            <a:off x="629816" y="3717032"/>
            <a:ext cx="7920882" cy="2225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buSzPct val="100000"/>
              <a:buFont typeface="Arial"/>
              <a:buChar char="•"/>
              <a:defRPr sz="2400"/>
            </a:lvl1pPr>
          </a:lstStyle>
          <a:p>
            <a:r>
              <a:t>Yüksek Temsilci, Birliğin ortak dış ve güvenlik politikasını yürütür. Yüksek Temsilci, Konsey’in talimatları doğrultusunda yürüteceği bu politikanın geliştirilmesine önerileriyle katkıda bulunur. Yüksek Temsilci, ortak güvenlik ve savunma politikası için de aynı şekilde hareket eder.</a:t>
            </a:r>
          </a:p>
        </p:txBody>
      </p:sp>
      <p:sp>
        <p:nvSpPr>
          <p:cNvPr id="308" name="Shape 308"/>
          <p:cNvSpPr/>
          <p:nvPr/>
        </p:nvSpPr>
        <p:spPr>
          <a:xfrm>
            <a:off x="655569" y="5840690"/>
            <a:ext cx="7902625"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buSzPct val="100000"/>
              <a:buFont typeface="Arial"/>
              <a:buChar char="•"/>
              <a:defRPr sz="2400"/>
            </a:lvl1pPr>
          </a:lstStyle>
          <a:p>
            <a:r>
              <a:t>Yüksek Temsilci, Dışişleri Konseyi’ne başkanlık eder.</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nvSpPr>
        <p:spPr>
          <a:xfrm>
            <a:off x="-19051" y="1509668"/>
            <a:ext cx="9193215" cy="1"/>
          </a:xfrm>
          <a:prstGeom prst="line">
            <a:avLst/>
          </a:prstGeom>
          <a:ln w="12700">
            <a:solidFill>
              <a:srgbClr val="000000"/>
            </a:solidFill>
          </a:ln>
        </p:spPr>
        <p:txBody>
          <a:bodyPr lIns="45719" rIns="45719"/>
          <a:lstStyle/>
          <a:p>
            <a:endParaRPr/>
          </a:p>
        </p:txBody>
      </p:sp>
      <p:sp>
        <p:nvSpPr>
          <p:cNvPr id="311" name="Shape 311"/>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312"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313" name="Shape 313"/>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314"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315" name="Shape 315"/>
          <p:cNvSpPr/>
          <p:nvPr/>
        </p:nvSpPr>
        <p:spPr>
          <a:xfrm>
            <a:off x="611559" y="1844824"/>
            <a:ext cx="7992890" cy="18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342900" indent="-342900">
              <a:buSzPct val="100000"/>
              <a:buFont typeface="Arial"/>
              <a:buChar char="•"/>
              <a:defRPr sz="2400"/>
            </a:lvl1pPr>
          </a:lstStyle>
          <a:p>
            <a:r>
              <a:t>Yüksek Temsilci, Komisyon Başkan Yardımcılarından biridir. Birliğin dış eyleminin tutarlı olmasını sağlar. Komisyon’un dış ilişkiler alanındaki görevlerinden ve Birliğin dış eyleminin diğer veçhelerinin koordinasyonundan, Komisyon bünyesinde sorumludur.</a:t>
            </a:r>
          </a:p>
        </p:txBody>
      </p:sp>
      <p:sp>
        <p:nvSpPr>
          <p:cNvPr id="316" name="Shape 316"/>
          <p:cNvSpPr/>
          <p:nvPr/>
        </p:nvSpPr>
        <p:spPr>
          <a:xfrm>
            <a:off x="170229" y="3972090"/>
            <a:ext cx="9077919" cy="1361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100"/>
            </a:lvl1pPr>
          </a:lstStyle>
          <a:p>
            <a:r>
              <a:t>Yüksek Temsilci, ortak dış ve güvenlik politikasına ilişkin konularda Birliği temsil eder. Birlik adına üçüncü taraflarla siyasi diyalog yürütür, uluslararası örgütlerde ve uluslararası konferanslarda Birliğin tutumunu ifade eder.</a:t>
            </a:r>
          </a:p>
        </p:txBody>
      </p:sp>
      <p:sp>
        <p:nvSpPr>
          <p:cNvPr id="317" name="Shape 317"/>
          <p:cNvSpPr/>
          <p:nvPr/>
        </p:nvSpPr>
        <p:spPr>
          <a:xfrm>
            <a:off x="275767" y="5340103"/>
            <a:ext cx="8866843" cy="116851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Yüksek Temsilci’ye, görevini yerine getirirken, bir Avrupa Dış Eylem Servisi yardımcı olur. Bu Servis, üye devletlerin diplomatik birimleriyle işbirliği halinde çalışır ve Konsey ve Komisyon’un Genel Sekreterliklerinin ilgili bölümlerinde görevli memurlar ile üye devletlerin diplomatik birimlerince görevlendirilmiş personelden oluşur.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p:nvPr/>
        </p:nvSpPr>
        <p:spPr>
          <a:xfrm>
            <a:off x="-19051" y="1509668"/>
            <a:ext cx="9193215" cy="1"/>
          </a:xfrm>
          <a:prstGeom prst="line">
            <a:avLst/>
          </a:prstGeom>
          <a:ln w="12700">
            <a:solidFill>
              <a:srgbClr val="000000"/>
            </a:solidFill>
          </a:ln>
        </p:spPr>
        <p:txBody>
          <a:bodyPr lIns="45719" rIns="45719"/>
          <a:lstStyle/>
          <a:p>
            <a:endParaRPr/>
          </a:p>
        </p:txBody>
      </p:sp>
      <p:sp>
        <p:nvSpPr>
          <p:cNvPr id="320" name="Shape 320"/>
          <p:cNvSpPr/>
          <p:nvPr/>
        </p:nvSpPr>
        <p:spPr>
          <a:xfrm>
            <a:off x="-1" y="0"/>
            <a:ext cx="9180516" cy="1509714"/>
          </a:xfrm>
          <a:prstGeom prst="rect">
            <a:avLst/>
          </a:prstGeom>
          <a:solidFill>
            <a:srgbClr val="FFFFFF"/>
          </a:solidFill>
          <a:ln w="12700">
            <a:miter lim="400000"/>
          </a:ln>
        </p:spPr>
        <p:txBody>
          <a:bodyPr lIns="45719" rIns="45719"/>
          <a:lstStyle/>
          <a:p>
            <a:pPr>
              <a:defRPr b="1">
                <a:solidFill>
                  <a:srgbClr val="FFFFFF"/>
                </a:solidFill>
                <a:latin typeface="Arial Narrow"/>
                <a:ea typeface="Arial Narrow"/>
                <a:cs typeface="Arial Narrow"/>
                <a:sym typeface="Arial Narrow"/>
              </a:defRPr>
            </a:pPr>
            <a:endParaRPr/>
          </a:p>
        </p:txBody>
      </p:sp>
      <p:pic>
        <p:nvPicPr>
          <p:cNvPr id="321" name="image4.png"/>
          <p:cNvPicPr>
            <a:picLocks noChangeAspect="1"/>
          </p:cNvPicPr>
          <p:nvPr/>
        </p:nvPicPr>
        <p:blipFill>
          <a:blip r:embed="rId2">
            <a:extLst/>
          </a:blip>
          <a:stretch>
            <a:fillRect/>
          </a:stretch>
        </p:blipFill>
        <p:spPr>
          <a:xfrm>
            <a:off x="163823" y="280411"/>
            <a:ext cx="1689219" cy="672929"/>
          </a:xfrm>
          <a:prstGeom prst="rect">
            <a:avLst/>
          </a:prstGeom>
          <a:ln w="12700">
            <a:miter lim="400000"/>
          </a:ln>
        </p:spPr>
      </p:pic>
      <p:sp>
        <p:nvSpPr>
          <p:cNvPr id="322" name="Shape 322"/>
          <p:cNvSpPr/>
          <p:nvPr/>
        </p:nvSpPr>
        <p:spPr>
          <a:xfrm>
            <a:off x="-143697" y="984889"/>
            <a:ext cx="2304258" cy="47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r>
              <a:t>Bu Proje Avrupa Birliği ve Türkiye Cumhuriyeti tarafından ortaklaşa finanse edilmektedir</a:t>
            </a:r>
          </a:p>
        </p:txBody>
      </p:sp>
      <p:pic>
        <p:nvPicPr>
          <p:cNvPr id="323" name="image5.png"/>
          <p:cNvPicPr>
            <a:picLocks noChangeAspect="1"/>
          </p:cNvPicPr>
          <p:nvPr/>
        </p:nvPicPr>
        <p:blipFill>
          <a:blip r:embed="rId3">
            <a:extLst/>
          </a:blip>
          <a:stretch>
            <a:fillRect/>
          </a:stretch>
        </p:blipFill>
        <p:spPr>
          <a:xfrm>
            <a:off x="7685491" y="1"/>
            <a:ext cx="1346629" cy="1586998"/>
          </a:xfrm>
          <a:prstGeom prst="rect">
            <a:avLst/>
          </a:prstGeom>
          <a:ln w="12700">
            <a:miter lim="400000"/>
          </a:ln>
        </p:spPr>
      </p:pic>
      <p:sp>
        <p:nvSpPr>
          <p:cNvPr id="324" name="Shape 324"/>
          <p:cNvSpPr/>
          <p:nvPr/>
        </p:nvSpPr>
        <p:spPr>
          <a:xfrm>
            <a:off x="1751902" y="277879"/>
            <a:ext cx="6741876" cy="1031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3200" b="1">
                <a:solidFill>
                  <a:srgbClr val="1F497D"/>
                </a:solidFill>
              </a:defRPr>
            </a:pPr>
            <a:r>
              <a:t>ORTAK DIŞ POLİTİKA VE GÜVENLİK </a:t>
            </a:r>
          </a:p>
          <a:p>
            <a:pPr algn="ctr">
              <a:defRPr sz="3200" b="1">
                <a:solidFill>
                  <a:srgbClr val="1F497D"/>
                </a:solidFill>
              </a:defRPr>
            </a:pPr>
            <a:r>
              <a:t>POLİTİKASI</a:t>
            </a:r>
          </a:p>
        </p:txBody>
      </p:sp>
      <p:sp>
        <p:nvSpPr>
          <p:cNvPr id="325" name="Shape 325"/>
          <p:cNvSpPr/>
          <p:nvPr/>
        </p:nvSpPr>
        <p:spPr>
          <a:xfrm>
            <a:off x="15467" y="1562006"/>
            <a:ext cx="9149580" cy="14247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200"/>
            </a:lvl1pPr>
          </a:lstStyle>
          <a:p>
            <a:r>
              <a:t>Birliğin ortak dış ve güvenlik politikası alanındaki yetkisi, ortak bir savunmaya dönüşebilecek ortak bir savunma politikasının aşamalı olarak belirlenmesi de dahil, dış politikanın bütün alanlarını ve Birliğin güvenliğine ilişkin tüm meseleleri kapsar.</a:t>
            </a:r>
          </a:p>
        </p:txBody>
      </p:sp>
      <p:sp>
        <p:nvSpPr>
          <p:cNvPr id="326" name="Shape 326"/>
          <p:cNvSpPr/>
          <p:nvPr/>
        </p:nvSpPr>
        <p:spPr>
          <a:xfrm>
            <a:off x="129625" y="3091476"/>
            <a:ext cx="8626287" cy="976298"/>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a:lvl1pPr>
          </a:lstStyle>
          <a:p>
            <a:r>
              <a:t>Ortak dış ve güvenlik politikası, özel kural ve usullere tabidir. Bu politika, Antlaşmalar’da aksi öngörülmedikçe, Avrupa Birliği Zirvesi ve Konsey tarafından oybirliğiyle belirlenir ve uygulanır.</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2885</Words>
  <Application>Microsoft Office PowerPoint</Application>
  <PresentationFormat>Ekran Gösterisi (4:3)</PresentationFormat>
  <Paragraphs>96</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Gaye Dinçel</dc:creator>
  <cp:lastModifiedBy>Gaye Dinçel</cp:lastModifiedBy>
  <cp:revision>2</cp:revision>
  <dcterms:modified xsi:type="dcterms:W3CDTF">2016-12-22T11:58:29Z</dcterms:modified>
</cp:coreProperties>
</file>