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56" r:id="rId2"/>
    <p:sldId id="376" r:id="rId3"/>
    <p:sldId id="397" r:id="rId4"/>
    <p:sldId id="343" r:id="rId5"/>
    <p:sldId id="393" r:id="rId6"/>
    <p:sldId id="345" r:id="rId7"/>
    <p:sldId id="395" r:id="rId8"/>
    <p:sldId id="396" r:id="rId9"/>
    <p:sldId id="394" r:id="rId10"/>
    <p:sldId id="398" r:id="rId11"/>
    <p:sldId id="417" r:id="rId12"/>
    <p:sldId id="399" r:id="rId13"/>
    <p:sldId id="400" r:id="rId14"/>
    <p:sldId id="404" r:id="rId15"/>
    <p:sldId id="405" r:id="rId16"/>
    <p:sldId id="410" r:id="rId17"/>
    <p:sldId id="409" r:id="rId18"/>
    <p:sldId id="408" r:id="rId19"/>
    <p:sldId id="407" r:id="rId20"/>
    <p:sldId id="406" r:id="rId21"/>
    <p:sldId id="416" r:id="rId22"/>
    <p:sldId id="411" r:id="rId23"/>
    <p:sldId id="413" r:id="rId24"/>
    <p:sldId id="412" r:id="rId25"/>
    <p:sldId id="415" r:id="rId26"/>
    <p:sldId id="414" r:id="rId27"/>
    <p:sldId id="418" r:id="rId28"/>
    <p:sldId id="403" r:id="rId29"/>
  </p:sldIdLst>
  <p:sldSz cx="9144000" cy="6858000" type="screen4x3"/>
  <p:notesSz cx="6805613" cy="9939338"/>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27" autoAdjust="0"/>
    <p:restoredTop sz="94246" autoAdjust="0"/>
  </p:normalViewPr>
  <p:slideViewPr>
    <p:cSldViewPr>
      <p:cViewPr>
        <p:scale>
          <a:sx n="70" d="100"/>
          <a:sy n="70" d="100"/>
        </p:scale>
        <p:origin x="-1266" y="-15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E1D4506-DC34-4B80-A86A-EACA53E2C6DC}" type="datetimeFigureOut">
              <a:rPr lang="en-GB"/>
              <a:pPr>
                <a:defRPr/>
              </a:pPr>
              <a:t>27/11/2015</a:t>
            </a:fld>
            <a:endParaRPr lang="en-GB"/>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56D81FD-FC7B-47CA-8703-C0476323C719}"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6B1E9CC-260E-463F-9EFF-1C2D237B7A58}" type="datetimeFigureOut">
              <a:rPr lang="en-GB"/>
              <a:pPr>
                <a:defRPr/>
              </a:pPr>
              <a:t>27/11/2015</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40A389-CB11-4C24-B7CB-950810EC2DB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BB42A3-9996-4C74-8075-CAC00AA6BA16}" type="slidenum">
              <a:rPr lang="en-GB">
                <a:cs typeface="Arial" charset="0"/>
              </a:rPr>
              <a:pPr fontAlgn="base">
                <a:spcBef>
                  <a:spcPct val="0"/>
                </a:spcBef>
                <a:spcAft>
                  <a:spcPct val="0"/>
                </a:spcAft>
                <a:defRPr/>
              </a:pPr>
              <a:t>2</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700014-BE64-4ECD-A66D-2676D679795F}" type="slidenum">
              <a:rPr lang="en-GB">
                <a:cs typeface="Arial" charset="0"/>
              </a:rPr>
              <a:pPr fontAlgn="base">
                <a:spcBef>
                  <a:spcPct val="0"/>
                </a:spcBef>
                <a:spcAft>
                  <a:spcPct val="0"/>
                </a:spcAft>
                <a:defRPr/>
              </a:pPr>
              <a:t>28</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B75041BF-8715-401D-86C0-87EE5AE7573E}" type="datetimeFigureOut">
              <a:rPr lang="tr-TR"/>
              <a:pPr>
                <a:defRPr/>
              </a:pPr>
              <a:t>27.11.2015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E5DAEFAA-C9D5-4617-8644-29841C920D90}"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4198C6CA-C56D-4C2A-8A2E-3AC33A01B4AA}" type="datetimeFigureOut">
              <a:rPr lang="tr-TR"/>
              <a:pPr>
                <a:defRPr/>
              </a:pPr>
              <a:t>27.11.2015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6282B8B0-59D2-4A98-BF34-F956BD1150A2}"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D3DF3FE0-83A8-45D2-9FDD-4C939F16FEFB}" type="datetimeFigureOut">
              <a:rPr lang="tr-TR"/>
              <a:pPr>
                <a:defRPr/>
              </a:pPr>
              <a:t>27.11.2015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5B7B3E45-A182-4FEE-8717-372B20A82B2F}"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F59F24F9-F1A9-4F50-B5C6-BC27B9514229}" type="datetimeFigureOut">
              <a:rPr lang="tr-TR"/>
              <a:pPr>
                <a:defRPr/>
              </a:pPr>
              <a:t>27.11.2015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34871EA6-4F5C-4359-B79F-59A66536CCFE}"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9BE775-83F8-4186-8722-7350AAA63B77}" type="datetimeFigureOut">
              <a:rPr lang="tr-TR"/>
              <a:pPr>
                <a:defRPr/>
              </a:pPr>
              <a:t>27.11.2015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9DAFB507-7D4E-4EAE-8F34-8BE9C21EB53E}"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AAC58653-A37B-4A5A-B4D0-B2BAC01A1071}" type="datetimeFigureOut">
              <a:rPr lang="tr-TR"/>
              <a:pPr>
                <a:defRPr/>
              </a:pPr>
              <a:t>27.11.2015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7DB90D5E-30F1-4094-B4F9-722A835D213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FEE95256-079C-4B59-A37D-067134589F7F}" type="datetimeFigureOut">
              <a:rPr lang="tr-TR"/>
              <a:pPr>
                <a:defRPr/>
              </a:pPr>
              <a:t>27.11.2015</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FF6C15ED-2606-4FC8-B4BB-8A2B42FC8CE0}"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9ADE864F-4B35-4BFE-A07C-2EA07EEF4B29}" type="datetimeFigureOut">
              <a:rPr lang="tr-TR"/>
              <a:pPr>
                <a:defRPr/>
              </a:pPr>
              <a:t>27.11.2015</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B420FFC7-EC24-4E85-A9EC-3F0456C8B5E5}"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D75D07-9118-44B2-9C44-3C805750D9B0}" type="datetimeFigureOut">
              <a:rPr lang="tr-TR"/>
              <a:pPr>
                <a:defRPr/>
              </a:pPr>
              <a:t>27.11.2015</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43C7A213-D78C-4D5D-AF89-3098A6E8DE51}"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05EB4C-064C-4AAD-BEF9-D441DFDD5EBF}" type="datetimeFigureOut">
              <a:rPr lang="tr-TR"/>
              <a:pPr>
                <a:defRPr/>
              </a:pPr>
              <a:t>27.11.2015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4C5E851D-9991-4097-80BB-17D396BD2D2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C9C394-25F3-471F-8651-64595EAFEFFF}" type="datetimeFigureOut">
              <a:rPr lang="tr-TR"/>
              <a:pPr>
                <a:defRPr/>
              </a:pPr>
              <a:t>27.11.2015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4F054FBD-A2F7-450F-85B5-85B349D4E6BC}"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E1B2252-B84A-4744-A71A-3E7B57E4D603}" type="datetimeFigureOut">
              <a:rPr lang="tr-TR"/>
              <a:pPr>
                <a:defRPr/>
              </a:pPr>
              <a:t>27.11.2015</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9DE6E33-B89F-43F0-A131-351657084EF9}"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p:cNvSpPr>
            <a:spLocks noChangeArrowheads="1"/>
          </p:cNvSpPr>
          <p:nvPr/>
        </p:nvSpPr>
        <p:spPr bwMode="auto">
          <a:xfrm>
            <a:off x="0" y="0"/>
            <a:ext cx="9180513" cy="1479550"/>
          </a:xfrm>
          <a:prstGeom prst="rect">
            <a:avLst/>
          </a:prstGeom>
          <a:solidFill>
            <a:schemeClr val="tx2">
              <a:lumMod val="20000"/>
              <a:lumOff val="80000"/>
            </a:schemeClr>
          </a:solidFill>
          <a:ln>
            <a:noFill/>
          </a:ln>
          <a:extLst/>
        </p:spPr>
        <p:txBody>
          <a:bodyPr/>
          <a:lstStyle/>
          <a:p>
            <a:pPr algn="ctr" fontAlgn="auto">
              <a:spcBef>
                <a:spcPts val="0"/>
              </a:spcBef>
              <a:spcAft>
                <a:spcPts val="0"/>
              </a:spcAft>
              <a:defRPr/>
            </a:pPr>
            <a:endParaRPr lang="tr-TR" altLang="tr-TR" b="1" dirty="0">
              <a:solidFill>
                <a:schemeClr val="bg1"/>
              </a:solidFill>
              <a:latin typeface="Arial Narrow" pitchFamily="34" charset="0"/>
            </a:endParaRPr>
          </a:p>
          <a:p>
            <a:pPr algn="ctr" fontAlgn="auto">
              <a:spcBef>
                <a:spcPts val="0"/>
              </a:spcBef>
              <a:spcAft>
                <a:spcPts val="0"/>
              </a:spcAft>
              <a:defRPr/>
            </a:pPr>
            <a:endParaRPr lang="tr-TR" altLang="tr-TR" b="1" dirty="0">
              <a:solidFill>
                <a:schemeClr val="bg1"/>
              </a:solidFill>
              <a:latin typeface="Arial Narrow" pitchFamily="34" charset="0"/>
            </a:endParaRPr>
          </a:p>
          <a:p>
            <a:pPr algn="ctr" fontAlgn="auto">
              <a:spcBef>
                <a:spcPts val="0"/>
              </a:spcBef>
              <a:spcAft>
                <a:spcPts val="0"/>
              </a:spcAft>
              <a:defRPr/>
            </a:pPr>
            <a:endParaRPr lang="tr-TR" altLang="tr-TR" b="1" dirty="0">
              <a:solidFill>
                <a:schemeClr val="bg1"/>
              </a:solidFill>
              <a:latin typeface="Arial Narrow" pitchFamily="34" charset="0"/>
            </a:endParaRPr>
          </a:p>
          <a:p>
            <a:pPr algn="ctr" fontAlgn="auto">
              <a:spcBef>
                <a:spcPts val="0"/>
              </a:spcBef>
              <a:spcAft>
                <a:spcPts val="0"/>
              </a:spcAft>
              <a:defRPr/>
            </a:pPr>
            <a:endParaRPr lang="tr-TR" altLang="tr-TR" b="1" dirty="0">
              <a:solidFill>
                <a:schemeClr val="bg1"/>
              </a:solidFill>
              <a:latin typeface="Arial Narrow" pitchFamily="34" charset="0"/>
            </a:endParaRPr>
          </a:p>
          <a:p>
            <a:pPr algn="ctr" fontAlgn="auto">
              <a:spcBef>
                <a:spcPts val="0"/>
              </a:spcBef>
              <a:spcAft>
                <a:spcPts val="0"/>
              </a:spcAft>
              <a:defRPr/>
            </a:pPr>
            <a:endParaRPr lang="en-GB" altLang="tr-TR" b="1" dirty="0">
              <a:solidFill>
                <a:schemeClr val="bg1"/>
              </a:solidFill>
              <a:latin typeface="Arial Narrow" pitchFamily="34" charset="0"/>
            </a:endParaRPr>
          </a:p>
          <a:p>
            <a:pPr algn="ctr" fontAlgn="auto">
              <a:spcBef>
                <a:spcPts val="0"/>
              </a:spcBef>
              <a:spcAft>
                <a:spcPts val="0"/>
              </a:spcAft>
              <a:defRPr/>
            </a:pPr>
            <a:endParaRPr lang="tr-TR" altLang="tr-TR" b="1" dirty="0">
              <a:solidFill>
                <a:schemeClr val="bg1"/>
              </a:solidFill>
              <a:latin typeface="Arial Narrow" pitchFamily="34" charset="0"/>
            </a:endParaRPr>
          </a:p>
        </p:txBody>
      </p:sp>
      <p:sp>
        <p:nvSpPr>
          <p:cNvPr id="15362" name="TextBox 18"/>
          <p:cNvSpPr txBox="1">
            <a:spLocks noChangeArrowheads="1"/>
          </p:cNvSpPr>
          <p:nvPr/>
        </p:nvSpPr>
        <p:spPr bwMode="auto">
          <a:xfrm>
            <a:off x="827088" y="1628775"/>
            <a:ext cx="8042275" cy="523875"/>
          </a:xfrm>
          <a:prstGeom prst="rect">
            <a:avLst/>
          </a:prstGeom>
          <a:noFill/>
          <a:ln w="9525">
            <a:noFill/>
            <a:miter lim="800000"/>
            <a:headEnd/>
            <a:tailEnd/>
          </a:ln>
        </p:spPr>
        <p:txBody>
          <a:bodyPr>
            <a:spAutoFit/>
          </a:bodyPr>
          <a:lstStyle/>
          <a:p>
            <a:pPr algn="ctr"/>
            <a:r>
              <a:rPr lang="en-GB" altLang="tr-TR" sz="2800" b="1">
                <a:solidFill>
                  <a:srgbClr val="000090"/>
                </a:solidFill>
                <a:latin typeface="Calibri" pitchFamily="34" charset="0"/>
              </a:rPr>
              <a:t>Kısa Kısa Avrupa Birliği</a:t>
            </a:r>
          </a:p>
        </p:txBody>
      </p:sp>
      <p:grpSp>
        <p:nvGrpSpPr>
          <p:cNvPr id="15363" name="Group 8"/>
          <p:cNvGrpSpPr>
            <a:grpSpLocks/>
          </p:cNvGrpSpPr>
          <p:nvPr/>
        </p:nvGrpSpPr>
        <p:grpSpPr bwMode="auto">
          <a:xfrm>
            <a:off x="468313" y="5743575"/>
            <a:ext cx="8151812" cy="1114425"/>
            <a:chOff x="467544" y="5743276"/>
            <a:chExt cx="8152178" cy="1114724"/>
          </a:xfrm>
        </p:grpSpPr>
        <p:pic>
          <p:nvPicPr>
            <p:cNvPr id="15370"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668344" y="5806392"/>
              <a:ext cx="951378" cy="941864"/>
            </a:xfrm>
            <a:prstGeom prst="rect">
              <a:avLst/>
            </a:prstGeom>
            <a:noFill/>
            <a:ln w="9525">
              <a:noFill/>
              <a:miter lim="800000"/>
              <a:headEnd/>
              <a:tailEnd/>
            </a:ln>
          </p:spPr>
        </p:pic>
        <p:pic>
          <p:nvPicPr>
            <p:cNvPr id="15371" name="Picture 2"/>
            <p:cNvPicPr>
              <a:picLocks noChangeAspect="1" noChangeArrowheads="1"/>
            </p:cNvPicPr>
            <p:nvPr/>
          </p:nvPicPr>
          <p:blipFill>
            <a:blip r:embed="rId3" cstate="print"/>
            <a:srcRect/>
            <a:stretch>
              <a:fillRect/>
            </a:stretch>
          </p:blipFill>
          <p:spPr bwMode="auto">
            <a:xfrm>
              <a:off x="467544" y="5743276"/>
              <a:ext cx="1567934" cy="1114724"/>
            </a:xfrm>
            <a:prstGeom prst="rect">
              <a:avLst/>
            </a:prstGeom>
            <a:noFill/>
            <a:ln w="9525">
              <a:noFill/>
              <a:miter lim="800000"/>
              <a:headEnd/>
              <a:tailEnd/>
            </a:ln>
          </p:spPr>
        </p:pic>
        <p:pic>
          <p:nvPicPr>
            <p:cNvPr id="15372" name="Picture 6" descr="LOGO Eptisa_Muhendislik NEW.jpg"/>
            <p:cNvPicPr>
              <a:picLocks noChangeArrowheads="1"/>
            </p:cNvPicPr>
            <p:nvPr/>
          </p:nvPicPr>
          <p:blipFill>
            <a:blip r:embed="rId4" cstate="print"/>
            <a:srcRect/>
            <a:stretch>
              <a:fillRect/>
            </a:stretch>
          </p:blipFill>
          <p:spPr bwMode="auto">
            <a:xfrm>
              <a:off x="3856102" y="6093296"/>
              <a:ext cx="1507986" cy="576064"/>
            </a:xfrm>
            <a:prstGeom prst="rect">
              <a:avLst/>
            </a:prstGeom>
            <a:noFill/>
            <a:ln w="9525">
              <a:noFill/>
              <a:miter lim="800000"/>
              <a:headEnd/>
              <a:tailEnd/>
            </a:ln>
          </p:spPr>
        </p:pic>
      </p:grpSp>
      <p:grpSp>
        <p:nvGrpSpPr>
          <p:cNvPr id="15364" name="Group 5"/>
          <p:cNvGrpSpPr>
            <a:grpSpLocks/>
          </p:cNvGrpSpPr>
          <p:nvPr/>
        </p:nvGrpSpPr>
        <p:grpSpPr bwMode="auto">
          <a:xfrm>
            <a:off x="0" y="115888"/>
            <a:ext cx="2484438" cy="1306512"/>
            <a:chOff x="0" y="116632"/>
            <a:chExt cx="2483768" cy="1305436"/>
          </a:xfrm>
        </p:grpSpPr>
        <p:pic>
          <p:nvPicPr>
            <p:cNvPr id="15368"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15369" name="TextBox 6"/>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pic>
        <p:nvPicPr>
          <p:cNvPr id="15365" name="Picture 3"/>
          <p:cNvPicPr>
            <a:picLocks noChangeAspect="1"/>
          </p:cNvPicPr>
          <p:nvPr/>
        </p:nvPicPr>
        <p:blipFill>
          <a:blip r:embed="rId6" cstate="print"/>
          <a:srcRect/>
          <a:stretch>
            <a:fillRect/>
          </a:stretch>
        </p:blipFill>
        <p:spPr bwMode="auto">
          <a:xfrm>
            <a:off x="2555875" y="2565400"/>
            <a:ext cx="4165600" cy="3162300"/>
          </a:xfrm>
          <a:prstGeom prst="rect">
            <a:avLst/>
          </a:prstGeom>
          <a:noFill/>
          <a:ln w="9525">
            <a:noFill/>
            <a:miter lim="800000"/>
            <a:headEnd/>
            <a:tailEnd/>
          </a:ln>
        </p:spPr>
      </p:pic>
      <p:sp>
        <p:nvSpPr>
          <p:cNvPr id="15366" name="TextBox 1"/>
          <p:cNvSpPr txBox="1">
            <a:spLocks noChangeArrowheads="1"/>
          </p:cNvSpPr>
          <p:nvPr/>
        </p:nvSpPr>
        <p:spPr bwMode="auto">
          <a:xfrm>
            <a:off x="3132138" y="1052513"/>
            <a:ext cx="3444875" cy="369887"/>
          </a:xfrm>
          <a:prstGeom prst="rect">
            <a:avLst/>
          </a:prstGeom>
          <a:noFill/>
          <a:ln w="9525">
            <a:noFill/>
            <a:miter lim="800000"/>
            <a:headEnd/>
            <a:tailEnd/>
          </a:ln>
        </p:spPr>
        <p:txBody>
          <a:bodyPr wrap="none">
            <a:spAutoFit/>
          </a:bodyPr>
          <a:lstStyle/>
          <a:p>
            <a:pPr algn="ctr"/>
            <a:r>
              <a:rPr lang="en-GB" b="1">
                <a:solidFill>
                  <a:srgbClr val="000090"/>
                </a:solidFill>
                <a:latin typeface="Calibri" pitchFamily="34" charset="0"/>
              </a:rPr>
              <a:t>Öğrenciler AB’yi Öğreniyor Projesi</a:t>
            </a:r>
          </a:p>
        </p:txBody>
      </p:sp>
      <p:pic>
        <p:nvPicPr>
          <p:cNvPr id="15367" name="Picture 2" descr="abyi_ogreniyorum.png"/>
          <p:cNvPicPr>
            <a:picLocks noChangeAspect="1"/>
          </p:cNvPicPr>
          <p:nvPr/>
        </p:nvPicPr>
        <p:blipFill>
          <a:blip r:embed="rId7"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25602"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en-US" sz="1800" baseline="30000" dirty="0" smtClean="0"/>
          </a:p>
          <a:p>
            <a:pPr algn="ctr" eaLnBrk="1" fontAlgn="auto" hangingPunct="1">
              <a:spcBef>
                <a:spcPts val="0"/>
              </a:spcBef>
              <a:spcAft>
                <a:spcPts val="0"/>
              </a:spcAft>
              <a:defRPr/>
            </a:pPr>
            <a:endParaRPr lang="en-US" sz="1800" baseline="30000" dirty="0"/>
          </a:p>
          <a:p>
            <a:pPr algn="ctr" eaLnBrk="1" fontAlgn="auto" hangingPunct="1">
              <a:spcBef>
                <a:spcPts val="0"/>
              </a:spcBef>
              <a:spcAft>
                <a:spcPts val="0"/>
              </a:spcAft>
              <a:defRPr/>
            </a:pPr>
            <a:endParaRPr lang="en-US" sz="1800" baseline="30000" dirty="0" smtClean="0"/>
          </a:p>
          <a:p>
            <a:pPr algn="ctr" eaLnBrk="1" fontAlgn="auto" hangingPunct="1">
              <a:spcBef>
                <a:spcPts val="0"/>
              </a:spcBef>
              <a:spcAft>
                <a:spcPts val="0"/>
              </a:spcAft>
              <a:defRPr/>
            </a:pPr>
            <a:endParaRPr lang="en-US" sz="1800" baseline="30000" dirty="0"/>
          </a:p>
          <a:p>
            <a:pPr algn="ctr" eaLnBrk="1" fontAlgn="auto" hangingPunct="1">
              <a:spcBef>
                <a:spcPts val="0"/>
              </a:spcBef>
              <a:spcAft>
                <a:spcPts val="0"/>
              </a:spcAft>
              <a:defRPr/>
            </a:pPr>
            <a:endParaRPr lang="en-US" sz="1800" baseline="30000" dirty="0" smtClean="0"/>
          </a:p>
          <a:p>
            <a:pPr algn="ctr" eaLnBrk="1" fontAlgn="auto" hangingPunct="1">
              <a:spcBef>
                <a:spcPts val="0"/>
              </a:spcBef>
              <a:spcAft>
                <a:spcPts val="0"/>
              </a:spcAft>
              <a:defRPr/>
            </a:pPr>
            <a:endParaRPr lang="en-US" sz="2800" b="1" baseline="30000" dirty="0">
              <a:latin typeface="Arial"/>
              <a:cs typeface="Arial"/>
            </a:endParaRPr>
          </a:p>
          <a:p>
            <a:pPr algn="ctr" eaLnBrk="1" fontAlgn="auto" hangingPunct="1">
              <a:spcBef>
                <a:spcPts val="0"/>
              </a:spcBef>
              <a:spcAft>
                <a:spcPts val="0"/>
              </a:spcAft>
              <a:defRPr/>
            </a:pPr>
            <a:r>
              <a:rPr lang="en-US" sz="2800" b="1" baseline="30000" dirty="0" smtClean="0">
                <a:latin typeface="Arial"/>
                <a:cs typeface="Arial"/>
              </a:rPr>
              <a:t>                </a:t>
            </a:r>
            <a:r>
              <a:rPr lang="en-US" sz="2700" b="1" baseline="30000" dirty="0" err="1" smtClean="0">
                <a:solidFill>
                  <a:srgbClr val="000090"/>
                </a:solidFill>
                <a:latin typeface="Arial"/>
                <a:cs typeface="Arial"/>
              </a:rPr>
              <a:t>Avrupa</a:t>
            </a:r>
            <a:r>
              <a:rPr lang="en-US" sz="2700" b="1" baseline="30000" dirty="0" smtClean="0">
                <a:solidFill>
                  <a:srgbClr val="000090"/>
                </a:solidFill>
                <a:latin typeface="Arial"/>
                <a:cs typeface="Arial"/>
              </a:rPr>
              <a:t> </a:t>
            </a:r>
            <a:r>
              <a:rPr lang="en-US" sz="2700" b="1" baseline="30000" dirty="0" err="1">
                <a:solidFill>
                  <a:srgbClr val="000090"/>
                </a:solidFill>
                <a:latin typeface="Arial"/>
                <a:cs typeface="Arial"/>
              </a:rPr>
              <a:t>Birliğinin</a:t>
            </a:r>
            <a:r>
              <a:rPr lang="en-US" sz="2700" b="1" baseline="30000" dirty="0">
                <a:solidFill>
                  <a:srgbClr val="000090"/>
                </a:solidFill>
                <a:latin typeface="Arial"/>
                <a:cs typeface="Arial"/>
              </a:rPr>
              <a:t> </a:t>
            </a:r>
            <a:r>
              <a:rPr lang="en-US" sz="2700" b="1" baseline="30000" dirty="0" err="1">
                <a:solidFill>
                  <a:srgbClr val="000090"/>
                </a:solidFill>
                <a:latin typeface="Arial"/>
                <a:cs typeface="Arial"/>
              </a:rPr>
              <a:t>Temel</a:t>
            </a:r>
            <a:r>
              <a:rPr lang="en-US" sz="2700" b="1" baseline="30000" dirty="0">
                <a:solidFill>
                  <a:srgbClr val="000090"/>
                </a:solidFill>
                <a:latin typeface="Arial"/>
                <a:cs typeface="Arial"/>
              </a:rPr>
              <a:t> </a:t>
            </a:r>
            <a:r>
              <a:rPr lang="en-US" sz="2700" b="1" baseline="30000" dirty="0" err="1">
                <a:solidFill>
                  <a:srgbClr val="000090"/>
                </a:solidFill>
                <a:latin typeface="Arial"/>
                <a:cs typeface="Arial"/>
              </a:rPr>
              <a:t>Hedefleri</a:t>
            </a:r>
            <a:r>
              <a:rPr lang="en-US" sz="2700" b="1" baseline="30000" dirty="0">
                <a:solidFill>
                  <a:srgbClr val="000090"/>
                </a:solidFill>
                <a:latin typeface="Arial"/>
                <a:cs typeface="Arial"/>
              </a:rPr>
              <a:t> </a:t>
            </a:r>
            <a:r>
              <a:rPr lang="en-US" sz="2700" b="1" baseline="30000" dirty="0" err="1">
                <a:solidFill>
                  <a:srgbClr val="000090"/>
                </a:solidFill>
                <a:latin typeface="Arial"/>
                <a:cs typeface="Arial"/>
              </a:rPr>
              <a:t>ve</a:t>
            </a:r>
            <a:r>
              <a:rPr lang="en-US" sz="2700" b="1" baseline="30000" dirty="0">
                <a:solidFill>
                  <a:srgbClr val="000090"/>
                </a:solidFill>
                <a:latin typeface="Arial"/>
                <a:cs typeface="Arial"/>
              </a:rPr>
              <a:t> </a:t>
            </a:r>
            <a:r>
              <a:rPr lang="en-US" sz="2700" b="1" baseline="30000" dirty="0" err="1">
                <a:solidFill>
                  <a:srgbClr val="000090"/>
                </a:solidFill>
                <a:latin typeface="Arial"/>
                <a:cs typeface="Arial"/>
              </a:rPr>
              <a:t>Politikaları</a:t>
            </a:r>
            <a:endParaRPr lang="tr-TR" altLang="tr-TR" sz="2700" b="1" dirty="0">
              <a:solidFill>
                <a:srgbClr val="000090"/>
              </a:solidFill>
              <a:latin typeface="Arial"/>
              <a:cs typeface="Arial"/>
            </a:endParaRPr>
          </a:p>
        </p:txBody>
      </p:sp>
      <p:pic>
        <p:nvPicPr>
          <p:cNvPr id="25604"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25605" name="Group 13"/>
          <p:cNvGrpSpPr>
            <a:grpSpLocks/>
          </p:cNvGrpSpPr>
          <p:nvPr/>
        </p:nvGrpSpPr>
        <p:grpSpPr bwMode="auto">
          <a:xfrm>
            <a:off x="179388" y="115888"/>
            <a:ext cx="2484437" cy="1306512"/>
            <a:chOff x="0" y="116632"/>
            <a:chExt cx="2483768" cy="1305436"/>
          </a:xfrm>
        </p:grpSpPr>
        <p:pic>
          <p:nvPicPr>
            <p:cNvPr id="25609"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25610"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4" name="Rectangle 3"/>
          <p:cNvSpPr/>
          <p:nvPr/>
        </p:nvSpPr>
        <p:spPr>
          <a:xfrm>
            <a:off x="179388" y="1557338"/>
            <a:ext cx="4530725" cy="492125"/>
          </a:xfrm>
          <a:prstGeom prst="rect">
            <a:avLst/>
          </a:prstGeom>
          <a:solidFill>
            <a:schemeClr val="accent5">
              <a:lumMod val="20000"/>
              <a:lumOff val="80000"/>
              <a:alpha val="39000"/>
            </a:schemeClr>
          </a:solidFill>
        </p:spPr>
        <p:txBody>
          <a:bodyPr>
            <a:spAutoFit/>
          </a:bodyPr>
          <a:lstStyle/>
          <a:p>
            <a:pPr fontAlgn="auto">
              <a:spcBef>
                <a:spcPts val="0"/>
              </a:spcBef>
              <a:spcAft>
                <a:spcPts val="0"/>
              </a:spcAft>
              <a:defRPr/>
            </a:pPr>
            <a:endParaRPr lang="en-US" sz="2600" noProof="1">
              <a:solidFill>
                <a:srgbClr val="000090"/>
              </a:solidFill>
              <a:latin typeface="Arial"/>
              <a:cs typeface="Arial"/>
            </a:endParaRPr>
          </a:p>
        </p:txBody>
      </p:sp>
      <p:sp>
        <p:nvSpPr>
          <p:cNvPr id="25607" name="Rectangle 2"/>
          <p:cNvSpPr>
            <a:spLocks noChangeArrowheads="1"/>
          </p:cNvSpPr>
          <p:nvPr/>
        </p:nvSpPr>
        <p:spPr bwMode="auto">
          <a:xfrm>
            <a:off x="827088" y="2060575"/>
            <a:ext cx="7921625" cy="3549650"/>
          </a:xfrm>
          <a:prstGeom prst="rect">
            <a:avLst/>
          </a:prstGeom>
          <a:noFill/>
          <a:ln w="9525">
            <a:noFill/>
            <a:miter lim="800000"/>
            <a:headEnd/>
            <a:tailEnd/>
          </a:ln>
        </p:spPr>
        <p:txBody>
          <a:bodyPr>
            <a:spAutoFit/>
          </a:bodyPr>
          <a:lstStyle/>
          <a:p>
            <a:pPr marL="457200" indent="-457200">
              <a:lnSpc>
                <a:spcPct val="120000"/>
              </a:lnSpc>
              <a:buFont typeface="Arial" charset="0"/>
              <a:buChar char="•"/>
            </a:pPr>
            <a:r>
              <a:rPr lang="tr-TR" sz="2700" baseline="30000" noProof="1">
                <a:solidFill>
                  <a:srgbClr val="000090"/>
                </a:solidFill>
              </a:rPr>
              <a:t>Güçlü ve etkili bir dış politika aktörü olmak,</a:t>
            </a:r>
          </a:p>
          <a:p>
            <a:pPr marL="457200" indent="-457200">
              <a:lnSpc>
                <a:spcPct val="120000"/>
              </a:lnSpc>
            </a:pPr>
            <a:endParaRPr lang="tr-TR" sz="2700" baseline="30000" noProof="1">
              <a:solidFill>
                <a:srgbClr val="000090"/>
              </a:solidFill>
            </a:endParaRPr>
          </a:p>
          <a:p>
            <a:pPr marL="457200" indent="-457200">
              <a:lnSpc>
                <a:spcPct val="60000"/>
              </a:lnSpc>
              <a:buFont typeface="Arial" charset="0"/>
              <a:buChar char="•"/>
            </a:pPr>
            <a:r>
              <a:rPr lang="tr-TR" sz="2700" baseline="30000" noProof="1">
                <a:solidFill>
                  <a:srgbClr val="000090"/>
                </a:solidFill>
              </a:rPr>
              <a:t>AB içinde ve dışında özgürlük,</a:t>
            </a:r>
            <a:r>
              <a:rPr lang="tr-TR" sz="2700" noProof="1">
                <a:solidFill>
                  <a:srgbClr val="000090"/>
                </a:solidFill>
              </a:rPr>
              <a:t> </a:t>
            </a:r>
            <a:r>
              <a:rPr lang="tr-TR" sz="2700" baseline="30000" noProof="1">
                <a:solidFill>
                  <a:srgbClr val="000090"/>
                </a:solidFill>
              </a:rPr>
              <a:t>demokrasi, insan hakları ve hukukun</a:t>
            </a:r>
            <a:r>
              <a:rPr lang="tr-TR" sz="2700" noProof="1">
                <a:solidFill>
                  <a:srgbClr val="000090"/>
                </a:solidFill>
              </a:rPr>
              <a:t> </a:t>
            </a:r>
            <a:r>
              <a:rPr lang="tr-TR" sz="2700" baseline="30000" noProof="1">
                <a:solidFill>
                  <a:srgbClr val="000090"/>
                </a:solidFill>
              </a:rPr>
              <a:t>üstünlüğü</a:t>
            </a:r>
            <a:r>
              <a:rPr lang="tr-TR" sz="2700" baseline="30000">
                <a:solidFill>
                  <a:srgbClr val="000090"/>
                </a:solidFill>
              </a:rPr>
              <a:t> </a:t>
            </a:r>
            <a:r>
              <a:rPr lang="tr-TR" sz="2700" baseline="30000" noProof="1">
                <a:solidFill>
                  <a:srgbClr val="000090"/>
                </a:solidFill>
              </a:rPr>
              <a:t>değerlerini garanti</a:t>
            </a:r>
            <a:r>
              <a:rPr lang="tr-TR" sz="2700" noProof="1">
                <a:solidFill>
                  <a:srgbClr val="000090"/>
                </a:solidFill>
              </a:rPr>
              <a:t> </a:t>
            </a:r>
            <a:r>
              <a:rPr lang="tr-TR" sz="2700" baseline="30000" noProof="1">
                <a:solidFill>
                  <a:srgbClr val="000090"/>
                </a:solidFill>
              </a:rPr>
              <a:t>altına almak ve yaymak,</a:t>
            </a:r>
            <a:endParaRPr lang="tr-TR" sz="2700" noProof="1">
              <a:solidFill>
                <a:srgbClr val="000090"/>
              </a:solidFill>
            </a:endParaRPr>
          </a:p>
          <a:p>
            <a:pPr marL="457200" indent="-457200">
              <a:lnSpc>
                <a:spcPct val="120000"/>
              </a:lnSpc>
              <a:buFont typeface="Arial" charset="0"/>
              <a:buChar char="•"/>
            </a:pPr>
            <a:r>
              <a:rPr lang="tr-TR" sz="2700" baseline="30000" noProof="1">
                <a:solidFill>
                  <a:srgbClr val="000090"/>
                </a:solidFill>
              </a:rPr>
              <a:t>Her türlü ayrımcılıkla mücadele etmek;</a:t>
            </a:r>
            <a:r>
              <a:rPr lang="tr-TR" sz="2700" noProof="1">
                <a:solidFill>
                  <a:srgbClr val="000090"/>
                </a:solidFill>
              </a:rPr>
              <a:t> </a:t>
            </a:r>
            <a:r>
              <a:rPr lang="tr-TR" sz="2700" baseline="30000" noProof="1">
                <a:solidFill>
                  <a:srgbClr val="000090"/>
                </a:solidFill>
              </a:rPr>
              <a:t>özellikle her</a:t>
            </a:r>
            <a:r>
              <a:rPr lang="tr-TR" sz="2700" noProof="1">
                <a:solidFill>
                  <a:srgbClr val="000090"/>
                </a:solidFill>
              </a:rPr>
              <a:t> </a:t>
            </a:r>
            <a:r>
              <a:rPr lang="tr-TR" sz="2700" baseline="30000" noProof="1">
                <a:solidFill>
                  <a:srgbClr val="000090"/>
                </a:solidFill>
              </a:rPr>
              <a:t>alanda kadın-erkek eşitliği için çaba sarf etmek,</a:t>
            </a:r>
          </a:p>
          <a:p>
            <a:pPr marL="457200" indent="-457200">
              <a:lnSpc>
                <a:spcPct val="120000"/>
              </a:lnSpc>
              <a:buFont typeface="Arial" charset="0"/>
              <a:buChar char="•"/>
            </a:pPr>
            <a:r>
              <a:rPr lang="tr-TR" sz="2700" baseline="30000" noProof="1">
                <a:solidFill>
                  <a:srgbClr val="000090"/>
                </a:solidFill>
              </a:rPr>
              <a:t>İklim değişikliği ile mücadele etmek,</a:t>
            </a:r>
            <a:endParaRPr lang="tr-TR" sz="2700" noProof="1">
              <a:solidFill>
                <a:srgbClr val="000090"/>
              </a:solidFill>
            </a:endParaRPr>
          </a:p>
          <a:p>
            <a:pPr marL="457200" indent="-457200">
              <a:lnSpc>
                <a:spcPct val="120000"/>
              </a:lnSpc>
              <a:buFont typeface="Arial" charset="0"/>
              <a:buChar char="•"/>
            </a:pPr>
            <a:r>
              <a:rPr lang="tr-TR" sz="2700" baseline="30000" noProof="1">
                <a:solidFill>
                  <a:srgbClr val="000090"/>
                </a:solidFill>
              </a:rPr>
              <a:t>Çevreyi en üst düzeyde korurken ekonomik</a:t>
            </a:r>
            <a:r>
              <a:rPr lang="tr-TR" sz="2700" noProof="1">
                <a:solidFill>
                  <a:srgbClr val="000090"/>
                </a:solidFill>
              </a:rPr>
              <a:t> </a:t>
            </a:r>
            <a:r>
              <a:rPr lang="tr-TR" sz="2700" baseline="30000" noProof="1">
                <a:solidFill>
                  <a:srgbClr val="000090"/>
                </a:solidFill>
              </a:rPr>
              <a:t>büyümeyi sürdürebilmek,</a:t>
            </a:r>
            <a:endParaRPr lang="tr-TR" sz="2700" noProof="1">
              <a:solidFill>
                <a:srgbClr val="000090"/>
              </a:solidFill>
            </a:endParaRPr>
          </a:p>
          <a:p>
            <a:pPr marL="457200" indent="-457200">
              <a:lnSpc>
                <a:spcPct val="120000"/>
              </a:lnSpc>
              <a:buFont typeface="Arial" charset="0"/>
              <a:buChar char="•"/>
            </a:pPr>
            <a:r>
              <a:rPr lang="tr-TR" sz="2700" baseline="30000" noProof="1">
                <a:solidFill>
                  <a:srgbClr val="000090"/>
                </a:solidFill>
              </a:rPr>
              <a:t>Enerji güvenliğini sağlamak,</a:t>
            </a:r>
            <a:endParaRPr lang="tr-TR" sz="2700" noProof="1">
              <a:solidFill>
                <a:srgbClr val="000090"/>
              </a:solidFill>
            </a:endParaRPr>
          </a:p>
        </p:txBody>
      </p:sp>
      <p:pic>
        <p:nvPicPr>
          <p:cNvPr id="25608" name="Picture 11" descr="abyi_ogreniyorum.png"/>
          <p:cNvPicPr>
            <a:picLocks noChangeAspect="1"/>
          </p:cNvPicPr>
          <p:nvPr/>
        </p:nvPicPr>
        <p:blipFill>
          <a:blip r:embed="rId6"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26626"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en-US" sz="1800" baseline="30000" dirty="0" smtClean="0"/>
          </a:p>
          <a:p>
            <a:pPr algn="ctr" eaLnBrk="1" fontAlgn="auto" hangingPunct="1">
              <a:spcBef>
                <a:spcPts val="0"/>
              </a:spcBef>
              <a:spcAft>
                <a:spcPts val="0"/>
              </a:spcAft>
              <a:defRPr/>
            </a:pPr>
            <a:endParaRPr lang="en-US" sz="1800" baseline="30000" dirty="0"/>
          </a:p>
          <a:p>
            <a:pPr algn="ctr" eaLnBrk="1" fontAlgn="auto" hangingPunct="1">
              <a:spcBef>
                <a:spcPts val="0"/>
              </a:spcBef>
              <a:spcAft>
                <a:spcPts val="0"/>
              </a:spcAft>
              <a:defRPr/>
            </a:pPr>
            <a:endParaRPr lang="en-US" sz="1800" baseline="30000" dirty="0" smtClean="0"/>
          </a:p>
          <a:p>
            <a:pPr algn="ctr" eaLnBrk="1" fontAlgn="auto" hangingPunct="1">
              <a:spcBef>
                <a:spcPts val="0"/>
              </a:spcBef>
              <a:spcAft>
                <a:spcPts val="0"/>
              </a:spcAft>
              <a:defRPr/>
            </a:pPr>
            <a:endParaRPr lang="en-US" sz="1800" baseline="30000" dirty="0"/>
          </a:p>
          <a:p>
            <a:pPr algn="ctr" eaLnBrk="1" fontAlgn="auto" hangingPunct="1">
              <a:spcBef>
                <a:spcPts val="0"/>
              </a:spcBef>
              <a:spcAft>
                <a:spcPts val="0"/>
              </a:spcAft>
              <a:defRPr/>
            </a:pPr>
            <a:endParaRPr lang="en-US" sz="1800" baseline="30000" dirty="0" smtClean="0"/>
          </a:p>
          <a:p>
            <a:pPr algn="ctr" eaLnBrk="1" fontAlgn="auto" hangingPunct="1">
              <a:spcBef>
                <a:spcPts val="0"/>
              </a:spcBef>
              <a:spcAft>
                <a:spcPts val="0"/>
              </a:spcAft>
              <a:defRPr/>
            </a:pPr>
            <a:endParaRPr lang="en-US" sz="2800" b="1" baseline="30000" dirty="0">
              <a:latin typeface="Arial"/>
              <a:cs typeface="Arial"/>
            </a:endParaRPr>
          </a:p>
          <a:p>
            <a:pPr algn="ctr" eaLnBrk="1" fontAlgn="auto" hangingPunct="1">
              <a:spcBef>
                <a:spcPts val="0"/>
              </a:spcBef>
              <a:spcAft>
                <a:spcPts val="0"/>
              </a:spcAft>
              <a:defRPr/>
            </a:pPr>
            <a:r>
              <a:rPr lang="en-US" sz="2800" b="1" baseline="30000" dirty="0" smtClean="0">
                <a:latin typeface="Arial"/>
                <a:cs typeface="Arial"/>
              </a:rPr>
              <a:t>                </a:t>
            </a:r>
            <a:r>
              <a:rPr lang="en-US" sz="2700" b="1" baseline="30000" dirty="0" err="1" smtClean="0">
                <a:solidFill>
                  <a:srgbClr val="000090"/>
                </a:solidFill>
                <a:latin typeface="Arial"/>
                <a:cs typeface="Arial"/>
              </a:rPr>
              <a:t>Avrupa</a:t>
            </a:r>
            <a:r>
              <a:rPr lang="en-US" sz="2700" b="1" baseline="30000" dirty="0" smtClean="0">
                <a:solidFill>
                  <a:srgbClr val="000090"/>
                </a:solidFill>
                <a:latin typeface="Arial"/>
                <a:cs typeface="Arial"/>
              </a:rPr>
              <a:t> </a:t>
            </a:r>
            <a:r>
              <a:rPr lang="en-US" sz="2700" b="1" baseline="30000" dirty="0" err="1">
                <a:solidFill>
                  <a:srgbClr val="000090"/>
                </a:solidFill>
                <a:latin typeface="Arial"/>
                <a:cs typeface="Arial"/>
              </a:rPr>
              <a:t>Birliğinin</a:t>
            </a:r>
            <a:r>
              <a:rPr lang="en-US" sz="2700" b="1" baseline="30000" dirty="0">
                <a:solidFill>
                  <a:srgbClr val="000090"/>
                </a:solidFill>
                <a:latin typeface="Arial"/>
                <a:cs typeface="Arial"/>
              </a:rPr>
              <a:t> </a:t>
            </a:r>
            <a:r>
              <a:rPr lang="en-US" sz="2700" b="1" baseline="30000" dirty="0" err="1">
                <a:solidFill>
                  <a:srgbClr val="000090"/>
                </a:solidFill>
                <a:latin typeface="Arial"/>
                <a:cs typeface="Arial"/>
              </a:rPr>
              <a:t>Temel</a:t>
            </a:r>
            <a:r>
              <a:rPr lang="en-US" sz="2700" b="1" baseline="30000" dirty="0">
                <a:solidFill>
                  <a:srgbClr val="000090"/>
                </a:solidFill>
                <a:latin typeface="Arial"/>
                <a:cs typeface="Arial"/>
              </a:rPr>
              <a:t> </a:t>
            </a:r>
            <a:r>
              <a:rPr lang="en-US" sz="2700" b="1" baseline="30000" dirty="0" err="1">
                <a:solidFill>
                  <a:srgbClr val="000090"/>
                </a:solidFill>
                <a:latin typeface="Arial"/>
                <a:cs typeface="Arial"/>
              </a:rPr>
              <a:t>Hedefleri</a:t>
            </a:r>
            <a:r>
              <a:rPr lang="en-US" sz="2700" b="1" baseline="30000" dirty="0">
                <a:solidFill>
                  <a:srgbClr val="000090"/>
                </a:solidFill>
                <a:latin typeface="Arial"/>
                <a:cs typeface="Arial"/>
              </a:rPr>
              <a:t> </a:t>
            </a:r>
            <a:r>
              <a:rPr lang="en-US" sz="2700" b="1" baseline="30000" dirty="0" err="1">
                <a:solidFill>
                  <a:srgbClr val="000090"/>
                </a:solidFill>
                <a:latin typeface="Arial"/>
                <a:cs typeface="Arial"/>
              </a:rPr>
              <a:t>ve</a:t>
            </a:r>
            <a:r>
              <a:rPr lang="en-US" sz="2700" b="1" baseline="30000" dirty="0">
                <a:solidFill>
                  <a:srgbClr val="000090"/>
                </a:solidFill>
                <a:latin typeface="Arial"/>
                <a:cs typeface="Arial"/>
              </a:rPr>
              <a:t> </a:t>
            </a:r>
            <a:r>
              <a:rPr lang="en-US" sz="2700" b="1" baseline="30000" dirty="0" err="1">
                <a:solidFill>
                  <a:srgbClr val="000090"/>
                </a:solidFill>
                <a:latin typeface="Arial"/>
                <a:cs typeface="Arial"/>
              </a:rPr>
              <a:t>Politikaları</a:t>
            </a:r>
            <a:endParaRPr lang="tr-TR" altLang="tr-TR" sz="2700" b="1" dirty="0">
              <a:solidFill>
                <a:srgbClr val="000090"/>
              </a:solidFill>
              <a:latin typeface="Arial"/>
              <a:cs typeface="Arial"/>
            </a:endParaRPr>
          </a:p>
        </p:txBody>
      </p:sp>
      <p:pic>
        <p:nvPicPr>
          <p:cNvPr id="26628"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26629" name="Group 13"/>
          <p:cNvGrpSpPr>
            <a:grpSpLocks/>
          </p:cNvGrpSpPr>
          <p:nvPr/>
        </p:nvGrpSpPr>
        <p:grpSpPr bwMode="auto">
          <a:xfrm>
            <a:off x="179388" y="115888"/>
            <a:ext cx="2484437" cy="1306512"/>
            <a:chOff x="0" y="116632"/>
            <a:chExt cx="2483768" cy="1305436"/>
          </a:xfrm>
        </p:grpSpPr>
        <p:pic>
          <p:nvPicPr>
            <p:cNvPr id="26632"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26633"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26630" name="Rectangle 14"/>
          <p:cNvSpPr>
            <a:spLocks noChangeArrowheads="1"/>
          </p:cNvSpPr>
          <p:nvPr/>
        </p:nvSpPr>
        <p:spPr bwMode="auto">
          <a:xfrm>
            <a:off x="900113" y="2205038"/>
            <a:ext cx="7343775" cy="3338512"/>
          </a:xfrm>
          <a:prstGeom prst="rect">
            <a:avLst/>
          </a:prstGeom>
          <a:noFill/>
          <a:ln w="9525">
            <a:noFill/>
            <a:miter lim="800000"/>
            <a:headEnd/>
            <a:tailEnd/>
          </a:ln>
        </p:spPr>
        <p:txBody>
          <a:bodyPr>
            <a:spAutoFit/>
          </a:bodyPr>
          <a:lstStyle/>
          <a:p>
            <a:pPr marL="457200" indent="-457200">
              <a:spcAft>
                <a:spcPts val="600"/>
              </a:spcAft>
              <a:buFont typeface="Arial" charset="0"/>
              <a:buChar char="•"/>
            </a:pPr>
            <a:r>
              <a:rPr lang="tr-TR" sz="2800" baseline="30000" noProof="1">
                <a:solidFill>
                  <a:srgbClr val="000090"/>
                </a:solidFill>
              </a:rPr>
              <a:t>Yasadışı göç, uluslararası terörizm, insan,</a:t>
            </a:r>
            <a:r>
              <a:rPr lang="tr-TR" sz="2800" noProof="1">
                <a:solidFill>
                  <a:srgbClr val="000090"/>
                </a:solidFill>
              </a:rPr>
              <a:t> </a:t>
            </a:r>
            <a:r>
              <a:rPr lang="tr-TR" sz="2800" baseline="30000" noProof="1">
                <a:solidFill>
                  <a:srgbClr val="000090"/>
                </a:solidFill>
              </a:rPr>
              <a:t>silah ve</a:t>
            </a:r>
            <a:r>
              <a:rPr lang="tr-TR" sz="2800" noProof="1">
                <a:solidFill>
                  <a:srgbClr val="000090"/>
                </a:solidFill>
              </a:rPr>
              <a:t> </a:t>
            </a:r>
            <a:r>
              <a:rPr lang="tr-TR" sz="2800" baseline="30000" noProof="1">
                <a:solidFill>
                  <a:srgbClr val="000090"/>
                </a:solidFill>
              </a:rPr>
              <a:t>uyuşturucu kaçakçılığı gibi suçlarla etkin biçimde mücadele etmek ve gerçek anlamda bir özgürlük, güvenlik ve adalet alanı oluşturmak,</a:t>
            </a:r>
          </a:p>
          <a:p>
            <a:pPr marL="457200" indent="-457200">
              <a:spcAft>
                <a:spcPts val="600"/>
              </a:spcAft>
              <a:buFont typeface="Arial" charset="0"/>
              <a:buChar char="•"/>
            </a:pPr>
            <a:r>
              <a:rPr lang="tr-TR" sz="2800" baseline="30000" noProof="1">
                <a:solidFill>
                  <a:srgbClr val="000090"/>
                </a:solidFill>
              </a:rPr>
              <a:t>AB üyesi ülkelerde istihdamın ve sosyal korumanın artırılmasına katkıda bulunmak,</a:t>
            </a:r>
          </a:p>
          <a:p>
            <a:pPr marL="457200" indent="-457200">
              <a:spcAft>
                <a:spcPts val="600"/>
              </a:spcAft>
              <a:buFont typeface="Arial" charset="0"/>
              <a:buChar char="•"/>
            </a:pPr>
            <a:r>
              <a:rPr lang="tr-TR" sz="2800" baseline="30000" noProof="1">
                <a:solidFill>
                  <a:srgbClr val="000090"/>
                </a:solidFill>
              </a:rPr>
              <a:t>AB üyesi ülkeler arasında ekonomik, sosyal ve bölgesel uyumu teşvik etmek,</a:t>
            </a:r>
          </a:p>
          <a:p>
            <a:pPr marL="457200" indent="-457200">
              <a:spcAft>
                <a:spcPts val="600"/>
              </a:spcAft>
              <a:buFont typeface="Arial" charset="0"/>
              <a:buChar char="•"/>
            </a:pPr>
            <a:r>
              <a:rPr lang="tr-TR" sz="2800" baseline="30000" noProof="1">
                <a:solidFill>
                  <a:srgbClr val="000090"/>
                </a:solidFill>
              </a:rPr>
              <a:t>Avrupa vatandaşlarının en üst düzeyde yaşam ve kalite standartlarına sahip olmasını sağlamaktır.</a:t>
            </a:r>
            <a:endParaRPr lang="tr-TR" sz="2800" noProof="1">
              <a:solidFill>
                <a:srgbClr val="000090"/>
              </a:solidFill>
            </a:endParaRPr>
          </a:p>
        </p:txBody>
      </p:sp>
      <p:pic>
        <p:nvPicPr>
          <p:cNvPr id="26631" name="Picture 10" descr="abyi_ogreniyorum.png"/>
          <p:cNvPicPr>
            <a:picLocks noChangeAspect="1"/>
          </p:cNvPicPr>
          <p:nvPr/>
        </p:nvPicPr>
        <p:blipFill>
          <a:blip r:embed="rId6"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27650"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27652"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27653" name="Group 13"/>
          <p:cNvGrpSpPr>
            <a:grpSpLocks/>
          </p:cNvGrpSpPr>
          <p:nvPr/>
        </p:nvGrpSpPr>
        <p:grpSpPr bwMode="auto">
          <a:xfrm>
            <a:off x="179388" y="115888"/>
            <a:ext cx="2484437" cy="1306512"/>
            <a:chOff x="0" y="116632"/>
            <a:chExt cx="2483768" cy="1305436"/>
          </a:xfrm>
        </p:grpSpPr>
        <p:pic>
          <p:nvPicPr>
            <p:cNvPr id="27659"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27660"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4" name="Rectangle 3"/>
          <p:cNvSpPr/>
          <p:nvPr/>
        </p:nvSpPr>
        <p:spPr>
          <a:xfrm>
            <a:off x="179388" y="1341438"/>
            <a:ext cx="5688012" cy="4359275"/>
          </a:xfrm>
          <a:prstGeom prst="rect">
            <a:avLst/>
          </a:prstGeom>
        </p:spPr>
        <p:txBody>
          <a:bodyPr>
            <a:spAutoFit/>
          </a:bodyPr>
          <a:lstStyle/>
          <a:p>
            <a:pPr algn="ctr" fontAlgn="auto">
              <a:spcBef>
                <a:spcPts val="0"/>
              </a:spcBef>
              <a:spcAft>
                <a:spcPts val="0"/>
              </a:spcAft>
              <a:defRPr/>
            </a:pPr>
            <a:endParaRPr lang="en-US" sz="2700" b="1" baseline="30000" dirty="0">
              <a:solidFill>
                <a:srgbClr val="000090"/>
              </a:solidFill>
              <a:latin typeface="Arial"/>
              <a:cs typeface="Arial"/>
            </a:endParaRPr>
          </a:p>
          <a:p>
            <a:pPr algn="ctr" fontAlgn="auto">
              <a:spcBef>
                <a:spcPts val="0"/>
              </a:spcBef>
              <a:spcAft>
                <a:spcPts val="0"/>
              </a:spcAft>
              <a:defRPr/>
            </a:pPr>
            <a:r>
              <a:rPr lang="en-US" sz="2700" b="1" baseline="30000" dirty="0" err="1">
                <a:solidFill>
                  <a:srgbClr val="000090"/>
                </a:solidFill>
                <a:latin typeface="Arial"/>
                <a:cs typeface="Arial"/>
              </a:rPr>
              <a:t>Avrupa</a:t>
            </a:r>
            <a:r>
              <a:rPr lang="en-US" sz="2700" b="1" baseline="30000" dirty="0">
                <a:solidFill>
                  <a:srgbClr val="000090"/>
                </a:solidFill>
                <a:latin typeface="Arial"/>
                <a:cs typeface="Arial"/>
              </a:rPr>
              <a:t> </a:t>
            </a:r>
            <a:r>
              <a:rPr lang="en-US" sz="2700" b="1" baseline="30000" dirty="0" err="1">
                <a:solidFill>
                  <a:srgbClr val="000090"/>
                </a:solidFill>
                <a:latin typeface="Arial"/>
                <a:cs typeface="Arial"/>
              </a:rPr>
              <a:t>Birliği</a:t>
            </a:r>
            <a:r>
              <a:rPr lang="en-US" sz="2700" b="1" baseline="30000" dirty="0">
                <a:solidFill>
                  <a:srgbClr val="000090"/>
                </a:solidFill>
                <a:latin typeface="Arial"/>
                <a:cs typeface="Arial"/>
              </a:rPr>
              <a:t> </a:t>
            </a:r>
            <a:r>
              <a:rPr lang="en-US" sz="2700" b="1" baseline="30000" dirty="0" err="1">
                <a:solidFill>
                  <a:srgbClr val="000090"/>
                </a:solidFill>
                <a:latin typeface="Arial"/>
                <a:cs typeface="Arial"/>
              </a:rPr>
              <a:t>Parlamentosu</a:t>
            </a:r>
            <a:endParaRPr lang="en-US" sz="2700" b="1" baseline="30000" dirty="0">
              <a:solidFill>
                <a:srgbClr val="000090"/>
              </a:solidFill>
              <a:latin typeface="Arial"/>
              <a:cs typeface="Arial"/>
            </a:endParaRPr>
          </a:p>
          <a:p>
            <a:pPr fontAlgn="auto">
              <a:spcBef>
                <a:spcPts val="0"/>
              </a:spcBef>
              <a:spcAft>
                <a:spcPts val="0"/>
              </a:spcAft>
              <a:defRPr/>
            </a:pPr>
            <a:endParaRPr lang="en-US" sz="2400" b="1" baseline="30000" noProof="1">
              <a:solidFill>
                <a:srgbClr val="000090"/>
              </a:solidFill>
              <a:latin typeface="Arial"/>
              <a:cs typeface="Arial"/>
            </a:endParaRPr>
          </a:p>
          <a:p>
            <a:pPr marL="342900" indent="-342900" fontAlgn="auto">
              <a:spcBef>
                <a:spcPts val="0"/>
              </a:spcBef>
              <a:spcAft>
                <a:spcPts val="0"/>
              </a:spcAft>
              <a:buFont typeface="Arial"/>
              <a:buChar char="•"/>
              <a:defRPr/>
            </a:pPr>
            <a:r>
              <a:rPr lang="en-US" sz="2600" baseline="30000" noProof="1">
                <a:solidFill>
                  <a:srgbClr val="000090"/>
                </a:solidFill>
                <a:latin typeface="Arial"/>
                <a:cs typeface="Arial"/>
              </a:rPr>
              <a:t>Avrupa Parlamentosu, AB kurumları içinde doğrudan halk tarafından seçilen organdır. AB üyesi ülkelerin vatandaşları beş yılda bir yapılan Avrupa Parlamentosu seçimlerinde oy kullanabilirler. </a:t>
            </a:r>
          </a:p>
          <a:p>
            <a:pPr marL="342900" indent="-342900" fontAlgn="auto">
              <a:spcBef>
                <a:spcPts val="0"/>
              </a:spcBef>
              <a:spcAft>
                <a:spcPts val="0"/>
              </a:spcAft>
              <a:buFont typeface="Arial"/>
              <a:buChar char="•"/>
              <a:defRPr/>
            </a:pPr>
            <a:r>
              <a:rPr lang="en-US" sz="2600" baseline="30000" noProof="1">
                <a:solidFill>
                  <a:srgbClr val="000090"/>
                </a:solidFill>
                <a:latin typeface="Arial"/>
                <a:cs typeface="Arial"/>
              </a:rPr>
              <a:t>Parlamento, 2014 seçimleri sonrası 750 temsilci ve bir Başkanı içerecek şekilde 751 üyeden oluşmaktadır.</a:t>
            </a:r>
          </a:p>
          <a:p>
            <a:pPr marL="342900" indent="-342900" fontAlgn="auto">
              <a:spcBef>
                <a:spcPts val="0"/>
              </a:spcBef>
              <a:spcAft>
                <a:spcPts val="0"/>
              </a:spcAft>
              <a:buFont typeface="Arial"/>
              <a:buChar char="•"/>
              <a:defRPr/>
            </a:pPr>
            <a:r>
              <a:rPr lang="en-US" sz="2600" baseline="30000" noProof="1">
                <a:solidFill>
                  <a:srgbClr val="000090"/>
                </a:solidFill>
                <a:latin typeface="Arial"/>
                <a:cs typeface="Arial"/>
              </a:rPr>
              <a:t>Hangi üye ülkenin kaç parlamenter ile temsil edileceği üye ülkelerin nüfuslarına göre tespit edilir. Üyeler ülkelerine göre değil, siyasi görüşlerine göre grup oluştururlar. Parlamenterler ülkelerini değil, kendilerine oy veren Avrupa vatandaşlarının siyasi görüşlerini temsil ederler.</a:t>
            </a:r>
            <a:endParaRPr lang="en-US" sz="2600" noProof="1">
              <a:solidFill>
                <a:srgbClr val="000090"/>
              </a:solidFill>
              <a:latin typeface="Arial"/>
              <a:cs typeface="Arial"/>
            </a:endParaRPr>
          </a:p>
        </p:txBody>
      </p:sp>
      <p:pic>
        <p:nvPicPr>
          <p:cNvPr id="27655" name="Picture 5" descr="images.jpg"/>
          <p:cNvPicPr>
            <a:picLocks noChangeAspect="1"/>
          </p:cNvPicPr>
          <p:nvPr/>
        </p:nvPicPr>
        <p:blipFill>
          <a:blip r:embed="rId6" cstate="print"/>
          <a:srcRect/>
          <a:stretch>
            <a:fillRect/>
          </a:stretch>
        </p:blipFill>
        <p:spPr bwMode="auto">
          <a:xfrm>
            <a:off x="6156325" y="1844675"/>
            <a:ext cx="2517775" cy="1800225"/>
          </a:xfrm>
          <a:prstGeom prst="rect">
            <a:avLst/>
          </a:prstGeom>
          <a:noFill/>
          <a:ln w="9525">
            <a:noFill/>
            <a:miter lim="800000"/>
            <a:headEnd/>
            <a:tailEnd/>
          </a:ln>
        </p:spPr>
      </p:pic>
      <p:pic>
        <p:nvPicPr>
          <p:cNvPr id="27656" name="Picture 6" descr="Unknown.jpg"/>
          <p:cNvPicPr>
            <a:picLocks noChangeAspect="1"/>
          </p:cNvPicPr>
          <p:nvPr/>
        </p:nvPicPr>
        <p:blipFill>
          <a:blip r:embed="rId7" cstate="print"/>
          <a:srcRect/>
          <a:stretch>
            <a:fillRect/>
          </a:stretch>
        </p:blipFill>
        <p:spPr bwMode="auto">
          <a:xfrm>
            <a:off x="6084888" y="4221163"/>
            <a:ext cx="2820987" cy="1438275"/>
          </a:xfrm>
          <a:prstGeom prst="rect">
            <a:avLst/>
          </a:prstGeom>
          <a:noFill/>
          <a:ln w="9525">
            <a:noFill/>
            <a:miter lim="800000"/>
            <a:headEnd/>
            <a:tailEnd/>
          </a:ln>
        </p:spPr>
      </p:pic>
      <p:sp>
        <p:nvSpPr>
          <p:cNvPr id="27657" name="TextBox 7"/>
          <p:cNvSpPr txBox="1">
            <a:spLocks noChangeArrowheads="1"/>
          </p:cNvSpPr>
          <p:nvPr/>
        </p:nvSpPr>
        <p:spPr bwMode="auto">
          <a:xfrm>
            <a:off x="3203575" y="981075"/>
            <a:ext cx="3730625" cy="461963"/>
          </a:xfrm>
          <a:prstGeom prst="rect">
            <a:avLst/>
          </a:prstGeom>
          <a:noFill/>
          <a:ln w="9525">
            <a:noFill/>
            <a:miter lim="800000"/>
            <a:headEnd/>
            <a:tailEnd/>
          </a:ln>
        </p:spPr>
        <p:txBody>
          <a:bodyPr wrap="none">
            <a:spAutoFit/>
          </a:bodyPr>
          <a:lstStyle/>
          <a:p>
            <a:r>
              <a:rPr lang="en-US" sz="2400" b="1">
                <a:solidFill>
                  <a:srgbClr val="000090"/>
                </a:solidFill>
              </a:rPr>
              <a:t>Avrupa Birliği Kurumları</a:t>
            </a:r>
          </a:p>
        </p:txBody>
      </p:sp>
      <p:pic>
        <p:nvPicPr>
          <p:cNvPr id="27658" name="Picture 15" descr="abyi_ogreniyorum.png"/>
          <p:cNvPicPr>
            <a:picLocks noChangeAspect="1"/>
          </p:cNvPicPr>
          <p:nvPr/>
        </p:nvPicPr>
        <p:blipFill>
          <a:blip r:embed="rId8"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28674"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28676"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28677" name="Group 13"/>
          <p:cNvGrpSpPr>
            <a:grpSpLocks/>
          </p:cNvGrpSpPr>
          <p:nvPr/>
        </p:nvGrpSpPr>
        <p:grpSpPr bwMode="auto">
          <a:xfrm>
            <a:off x="179388" y="115888"/>
            <a:ext cx="2484437" cy="1306512"/>
            <a:chOff x="0" y="116632"/>
            <a:chExt cx="2483768" cy="1305436"/>
          </a:xfrm>
        </p:grpSpPr>
        <p:pic>
          <p:nvPicPr>
            <p:cNvPr id="28683"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28684"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16" name="Rectangle 15"/>
          <p:cNvSpPr/>
          <p:nvPr/>
        </p:nvSpPr>
        <p:spPr>
          <a:xfrm>
            <a:off x="250825" y="1628775"/>
            <a:ext cx="4897438" cy="4052888"/>
          </a:xfrm>
          <a:prstGeom prst="rect">
            <a:avLst/>
          </a:prstGeom>
        </p:spPr>
        <p:txBody>
          <a:bodyPr>
            <a:spAutoFit/>
          </a:bodyPr>
          <a:lstStyle/>
          <a:p>
            <a:pPr algn="just" fontAlgn="auto">
              <a:spcBef>
                <a:spcPts val="0"/>
              </a:spcBef>
              <a:spcAft>
                <a:spcPts val="0"/>
              </a:spcAft>
              <a:defRPr/>
            </a:pPr>
            <a:r>
              <a:rPr lang="en-US" sz="2600" b="1" baseline="30000" noProof="1">
                <a:solidFill>
                  <a:srgbClr val="000090"/>
                </a:solidFill>
                <a:latin typeface="Arial"/>
                <a:cs typeface="Arial"/>
              </a:rPr>
              <a:t>Avrupa Komisyonu</a:t>
            </a:r>
          </a:p>
          <a:p>
            <a:pPr algn="just" fontAlgn="auto">
              <a:spcBef>
                <a:spcPts val="0"/>
              </a:spcBef>
              <a:spcAft>
                <a:spcPts val="0"/>
              </a:spcAft>
              <a:defRPr/>
            </a:pPr>
            <a:endParaRPr lang="en-US" sz="2400" b="1" baseline="30000" noProof="1">
              <a:solidFill>
                <a:srgbClr val="000090"/>
              </a:solidFill>
              <a:latin typeface="Arial"/>
              <a:cs typeface="Arial"/>
            </a:endParaRPr>
          </a:p>
          <a:p>
            <a:pPr marL="342900" indent="-342900" algn="just" fontAlgn="auto">
              <a:spcBef>
                <a:spcPts val="0"/>
              </a:spcBef>
              <a:spcAft>
                <a:spcPts val="0"/>
              </a:spcAft>
              <a:buFont typeface="Arial"/>
              <a:buChar char="•"/>
              <a:defRPr/>
            </a:pPr>
            <a:r>
              <a:rPr lang="en-US" sz="2400" baseline="30000" noProof="1">
                <a:solidFill>
                  <a:srgbClr val="000090"/>
                </a:solidFill>
                <a:latin typeface="Arial"/>
                <a:cs typeface="Arial"/>
              </a:rPr>
              <a:t>Avrupa Komisyonu, yasama sürecini başlatan Birliğin yürütme organı olarak AB müktesebatını, bütçeyi ve programları uygulamaktan ve idari denetimden sorumlu kurumdur.</a:t>
            </a:r>
          </a:p>
          <a:p>
            <a:pPr marL="342900" indent="-342900" algn="just" fontAlgn="auto">
              <a:spcBef>
                <a:spcPts val="0"/>
              </a:spcBef>
              <a:spcAft>
                <a:spcPts val="0"/>
              </a:spcAft>
              <a:buFont typeface="Arial"/>
              <a:buChar char="•"/>
              <a:defRPr/>
            </a:pPr>
            <a:r>
              <a:rPr lang="en-US" sz="2400" baseline="30000" noProof="1">
                <a:solidFill>
                  <a:srgbClr val="000090"/>
                </a:solidFill>
                <a:latin typeface="Arial"/>
                <a:cs typeface="Arial"/>
              </a:rPr>
              <a:t>Her bir üye ülkeden bir kişinin yer aldığı 28 üyeden oluşmaktadır.Bu kişilere “komiser” adı verilir. Her komiser bir veya daha fazla AB politikasının yürütülmesinden sorumludur. </a:t>
            </a:r>
          </a:p>
          <a:p>
            <a:pPr marL="342900" indent="-342900" algn="just" fontAlgn="auto">
              <a:spcBef>
                <a:spcPts val="0"/>
              </a:spcBef>
              <a:spcAft>
                <a:spcPts val="0"/>
              </a:spcAft>
              <a:buFont typeface="Arial"/>
              <a:buChar char="•"/>
              <a:defRPr/>
            </a:pPr>
            <a:r>
              <a:rPr lang="en-US" sz="2400" baseline="30000" noProof="1">
                <a:solidFill>
                  <a:srgbClr val="000090"/>
                </a:solidFill>
                <a:latin typeface="Arial"/>
                <a:cs typeface="Arial"/>
              </a:rPr>
              <a:t>Komisyon Bakanlar Kurulu gibi faaliyet göstermektedir.</a:t>
            </a:r>
          </a:p>
          <a:p>
            <a:pPr marL="342900" indent="-342900" algn="just" fontAlgn="auto">
              <a:spcBef>
                <a:spcPts val="0"/>
              </a:spcBef>
              <a:spcAft>
                <a:spcPts val="0"/>
              </a:spcAft>
              <a:buFont typeface="Arial"/>
              <a:buChar char="•"/>
              <a:defRPr/>
            </a:pPr>
            <a:r>
              <a:rPr lang="en-US" sz="2400" baseline="30000" noProof="1">
                <a:solidFill>
                  <a:srgbClr val="000090"/>
                </a:solidFill>
                <a:latin typeface="Arial"/>
                <a:cs typeface="Arial"/>
              </a:rPr>
              <a:t>Komisyon’un merkezi Brüksel’dedir. Avrupa Birliği üyesi ülkelerden bağımsız bir niteliğe sahip olan Komisyon, Birliğin yürütme organı konumundadır. </a:t>
            </a:r>
          </a:p>
        </p:txBody>
      </p:sp>
      <p:sp>
        <p:nvSpPr>
          <p:cNvPr id="28679" name="TextBox 19"/>
          <p:cNvSpPr txBox="1">
            <a:spLocks noChangeArrowheads="1"/>
          </p:cNvSpPr>
          <p:nvPr/>
        </p:nvSpPr>
        <p:spPr bwMode="auto">
          <a:xfrm>
            <a:off x="3203575" y="1052513"/>
            <a:ext cx="3730625" cy="461962"/>
          </a:xfrm>
          <a:prstGeom prst="rect">
            <a:avLst/>
          </a:prstGeom>
          <a:noFill/>
          <a:ln w="9525">
            <a:noFill/>
            <a:miter lim="800000"/>
            <a:headEnd/>
            <a:tailEnd/>
          </a:ln>
        </p:spPr>
        <p:txBody>
          <a:bodyPr wrap="none">
            <a:spAutoFit/>
          </a:bodyPr>
          <a:lstStyle/>
          <a:p>
            <a:r>
              <a:rPr lang="en-US" sz="2400" b="1">
                <a:solidFill>
                  <a:srgbClr val="000090"/>
                </a:solidFill>
              </a:rPr>
              <a:t>Avrupa Birliği Kurumları</a:t>
            </a:r>
          </a:p>
        </p:txBody>
      </p:sp>
      <p:pic>
        <p:nvPicPr>
          <p:cNvPr id="28680" name="Picture 1" descr="com.jpg"/>
          <p:cNvPicPr>
            <a:picLocks noChangeAspect="1"/>
          </p:cNvPicPr>
          <p:nvPr/>
        </p:nvPicPr>
        <p:blipFill>
          <a:blip r:embed="rId6" cstate="print"/>
          <a:srcRect/>
          <a:stretch>
            <a:fillRect/>
          </a:stretch>
        </p:blipFill>
        <p:spPr bwMode="auto">
          <a:xfrm>
            <a:off x="5508625" y="1700213"/>
            <a:ext cx="3167063" cy="2157412"/>
          </a:xfrm>
          <a:prstGeom prst="rect">
            <a:avLst/>
          </a:prstGeom>
          <a:noFill/>
          <a:ln w="9525">
            <a:noFill/>
            <a:miter lim="800000"/>
            <a:headEnd/>
            <a:tailEnd/>
          </a:ln>
        </p:spPr>
      </p:pic>
      <p:pic>
        <p:nvPicPr>
          <p:cNvPr id="28681" name="Picture 3" descr="N-901-Foto1.jpg"/>
          <p:cNvPicPr>
            <a:picLocks noChangeAspect="1"/>
          </p:cNvPicPr>
          <p:nvPr/>
        </p:nvPicPr>
        <p:blipFill>
          <a:blip r:embed="rId7" cstate="print"/>
          <a:srcRect/>
          <a:stretch>
            <a:fillRect/>
          </a:stretch>
        </p:blipFill>
        <p:spPr bwMode="auto">
          <a:xfrm>
            <a:off x="5508625" y="4005263"/>
            <a:ext cx="3240088" cy="1868487"/>
          </a:xfrm>
          <a:prstGeom prst="rect">
            <a:avLst/>
          </a:prstGeom>
          <a:noFill/>
          <a:ln w="9525">
            <a:noFill/>
            <a:miter lim="800000"/>
            <a:headEnd/>
            <a:tailEnd/>
          </a:ln>
        </p:spPr>
      </p:pic>
      <p:pic>
        <p:nvPicPr>
          <p:cNvPr id="28682" name="Picture 20" descr="abyi_ogreniyorum.png"/>
          <p:cNvPicPr>
            <a:picLocks noChangeAspect="1"/>
          </p:cNvPicPr>
          <p:nvPr/>
        </p:nvPicPr>
        <p:blipFill>
          <a:blip r:embed="rId8"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29698"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29700"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29701" name="Group 13"/>
          <p:cNvGrpSpPr>
            <a:grpSpLocks/>
          </p:cNvGrpSpPr>
          <p:nvPr/>
        </p:nvGrpSpPr>
        <p:grpSpPr bwMode="auto">
          <a:xfrm>
            <a:off x="179388" y="115888"/>
            <a:ext cx="2484437" cy="1306512"/>
            <a:chOff x="0" y="116632"/>
            <a:chExt cx="2483768" cy="1305436"/>
          </a:xfrm>
        </p:grpSpPr>
        <p:pic>
          <p:nvPicPr>
            <p:cNvPr id="29708"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29709"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29702" name="TextBox 19"/>
          <p:cNvSpPr txBox="1">
            <a:spLocks noChangeArrowheads="1"/>
          </p:cNvSpPr>
          <p:nvPr/>
        </p:nvSpPr>
        <p:spPr bwMode="auto">
          <a:xfrm>
            <a:off x="3203575" y="1052513"/>
            <a:ext cx="3730625" cy="461962"/>
          </a:xfrm>
          <a:prstGeom prst="rect">
            <a:avLst/>
          </a:prstGeom>
          <a:noFill/>
          <a:ln w="9525">
            <a:noFill/>
            <a:miter lim="800000"/>
            <a:headEnd/>
            <a:tailEnd/>
          </a:ln>
        </p:spPr>
        <p:txBody>
          <a:bodyPr wrap="none">
            <a:spAutoFit/>
          </a:bodyPr>
          <a:lstStyle/>
          <a:p>
            <a:r>
              <a:rPr lang="en-US" sz="2400" b="1">
                <a:solidFill>
                  <a:srgbClr val="000090"/>
                </a:solidFill>
              </a:rPr>
              <a:t>Avrupa Birliği Kurumları</a:t>
            </a:r>
          </a:p>
        </p:txBody>
      </p:sp>
      <p:sp>
        <p:nvSpPr>
          <p:cNvPr id="15" name="TextBox 14"/>
          <p:cNvSpPr txBox="1"/>
          <p:nvPr/>
        </p:nvSpPr>
        <p:spPr>
          <a:xfrm>
            <a:off x="3779838" y="1773238"/>
            <a:ext cx="5364162" cy="3816350"/>
          </a:xfrm>
          <a:prstGeom prst="rect">
            <a:avLst/>
          </a:prstGeom>
          <a:noFill/>
        </p:spPr>
        <p:txBody>
          <a:bodyPr>
            <a:spAutoFit/>
          </a:bodyPr>
          <a:lstStyle/>
          <a:p>
            <a:pPr algn="ctr" fontAlgn="auto">
              <a:spcBef>
                <a:spcPts val="0"/>
              </a:spcBef>
              <a:spcAft>
                <a:spcPts val="0"/>
              </a:spcAft>
              <a:defRPr/>
            </a:pPr>
            <a:r>
              <a:rPr lang="en-US" sz="2800" b="1" baseline="30000" noProof="1">
                <a:solidFill>
                  <a:srgbClr val="000090"/>
                </a:solidFill>
                <a:latin typeface="Arial"/>
                <a:cs typeface="Arial"/>
              </a:rPr>
              <a:t>        </a:t>
            </a:r>
            <a:endParaRPr lang="en-US" sz="2800" baseline="30000" noProof="1">
              <a:solidFill>
                <a:srgbClr val="000090"/>
              </a:solidFill>
              <a:latin typeface="Arial"/>
              <a:cs typeface="Arial"/>
            </a:endParaRPr>
          </a:p>
          <a:p>
            <a:pPr marL="457200" indent="-457200" fontAlgn="auto">
              <a:spcBef>
                <a:spcPts val="0"/>
              </a:spcBef>
              <a:spcAft>
                <a:spcPts val="0"/>
              </a:spcAft>
              <a:buFont typeface="Arial"/>
              <a:buChar char="•"/>
              <a:defRPr/>
            </a:pPr>
            <a:r>
              <a:rPr lang="en-US" sz="2800" baseline="30000" noProof="1">
                <a:solidFill>
                  <a:srgbClr val="000090"/>
                </a:solidFill>
                <a:latin typeface="Arial"/>
                <a:cs typeface="Arial"/>
              </a:rPr>
              <a:t>Avrupa Birliği’nin bütçesini ve politikalarını uygulayan Komisyon, AB hukukunun uygulanmasının idari bakımdan gözetilmesi görevini de üstlenmiştir.</a:t>
            </a:r>
          </a:p>
          <a:p>
            <a:pPr marL="457200" indent="-457200" fontAlgn="auto">
              <a:spcBef>
                <a:spcPts val="0"/>
              </a:spcBef>
              <a:spcAft>
                <a:spcPts val="0"/>
              </a:spcAft>
              <a:buFont typeface="Arial"/>
              <a:buChar char="•"/>
              <a:defRPr/>
            </a:pPr>
            <a:r>
              <a:rPr lang="en-US" sz="2800" baseline="30000" noProof="1">
                <a:solidFill>
                  <a:srgbClr val="000090"/>
                </a:solidFill>
                <a:latin typeface="Arial"/>
                <a:cs typeface="Arial"/>
              </a:rPr>
              <a:t>Komisyon; AB hukukunu ihlal ettiği iddiasıyla üye ülkeleri Avrupa Birliği Adalet Divanı önünde dava edebilir. </a:t>
            </a:r>
          </a:p>
          <a:p>
            <a:pPr marL="457200" indent="-457200" fontAlgn="auto">
              <a:spcBef>
                <a:spcPts val="0"/>
              </a:spcBef>
              <a:spcAft>
                <a:spcPts val="0"/>
              </a:spcAft>
              <a:buFont typeface="Arial"/>
              <a:buChar char="•"/>
              <a:defRPr/>
            </a:pPr>
            <a:r>
              <a:rPr lang="en-US" sz="2800" baseline="30000" noProof="1">
                <a:solidFill>
                  <a:srgbClr val="000090"/>
                </a:solidFill>
                <a:latin typeface="Arial"/>
                <a:cs typeface="Arial"/>
              </a:rPr>
              <a:t>Komisyon’un bir diğer önemli görevi ise yasama organını oluşturan Avrupa Parlamentosu ve Konsey’e sunulan yasama önerilerinin yasama sürecini başlatmasıdır.</a:t>
            </a:r>
            <a:endParaRPr lang="en-US" sz="2800" noProof="1">
              <a:solidFill>
                <a:srgbClr val="000090"/>
              </a:solidFill>
              <a:latin typeface="Arial"/>
              <a:cs typeface="Arial"/>
            </a:endParaRPr>
          </a:p>
          <a:p>
            <a:pPr fontAlgn="auto">
              <a:spcBef>
                <a:spcPts val="0"/>
              </a:spcBef>
              <a:spcAft>
                <a:spcPts val="0"/>
              </a:spcAft>
              <a:defRPr/>
            </a:pPr>
            <a:endParaRPr lang="en-US" sz="2700" baseline="30000" noProof="1">
              <a:solidFill>
                <a:srgbClr val="000090"/>
              </a:solidFill>
              <a:latin typeface="Arial"/>
              <a:cs typeface="Arial"/>
            </a:endParaRPr>
          </a:p>
        </p:txBody>
      </p:sp>
      <p:sp>
        <p:nvSpPr>
          <p:cNvPr id="29704" name="Rectangle 2"/>
          <p:cNvSpPr>
            <a:spLocks noChangeArrowheads="1"/>
          </p:cNvSpPr>
          <p:nvPr/>
        </p:nvSpPr>
        <p:spPr bwMode="auto">
          <a:xfrm>
            <a:off x="755650" y="1700213"/>
            <a:ext cx="2370138" cy="379412"/>
          </a:xfrm>
          <a:prstGeom prst="rect">
            <a:avLst/>
          </a:prstGeom>
          <a:noFill/>
          <a:ln w="9525">
            <a:noFill/>
            <a:miter lim="800000"/>
            <a:headEnd/>
            <a:tailEnd/>
          </a:ln>
        </p:spPr>
        <p:txBody>
          <a:bodyPr wrap="none">
            <a:spAutoFit/>
          </a:bodyPr>
          <a:lstStyle/>
          <a:p>
            <a:pPr algn="ctr"/>
            <a:r>
              <a:rPr lang="tr-TR" sz="2800" b="1" baseline="30000" noProof="1">
                <a:solidFill>
                  <a:srgbClr val="000090"/>
                </a:solidFill>
              </a:rPr>
              <a:t>Avrupa Komisyonu</a:t>
            </a:r>
          </a:p>
        </p:txBody>
      </p:sp>
      <p:pic>
        <p:nvPicPr>
          <p:cNvPr id="29705" name="Picture 4" descr="98.jpg"/>
          <p:cNvPicPr>
            <a:picLocks noChangeAspect="1"/>
          </p:cNvPicPr>
          <p:nvPr/>
        </p:nvPicPr>
        <p:blipFill>
          <a:blip r:embed="rId6" cstate="print"/>
          <a:srcRect/>
          <a:stretch>
            <a:fillRect/>
          </a:stretch>
        </p:blipFill>
        <p:spPr bwMode="auto">
          <a:xfrm>
            <a:off x="539750" y="2060575"/>
            <a:ext cx="3095625" cy="1868488"/>
          </a:xfrm>
          <a:prstGeom prst="rect">
            <a:avLst/>
          </a:prstGeom>
          <a:noFill/>
          <a:ln w="9525">
            <a:noFill/>
            <a:miter lim="800000"/>
            <a:headEnd/>
            <a:tailEnd/>
          </a:ln>
        </p:spPr>
      </p:pic>
      <p:pic>
        <p:nvPicPr>
          <p:cNvPr id="29706" name="Picture 5" descr="images87.jpg"/>
          <p:cNvPicPr>
            <a:picLocks noChangeAspect="1"/>
          </p:cNvPicPr>
          <p:nvPr/>
        </p:nvPicPr>
        <p:blipFill>
          <a:blip r:embed="rId7" cstate="print"/>
          <a:srcRect/>
          <a:stretch>
            <a:fillRect/>
          </a:stretch>
        </p:blipFill>
        <p:spPr bwMode="auto">
          <a:xfrm>
            <a:off x="539750" y="3933825"/>
            <a:ext cx="3095625" cy="2032000"/>
          </a:xfrm>
          <a:prstGeom prst="rect">
            <a:avLst/>
          </a:prstGeom>
          <a:noFill/>
          <a:ln w="9525">
            <a:noFill/>
            <a:miter lim="800000"/>
            <a:headEnd/>
            <a:tailEnd/>
          </a:ln>
        </p:spPr>
      </p:pic>
      <p:pic>
        <p:nvPicPr>
          <p:cNvPr id="29707" name="Picture 20" descr="abyi_ogreniyorum.png"/>
          <p:cNvPicPr>
            <a:picLocks noChangeAspect="1"/>
          </p:cNvPicPr>
          <p:nvPr/>
        </p:nvPicPr>
        <p:blipFill>
          <a:blip r:embed="rId8"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30722"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30724"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30725" name="Group 13"/>
          <p:cNvGrpSpPr>
            <a:grpSpLocks/>
          </p:cNvGrpSpPr>
          <p:nvPr/>
        </p:nvGrpSpPr>
        <p:grpSpPr bwMode="auto">
          <a:xfrm>
            <a:off x="179388" y="115888"/>
            <a:ext cx="2484437" cy="1306512"/>
            <a:chOff x="0" y="116632"/>
            <a:chExt cx="2483768" cy="1305436"/>
          </a:xfrm>
        </p:grpSpPr>
        <p:pic>
          <p:nvPicPr>
            <p:cNvPr id="30729"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30730"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0726" name="TextBox 19"/>
          <p:cNvSpPr txBox="1">
            <a:spLocks noChangeArrowheads="1"/>
          </p:cNvSpPr>
          <p:nvPr/>
        </p:nvSpPr>
        <p:spPr bwMode="auto">
          <a:xfrm>
            <a:off x="3203575" y="1052513"/>
            <a:ext cx="3730625" cy="461962"/>
          </a:xfrm>
          <a:prstGeom prst="rect">
            <a:avLst/>
          </a:prstGeom>
          <a:noFill/>
          <a:ln w="9525">
            <a:noFill/>
            <a:miter lim="800000"/>
            <a:headEnd/>
            <a:tailEnd/>
          </a:ln>
        </p:spPr>
        <p:txBody>
          <a:bodyPr wrap="none">
            <a:spAutoFit/>
          </a:bodyPr>
          <a:lstStyle/>
          <a:p>
            <a:r>
              <a:rPr lang="en-US" sz="2400" b="1">
                <a:solidFill>
                  <a:srgbClr val="000090"/>
                </a:solidFill>
              </a:rPr>
              <a:t>Avrupa Birliği Kurumları</a:t>
            </a:r>
          </a:p>
        </p:txBody>
      </p:sp>
      <p:sp>
        <p:nvSpPr>
          <p:cNvPr id="2" name="TextBox 1"/>
          <p:cNvSpPr txBox="1"/>
          <p:nvPr/>
        </p:nvSpPr>
        <p:spPr>
          <a:xfrm>
            <a:off x="468313" y="1557338"/>
            <a:ext cx="7991475" cy="4400550"/>
          </a:xfrm>
          <a:prstGeom prst="rect">
            <a:avLst/>
          </a:prstGeom>
          <a:noFill/>
        </p:spPr>
        <p:txBody>
          <a:bodyPr>
            <a:spAutoFit/>
          </a:bodyPr>
          <a:lstStyle/>
          <a:p>
            <a:pPr fontAlgn="auto">
              <a:spcBef>
                <a:spcPts val="0"/>
              </a:spcBef>
              <a:spcAft>
                <a:spcPts val="0"/>
              </a:spcAft>
              <a:defRPr/>
            </a:pPr>
            <a:r>
              <a:rPr lang="en-US" sz="2900" b="1" baseline="30000" noProof="1">
                <a:solidFill>
                  <a:srgbClr val="000090"/>
                </a:solidFill>
                <a:latin typeface="Arial"/>
                <a:cs typeface="Arial"/>
              </a:rPr>
              <a:t>Avrupa Birliği Konseyi</a:t>
            </a:r>
          </a:p>
          <a:p>
            <a:pPr fontAlgn="auto">
              <a:spcBef>
                <a:spcPts val="0"/>
              </a:spcBef>
              <a:spcAft>
                <a:spcPts val="0"/>
              </a:spcAft>
              <a:defRPr/>
            </a:pPr>
            <a:endParaRPr lang="en-US" sz="2800" baseline="30000" noProof="1">
              <a:solidFill>
                <a:srgbClr val="000090"/>
              </a:solidFill>
              <a:latin typeface="Arial"/>
              <a:cs typeface="Arial"/>
            </a:endParaRPr>
          </a:p>
          <a:p>
            <a:pPr marL="457200" indent="-457200" fontAlgn="auto">
              <a:spcBef>
                <a:spcPts val="0"/>
              </a:spcBef>
              <a:spcAft>
                <a:spcPts val="0"/>
              </a:spcAft>
              <a:buFont typeface="Arial"/>
              <a:buChar char="•"/>
              <a:defRPr/>
            </a:pPr>
            <a:r>
              <a:rPr lang="en-US" sz="2800" baseline="30000" noProof="1">
                <a:solidFill>
                  <a:srgbClr val="000090"/>
                </a:solidFill>
                <a:latin typeface="Arial"/>
                <a:cs typeface="Arial"/>
              </a:rPr>
              <a:t>Konsey, (“Bakanlar Konseyi” ya da “AB Konseyi”) Avrupa Birliği üyesi ülkelerin hükümetlerinde görev yapan bakanlardan oluşan, üye ülkelerin ulusal çıkarlarının temsil edildiği organdır. </a:t>
            </a:r>
          </a:p>
          <a:p>
            <a:pPr marL="457200" indent="-457200" fontAlgn="auto">
              <a:spcBef>
                <a:spcPts val="0"/>
              </a:spcBef>
              <a:spcAft>
                <a:spcPts val="0"/>
              </a:spcAft>
              <a:buFont typeface="Arial"/>
              <a:buChar char="•"/>
              <a:defRPr/>
            </a:pPr>
            <a:endParaRPr lang="en-US" sz="2800" baseline="30000" noProof="1">
              <a:solidFill>
                <a:srgbClr val="000090"/>
              </a:solidFill>
              <a:latin typeface="Arial"/>
              <a:cs typeface="Arial"/>
            </a:endParaRPr>
          </a:p>
          <a:p>
            <a:pPr marL="457200" indent="-457200" fontAlgn="auto">
              <a:spcBef>
                <a:spcPts val="0"/>
              </a:spcBef>
              <a:spcAft>
                <a:spcPts val="0"/>
              </a:spcAft>
              <a:buFont typeface="Arial"/>
              <a:buChar char="•"/>
              <a:defRPr/>
            </a:pPr>
            <a:r>
              <a:rPr lang="en-US" sz="2800" baseline="30000" noProof="1">
                <a:solidFill>
                  <a:srgbClr val="000090"/>
                </a:solidFill>
                <a:latin typeface="Arial"/>
                <a:cs typeface="Arial"/>
              </a:rPr>
              <a:t>Konsey toplantılarına karara bağlanacak konu doğrultusunda üye ülkeleri temsilen ilgili bakanlar katılır. Örneğin toplantının konusu ekonomi veya para politikası ile ilgili ise üye ülkelerin ekonomi ve maliye bakanları toplantıya katılır. </a:t>
            </a:r>
          </a:p>
          <a:p>
            <a:pPr marL="457200" indent="-457200" fontAlgn="auto">
              <a:spcBef>
                <a:spcPts val="0"/>
              </a:spcBef>
              <a:spcAft>
                <a:spcPts val="0"/>
              </a:spcAft>
              <a:buFont typeface="Arial"/>
              <a:buChar char="•"/>
              <a:defRPr/>
            </a:pPr>
            <a:endParaRPr lang="en-US" sz="2800" baseline="30000" noProof="1">
              <a:solidFill>
                <a:srgbClr val="000090"/>
              </a:solidFill>
              <a:latin typeface="Arial"/>
              <a:cs typeface="Arial"/>
            </a:endParaRPr>
          </a:p>
          <a:p>
            <a:pPr marL="457200" indent="-457200" fontAlgn="auto">
              <a:spcBef>
                <a:spcPts val="0"/>
              </a:spcBef>
              <a:spcAft>
                <a:spcPts val="0"/>
              </a:spcAft>
              <a:buFont typeface="Arial"/>
              <a:buChar char="•"/>
              <a:defRPr/>
            </a:pPr>
            <a:r>
              <a:rPr lang="en-US" sz="2800" baseline="30000" noProof="1">
                <a:solidFill>
                  <a:srgbClr val="000090"/>
                </a:solidFill>
                <a:latin typeface="Arial"/>
                <a:cs typeface="Arial"/>
              </a:rPr>
              <a:t>Konsey başkanlığı 18 aylık süre için görev yapacak 3 üye ülkeden oluşan, devamlılığı ve tutarlılığı sağlamaya yönelik takımlar tarafından yürütülür. Böylece başkanlık 6 aylık dönemlerle üye ülkeler arasında el değiştirir.</a:t>
            </a:r>
            <a:endParaRPr lang="en-US" sz="2800" noProof="1">
              <a:solidFill>
                <a:srgbClr val="000090"/>
              </a:solidFill>
              <a:latin typeface="Arial"/>
              <a:cs typeface="Arial"/>
            </a:endParaRPr>
          </a:p>
        </p:txBody>
      </p:sp>
      <p:pic>
        <p:nvPicPr>
          <p:cNvPr id="30728" name="Picture 11" descr="abyi_ogreniyorum.png"/>
          <p:cNvPicPr>
            <a:picLocks noChangeAspect="1"/>
          </p:cNvPicPr>
          <p:nvPr/>
        </p:nvPicPr>
        <p:blipFill>
          <a:blip r:embed="rId6"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31746"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31748"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31749" name="Group 13"/>
          <p:cNvGrpSpPr>
            <a:grpSpLocks/>
          </p:cNvGrpSpPr>
          <p:nvPr/>
        </p:nvGrpSpPr>
        <p:grpSpPr bwMode="auto">
          <a:xfrm>
            <a:off x="179388" y="115888"/>
            <a:ext cx="2484437" cy="1306512"/>
            <a:chOff x="0" y="116632"/>
            <a:chExt cx="2483768" cy="1305436"/>
          </a:xfrm>
        </p:grpSpPr>
        <p:pic>
          <p:nvPicPr>
            <p:cNvPr id="31755"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3175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1750" name="TextBox 19"/>
          <p:cNvSpPr txBox="1">
            <a:spLocks noChangeArrowheads="1"/>
          </p:cNvSpPr>
          <p:nvPr/>
        </p:nvSpPr>
        <p:spPr bwMode="auto">
          <a:xfrm>
            <a:off x="2987675" y="1052513"/>
            <a:ext cx="3730625" cy="461962"/>
          </a:xfrm>
          <a:prstGeom prst="rect">
            <a:avLst/>
          </a:prstGeom>
          <a:noFill/>
          <a:ln w="9525">
            <a:noFill/>
            <a:miter lim="800000"/>
            <a:headEnd/>
            <a:tailEnd/>
          </a:ln>
        </p:spPr>
        <p:txBody>
          <a:bodyPr wrap="none">
            <a:spAutoFit/>
          </a:bodyPr>
          <a:lstStyle/>
          <a:p>
            <a:r>
              <a:rPr lang="en-US" sz="2400" b="1">
                <a:solidFill>
                  <a:srgbClr val="000090"/>
                </a:solidFill>
              </a:rPr>
              <a:t>Avrupa Birliği Kurumları</a:t>
            </a:r>
          </a:p>
        </p:txBody>
      </p:sp>
      <p:sp>
        <p:nvSpPr>
          <p:cNvPr id="31751" name="Rectangle 1"/>
          <p:cNvSpPr>
            <a:spLocks noChangeArrowheads="1"/>
          </p:cNvSpPr>
          <p:nvPr/>
        </p:nvSpPr>
        <p:spPr bwMode="auto">
          <a:xfrm>
            <a:off x="611188" y="1628775"/>
            <a:ext cx="2835275" cy="390525"/>
          </a:xfrm>
          <a:prstGeom prst="rect">
            <a:avLst/>
          </a:prstGeom>
          <a:noFill/>
          <a:ln w="9525">
            <a:noFill/>
            <a:miter lim="800000"/>
            <a:headEnd/>
            <a:tailEnd/>
          </a:ln>
        </p:spPr>
        <p:txBody>
          <a:bodyPr wrap="none">
            <a:spAutoFit/>
          </a:bodyPr>
          <a:lstStyle/>
          <a:p>
            <a:r>
              <a:rPr lang="tr-TR" sz="2900" b="1" baseline="30000" noProof="1">
                <a:solidFill>
                  <a:srgbClr val="000090"/>
                </a:solidFill>
              </a:rPr>
              <a:t>Avrupa Birliği Konseyi</a:t>
            </a:r>
          </a:p>
        </p:txBody>
      </p:sp>
      <p:sp>
        <p:nvSpPr>
          <p:cNvPr id="31752" name="TextBox 2"/>
          <p:cNvSpPr txBox="1">
            <a:spLocks noChangeArrowheads="1"/>
          </p:cNvSpPr>
          <p:nvPr/>
        </p:nvSpPr>
        <p:spPr bwMode="auto">
          <a:xfrm>
            <a:off x="250825" y="2133600"/>
            <a:ext cx="4968875" cy="3251200"/>
          </a:xfrm>
          <a:prstGeom prst="rect">
            <a:avLst/>
          </a:prstGeom>
          <a:noFill/>
          <a:ln w="9525">
            <a:noFill/>
            <a:miter lim="800000"/>
            <a:headEnd/>
            <a:tailEnd/>
          </a:ln>
        </p:spPr>
        <p:txBody>
          <a:bodyPr>
            <a:spAutoFit/>
          </a:bodyPr>
          <a:lstStyle/>
          <a:p>
            <a:pPr marL="457200" indent="-457200" algn="just">
              <a:buFont typeface="Arial" charset="0"/>
              <a:buChar char="•"/>
            </a:pPr>
            <a:r>
              <a:rPr lang="tr-TR" sz="2800" baseline="30000" noProof="1">
                <a:solidFill>
                  <a:srgbClr val="000090"/>
                </a:solidFill>
              </a:rPr>
              <a:t>Konsey’e çalışmalarında yardımcı olmak üzere başta, üye ülkelerin Birlik nezdindeki büyükelçilerinden oluşan Daimi Temsilciler Komitesi (COREPER) olmak üzere çeşitli komiteler ve çalışma gruplar eşlik eder.</a:t>
            </a:r>
          </a:p>
          <a:p>
            <a:pPr marL="457200" indent="-457200">
              <a:buFont typeface="Arial" charset="0"/>
              <a:buChar char="•"/>
            </a:pPr>
            <a:r>
              <a:rPr lang="tr-TR" sz="2800" baseline="30000" noProof="1">
                <a:solidFill>
                  <a:srgbClr val="000090"/>
                </a:solidFill>
              </a:rPr>
              <a:t>Birçok konuda tüm üye ülkeleri bağlayan yasal düzenlemeleri kabul etme yetkisini Avrupa Parlamentosu ile paylaşan Konsey, yine Avrupa Parlamentosu ile birlikte bütçeyi onaylar.</a:t>
            </a:r>
            <a:endParaRPr lang="tr-TR" sz="2800" noProof="1">
              <a:solidFill>
                <a:srgbClr val="000090"/>
              </a:solidFill>
            </a:endParaRPr>
          </a:p>
        </p:txBody>
      </p:sp>
      <p:pic>
        <p:nvPicPr>
          <p:cNvPr id="31753" name="Picture 4" descr="images.jpg"/>
          <p:cNvPicPr>
            <a:picLocks noChangeAspect="1"/>
          </p:cNvPicPr>
          <p:nvPr/>
        </p:nvPicPr>
        <p:blipFill>
          <a:blip r:embed="rId6" cstate="print"/>
          <a:srcRect/>
          <a:stretch>
            <a:fillRect/>
          </a:stretch>
        </p:blipFill>
        <p:spPr bwMode="auto">
          <a:xfrm>
            <a:off x="5148263" y="2565400"/>
            <a:ext cx="3527425" cy="2303463"/>
          </a:xfrm>
          <a:prstGeom prst="rect">
            <a:avLst/>
          </a:prstGeom>
          <a:noFill/>
          <a:ln w="9525">
            <a:noFill/>
            <a:miter lim="800000"/>
            <a:headEnd/>
            <a:tailEnd/>
          </a:ln>
        </p:spPr>
      </p:pic>
      <p:pic>
        <p:nvPicPr>
          <p:cNvPr id="31754" name="Picture 15" descr="abyi_ogreniyorum.png"/>
          <p:cNvPicPr>
            <a:picLocks noChangeAspect="1"/>
          </p:cNvPicPr>
          <p:nvPr/>
        </p:nvPicPr>
        <p:blipFill>
          <a:blip r:embed="rId7"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32770"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32772"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32773" name="Group 13"/>
          <p:cNvGrpSpPr>
            <a:grpSpLocks/>
          </p:cNvGrpSpPr>
          <p:nvPr/>
        </p:nvGrpSpPr>
        <p:grpSpPr bwMode="auto">
          <a:xfrm>
            <a:off x="179388" y="115888"/>
            <a:ext cx="2484437" cy="1306512"/>
            <a:chOff x="0" y="116632"/>
            <a:chExt cx="2483768" cy="1305436"/>
          </a:xfrm>
        </p:grpSpPr>
        <p:pic>
          <p:nvPicPr>
            <p:cNvPr id="32777"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32778"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2774" name="TextBox 19"/>
          <p:cNvSpPr txBox="1">
            <a:spLocks noChangeArrowheads="1"/>
          </p:cNvSpPr>
          <p:nvPr/>
        </p:nvSpPr>
        <p:spPr bwMode="auto">
          <a:xfrm>
            <a:off x="3203575" y="1052513"/>
            <a:ext cx="3730625" cy="461962"/>
          </a:xfrm>
          <a:prstGeom prst="rect">
            <a:avLst/>
          </a:prstGeom>
          <a:noFill/>
          <a:ln w="9525">
            <a:noFill/>
            <a:miter lim="800000"/>
            <a:headEnd/>
            <a:tailEnd/>
          </a:ln>
        </p:spPr>
        <p:txBody>
          <a:bodyPr wrap="none">
            <a:spAutoFit/>
          </a:bodyPr>
          <a:lstStyle/>
          <a:p>
            <a:r>
              <a:rPr lang="en-US" sz="2400" b="1">
                <a:solidFill>
                  <a:srgbClr val="000090"/>
                </a:solidFill>
              </a:rPr>
              <a:t>Avrupa Birliği Kurumları</a:t>
            </a:r>
          </a:p>
        </p:txBody>
      </p:sp>
      <p:sp>
        <p:nvSpPr>
          <p:cNvPr id="2" name="TextBox 1"/>
          <p:cNvSpPr txBox="1"/>
          <p:nvPr/>
        </p:nvSpPr>
        <p:spPr>
          <a:xfrm>
            <a:off x="323850" y="1773238"/>
            <a:ext cx="8712200" cy="3271837"/>
          </a:xfrm>
          <a:prstGeom prst="rect">
            <a:avLst/>
          </a:prstGeom>
          <a:noFill/>
        </p:spPr>
        <p:txBody>
          <a:bodyPr>
            <a:spAutoFit/>
          </a:bodyPr>
          <a:lstStyle/>
          <a:p>
            <a:pPr fontAlgn="auto">
              <a:spcBef>
                <a:spcPts val="0"/>
              </a:spcBef>
              <a:spcAft>
                <a:spcPts val="0"/>
              </a:spcAft>
              <a:defRPr/>
            </a:pPr>
            <a:r>
              <a:rPr lang="en-US" sz="2900" b="1" baseline="30000" noProof="1">
                <a:solidFill>
                  <a:srgbClr val="000090"/>
                </a:solidFill>
                <a:latin typeface="Arial"/>
                <a:cs typeface="Arial"/>
              </a:rPr>
              <a:t>Avrupa Birliği Zirvesi</a:t>
            </a:r>
          </a:p>
          <a:p>
            <a:pPr marL="457200" indent="-457200" fontAlgn="auto">
              <a:spcBef>
                <a:spcPts val="0"/>
              </a:spcBef>
              <a:spcAft>
                <a:spcPts val="0"/>
              </a:spcAft>
              <a:buFont typeface="Arial"/>
              <a:buChar char="•"/>
              <a:defRPr/>
            </a:pPr>
            <a:endParaRPr lang="en-US" sz="2900" b="1" baseline="30000" noProof="1">
              <a:solidFill>
                <a:srgbClr val="000090"/>
              </a:solidFill>
              <a:latin typeface="Arial"/>
              <a:cs typeface="Arial"/>
            </a:endParaRPr>
          </a:p>
          <a:p>
            <a:pPr marL="457200" indent="-457200" fontAlgn="auto">
              <a:spcBef>
                <a:spcPts val="0"/>
              </a:spcBef>
              <a:spcAft>
                <a:spcPts val="0"/>
              </a:spcAft>
              <a:buFont typeface="Arial"/>
              <a:buChar char="•"/>
              <a:defRPr/>
            </a:pPr>
            <a:r>
              <a:rPr lang="en-US" sz="2800" baseline="30000" noProof="1">
                <a:solidFill>
                  <a:srgbClr val="000090"/>
                </a:solidFill>
                <a:latin typeface="Arial"/>
                <a:cs typeface="Arial"/>
              </a:rPr>
              <a:t>Avrupa Birliği’ne üye ülkelerin başbakanları veya devlet başkanları ile Avrupa Birliği Zirvesi Başkanı ve Avrupa Komisyonu Başkanı’nın katılımı ile toplanır.</a:t>
            </a:r>
          </a:p>
          <a:p>
            <a:pPr marL="457200" indent="-457200" fontAlgn="auto">
              <a:spcBef>
                <a:spcPts val="0"/>
              </a:spcBef>
              <a:spcAft>
                <a:spcPts val="0"/>
              </a:spcAft>
              <a:buFont typeface="Arial"/>
              <a:buChar char="•"/>
              <a:defRPr/>
            </a:pPr>
            <a:r>
              <a:rPr lang="en-US" sz="2800" baseline="30000" noProof="1">
                <a:solidFill>
                  <a:srgbClr val="000090"/>
                </a:solidFill>
                <a:latin typeface="Arial"/>
                <a:cs typeface="Arial"/>
              </a:rPr>
              <a:t>Yılda dört defa toplanan Zirve, Birliğin gelişmesi ve Avrupa’nın bütünleşmesi doğrultusunda öncelikleri ve temel politikaları belirleyen kararlar alır. </a:t>
            </a:r>
          </a:p>
          <a:p>
            <a:pPr marL="457200" indent="-457200" fontAlgn="auto">
              <a:spcBef>
                <a:spcPts val="0"/>
              </a:spcBef>
              <a:spcAft>
                <a:spcPts val="0"/>
              </a:spcAft>
              <a:buFont typeface="Arial"/>
              <a:buChar char="•"/>
              <a:defRPr/>
            </a:pPr>
            <a:r>
              <a:rPr lang="en-US" sz="2800" baseline="30000" noProof="1">
                <a:solidFill>
                  <a:srgbClr val="000090"/>
                </a:solidFill>
                <a:latin typeface="Arial"/>
                <a:cs typeface="Arial"/>
              </a:rPr>
              <a:t>Avrupa Birliği Zirvesi’nin herhangi bir yasama yetkisi yoktur. AB üyesi tüm ülkelerin en üst düzey yetkililerinin bir araya geldiği ve temel politikaları belirlediği kurum olmasından dolayı siyasi bir ağırlık ve yönlendirme gücü taşır. </a:t>
            </a:r>
          </a:p>
          <a:p>
            <a:pPr marL="457200" indent="-457200" fontAlgn="auto">
              <a:spcBef>
                <a:spcPts val="0"/>
              </a:spcBef>
              <a:spcAft>
                <a:spcPts val="0"/>
              </a:spcAft>
              <a:buFont typeface="Arial"/>
              <a:buChar char="•"/>
              <a:defRPr/>
            </a:pPr>
            <a:r>
              <a:rPr lang="en-US" sz="2800" baseline="30000" noProof="1">
                <a:solidFill>
                  <a:srgbClr val="000090"/>
                </a:solidFill>
                <a:latin typeface="Arial"/>
                <a:cs typeface="Arial"/>
              </a:rPr>
              <a:t>Çoğu durumda uzlaşıyla, istisna olarak nitelikli çoğunlukla karar alır.</a:t>
            </a:r>
            <a:endParaRPr lang="en-US" sz="2800" noProof="1">
              <a:solidFill>
                <a:srgbClr val="000090"/>
              </a:solidFill>
              <a:latin typeface="Arial"/>
              <a:cs typeface="Arial"/>
            </a:endParaRPr>
          </a:p>
        </p:txBody>
      </p:sp>
      <p:pic>
        <p:nvPicPr>
          <p:cNvPr id="32776" name="Picture 14" descr="abyi_ogreniyorum_Fotor.jpg"/>
          <p:cNvPicPr>
            <a:picLocks noChangeAspect="1"/>
          </p:cNvPicPr>
          <p:nvPr/>
        </p:nvPicPr>
        <p:blipFill>
          <a:blip r:embed="rId6" cstate="print"/>
          <a:srcRect/>
          <a:stretch>
            <a:fillRect/>
          </a:stretch>
        </p:blipFill>
        <p:spPr bwMode="auto">
          <a:xfrm>
            <a:off x="7683500" y="23813"/>
            <a:ext cx="1460500" cy="1460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33794"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33796"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33797" name="Group 13"/>
          <p:cNvGrpSpPr>
            <a:grpSpLocks/>
          </p:cNvGrpSpPr>
          <p:nvPr/>
        </p:nvGrpSpPr>
        <p:grpSpPr bwMode="auto">
          <a:xfrm>
            <a:off x="179388" y="115888"/>
            <a:ext cx="2484437" cy="1306512"/>
            <a:chOff x="0" y="116632"/>
            <a:chExt cx="2483768" cy="1305436"/>
          </a:xfrm>
        </p:grpSpPr>
        <p:pic>
          <p:nvPicPr>
            <p:cNvPr id="33803"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33804"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3798" name="TextBox 19"/>
          <p:cNvSpPr txBox="1">
            <a:spLocks noChangeArrowheads="1"/>
          </p:cNvSpPr>
          <p:nvPr/>
        </p:nvSpPr>
        <p:spPr bwMode="auto">
          <a:xfrm>
            <a:off x="3203575" y="1052513"/>
            <a:ext cx="3730625" cy="461962"/>
          </a:xfrm>
          <a:prstGeom prst="rect">
            <a:avLst/>
          </a:prstGeom>
          <a:noFill/>
          <a:ln w="9525">
            <a:noFill/>
            <a:miter lim="800000"/>
            <a:headEnd/>
            <a:tailEnd/>
          </a:ln>
        </p:spPr>
        <p:txBody>
          <a:bodyPr wrap="none">
            <a:spAutoFit/>
          </a:bodyPr>
          <a:lstStyle/>
          <a:p>
            <a:r>
              <a:rPr lang="en-US" sz="2400" b="1">
                <a:solidFill>
                  <a:srgbClr val="000090"/>
                </a:solidFill>
              </a:rPr>
              <a:t>Avrupa Birliği Kurumları</a:t>
            </a:r>
          </a:p>
        </p:txBody>
      </p:sp>
      <p:sp>
        <p:nvSpPr>
          <p:cNvPr id="2" name="TextBox 1"/>
          <p:cNvSpPr txBox="1"/>
          <p:nvPr/>
        </p:nvSpPr>
        <p:spPr>
          <a:xfrm>
            <a:off x="179388" y="1628775"/>
            <a:ext cx="4968875" cy="2882900"/>
          </a:xfrm>
          <a:prstGeom prst="rect">
            <a:avLst/>
          </a:prstGeom>
          <a:noFill/>
        </p:spPr>
        <p:txBody>
          <a:bodyPr>
            <a:spAutoFit/>
          </a:bodyPr>
          <a:lstStyle/>
          <a:p>
            <a:pPr fontAlgn="auto">
              <a:spcBef>
                <a:spcPts val="0"/>
              </a:spcBef>
              <a:spcAft>
                <a:spcPts val="0"/>
              </a:spcAft>
              <a:defRPr/>
            </a:pPr>
            <a:r>
              <a:rPr lang="en-US" sz="2800" b="1" baseline="30000" noProof="1">
                <a:solidFill>
                  <a:srgbClr val="000090"/>
                </a:solidFill>
                <a:latin typeface="Arial"/>
                <a:cs typeface="Arial"/>
              </a:rPr>
              <a:t>       Avrupa Birliği Adalet Divanı</a:t>
            </a:r>
          </a:p>
          <a:p>
            <a:pPr fontAlgn="auto">
              <a:spcBef>
                <a:spcPts val="0"/>
              </a:spcBef>
              <a:spcAft>
                <a:spcPts val="0"/>
              </a:spcAft>
              <a:defRPr/>
            </a:pPr>
            <a:endParaRPr lang="en-US" sz="2800" b="1" baseline="30000" noProof="1">
              <a:solidFill>
                <a:srgbClr val="000090"/>
              </a:solidFill>
              <a:latin typeface="Arial"/>
              <a:cs typeface="Arial"/>
            </a:endParaRPr>
          </a:p>
          <a:p>
            <a:pPr marL="457200" indent="-457200" fontAlgn="auto">
              <a:spcBef>
                <a:spcPts val="0"/>
              </a:spcBef>
              <a:spcAft>
                <a:spcPts val="0"/>
              </a:spcAft>
              <a:buFont typeface="Arial"/>
              <a:buChar char="•"/>
              <a:defRPr/>
            </a:pPr>
            <a:r>
              <a:rPr lang="en-US" sz="2700" baseline="30000" noProof="1">
                <a:solidFill>
                  <a:srgbClr val="000090"/>
                </a:solidFill>
                <a:latin typeface="Arial"/>
                <a:cs typeface="Arial"/>
              </a:rPr>
              <a:t>Avrupa Birliği Adalet Divanı, Avrupa Birliği’nin yargı organıdır ve Adalet Divanı, Genel Mahkeme ve uzmanlık mahkemeleri olmak üzere üçlü bir yapıdan oluşur. </a:t>
            </a:r>
          </a:p>
          <a:p>
            <a:pPr marL="457200" indent="-457200" fontAlgn="auto">
              <a:spcBef>
                <a:spcPts val="0"/>
              </a:spcBef>
              <a:spcAft>
                <a:spcPts val="0"/>
              </a:spcAft>
              <a:buFont typeface="Arial"/>
              <a:buChar char="•"/>
              <a:defRPr/>
            </a:pPr>
            <a:r>
              <a:rPr lang="en-US" sz="2700" baseline="30000" noProof="1">
                <a:solidFill>
                  <a:srgbClr val="000090"/>
                </a:solidFill>
                <a:latin typeface="Arial"/>
                <a:cs typeface="Arial"/>
              </a:rPr>
              <a:t>Adalet Divanı’nın temel amacı, Avrupa Birliği hukukunun Avrupa Birliği içerisinde her yerde aynı şekilde yorumlanmasını ve uygulanmasını sağlamaktır. </a:t>
            </a:r>
            <a:endParaRPr lang="en-US" sz="2800" noProof="1">
              <a:solidFill>
                <a:srgbClr val="000090"/>
              </a:solidFill>
              <a:latin typeface="Arial"/>
              <a:cs typeface="Arial"/>
            </a:endParaRPr>
          </a:p>
        </p:txBody>
      </p:sp>
      <p:sp>
        <p:nvSpPr>
          <p:cNvPr id="33800" name="TextBox 2"/>
          <p:cNvSpPr txBox="1">
            <a:spLocks noChangeArrowheads="1"/>
          </p:cNvSpPr>
          <p:nvPr/>
        </p:nvSpPr>
        <p:spPr bwMode="auto">
          <a:xfrm>
            <a:off x="598488" y="4868863"/>
            <a:ext cx="8569325" cy="1200150"/>
          </a:xfrm>
          <a:prstGeom prst="rect">
            <a:avLst/>
          </a:prstGeom>
          <a:noFill/>
          <a:ln w="9525">
            <a:noFill/>
            <a:miter lim="800000"/>
            <a:headEnd/>
            <a:tailEnd/>
          </a:ln>
        </p:spPr>
        <p:txBody>
          <a:bodyPr>
            <a:spAutoFit/>
          </a:bodyPr>
          <a:lstStyle/>
          <a:p>
            <a:r>
              <a:rPr lang="tr-TR" sz="2700" baseline="30000" noProof="1">
                <a:solidFill>
                  <a:srgbClr val="000090"/>
                </a:solidFill>
              </a:rPr>
              <a:t>Divan, Birlik hukukunun yorumlanmasında ve uygulanmasında hukuka saygıyı sağlama, ulusal hukuk düzenleri ile AB hukuk düzeni arasındaki ilişkilerin düzenlenmesi, hukuki denetim, yorum, uyuşmazlık çözme, hukuk yaratma ve boşluk doldurma işlevlerini yerine getirir.</a:t>
            </a:r>
            <a:endParaRPr lang="tr-TR" sz="2700" noProof="1">
              <a:solidFill>
                <a:srgbClr val="000090"/>
              </a:solidFill>
            </a:endParaRPr>
          </a:p>
        </p:txBody>
      </p:sp>
      <p:pic>
        <p:nvPicPr>
          <p:cNvPr id="33801" name="Picture 3" descr="jus.jpg"/>
          <p:cNvPicPr>
            <a:picLocks noChangeAspect="1"/>
          </p:cNvPicPr>
          <p:nvPr/>
        </p:nvPicPr>
        <p:blipFill>
          <a:blip r:embed="rId6" cstate="print"/>
          <a:srcRect/>
          <a:stretch>
            <a:fillRect/>
          </a:stretch>
        </p:blipFill>
        <p:spPr bwMode="auto">
          <a:xfrm>
            <a:off x="5148263" y="1700213"/>
            <a:ext cx="3492500" cy="3024187"/>
          </a:xfrm>
          <a:prstGeom prst="rect">
            <a:avLst/>
          </a:prstGeom>
          <a:noFill/>
          <a:ln w="9525">
            <a:noFill/>
            <a:miter lim="800000"/>
            <a:headEnd/>
            <a:tailEnd/>
          </a:ln>
        </p:spPr>
      </p:pic>
      <p:pic>
        <p:nvPicPr>
          <p:cNvPr id="33802" name="Picture 15" descr="abyi_ogreniyorum.png"/>
          <p:cNvPicPr>
            <a:picLocks noChangeAspect="1"/>
          </p:cNvPicPr>
          <p:nvPr/>
        </p:nvPicPr>
        <p:blipFill>
          <a:blip r:embed="rId7"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34818"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34820"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34821" name="Group 13"/>
          <p:cNvGrpSpPr>
            <a:grpSpLocks/>
          </p:cNvGrpSpPr>
          <p:nvPr/>
        </p:nvGrpSpPr>
        <p:grpSpPr bwMode="auto">
          <a:xfrm>
            <a:off x="179388" y="115888"/>
            <a:ext cx="2484437" cy="1306512"/>
            <a:chOff x="0" y="116632"/>
            <a:chExt cx="2483768" cy="1305436"/>
          </a:xfrm>
        </p:grpSpPr>
        <p:pic>
          <p:nvPicPr>
            <p:cNvPr id="34826"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34827"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4822" name="TextBox 19"/>
          <p:cNvSpPr txBox="1">
            <a:spLocks noChangeArrowheads="1"/>
          </p:cNvSpPr>
          <p:nvPr/>
        </p:nvSpPr>
        <p:spPr bwMode="auto">
          <a:xfrm>
            <a:off x="3203575" y="1052513"/>
            <a:ext cx="3730625" cy="461962"/>
          </a:xfrm>
          <a:prstGeom prst="rect">
            <a:avLst/>
          </a:prstGeom>
          <a:noFill/>
          <a:ln w="9525">
            <a:noFill/>
            <a:miter lim="800000"/>
            <a:headEnd/>
            <a:tailEnd/>
          </a:ln>
        </p:spPr>
        <p:txBody>
          <a:bodyPr wrap="none">
            <a:spAutoFit/>
          </a:bodyPr>
          <a:lstStyle/>
          <a:p>
            <a:r>
              <a:rPr lang="en-US" sz="2400" b="1">
                <a:solidFill>
                  <a:srgbClr val="000090"/>
                </a:solidFill>
              </a:rPr>
              <a:t>Avrupa Birliği Kurumları</a:t>
            </a:r>
          </a:p>
        </p:txBody>
      </p:sp>
      <p:sp>
        <p:nvSpPr>
          <p:cNvPr id="3" name="TextBox 2"/>
          <p:cNvSpPr txBox="1"/>
          <p:nvPr/>
        </p:nvSpPr>
        <p:spPr>
          <a:xfrm>
            <a:off x="323850" y="1916113"/>
            <a:ext cx="4824413" cy="3130550"/>
          </a:xfrm>
          <a:prstGeom prst="rect">
            <a:avLst/>
          </a:prstGeom>
          <a:noFill/>
        </p:spPr>
        <p:txBody>
          <a:bodyPr>
            <a:spAutoFit/>
          </a:bodyPr>
          <a:lstStyle/>
          <a:p>
            <a:pPr fontAlgn="auto">
              <a:spcBef>
                <a:spcPts val="0"/>
              </a:spcBef>
              <a:spcAft>
                <a:spcPts val="0"/>
              </a:spcAft>
              <a:defRPr/>
            </a:pPr>
            <a:r>
              <a:rPr lang="en-US" sz="3200" b="1" baseline="30000" noProof="1">
                <a:solidFill>
                  <a:srgbClr val="000090"/>
                </a:solidFill>
                <a:latin typeface="Arial"/>
                <a:cs typeface="Arial"/>
              </a:rPr>
              <a:t>Avrupa Sayıştayı</a:t>
            </a:r>
          </a:p>
          <a:p>
            <a:pPr fontAlgn="auto">
              <a:spcBef>
                <a:spcPts val="0"/>
              </a:spcBef>
              <a:spcAft>
                <a:spcPts val="0"/>
              </a:spcAft>
              <a:defRPr/>
            </a:pPr>
            <a:endParaRPr lang="en-US" sz="3200" b="1" baseline="30000" noProof="1">
              <a:solidFill>
                <a:srgbClr val="000090"/>
              </a:solidFill>
              <a:latin typeface="Arial"/>
              <a:cs typeface="Arial"/>
            </a:endParaRPr>
          </a:p>
          <a:p>
            <a:pPr marL="457200" indent="-457200" fontAlgn="auto">
              <a:spcBef>
                <a:spcPts val="0"/>
              </a:spcBef>
              <a:spcAft>
                <a:spcPts val="0"/>
              </a:spcAft>
              <a:buFont typeface="Arial"/>
              <a:buChar char="•"/>
              <a:defRPr/>
            </a:pPr>
            <a:r>
              <a:rPr lang="en-US" sz="2900" baseline="30000" noProof="1">
                <a:solidFill>
                  <a:srgbClr val="000090"/>
                </a:solidFill>
                <a:latin typeface="Arial"/>
                <a:cs typeface="Arial"/>
              </a:rPr>
              <a:t>Avrupa Sayıştayı, Birliğin tüm gelir ve giderlerini inceler, işlemlerinin hukuka ve usule uygunluğunu temin eder. </a:t>
            </a:r>
          </a:p>
          <a:p>
            <a:pPr marL="457200" indent="-457200" fontAlgn="auto">
              <a:spcBef>
                <a:spcPts val="0"/>
              </a:spcBef>
              <a:spcAft>
                <a:spcPts val="0"/>
              </a:spcAft>
              <a:buFont typeface="Arial"/>
              <a:buChar char="•"/>
              <a:defRPr/>
            </a:pPr>
            <a:endParaRPr lang="en-US" sz="2900" baseline="30000" noProof="1">
              <a:solidFill>
                <a:srgbClr val="000090"/>
              </a:solidFill>
              <a:latin typeface="Arial"/>
              <a:cs typeface="Arial"/>
            </a:endParaRPr>
          </a:p>
          <a:p>
            <a:pPr marL="457200" indent="-457200" fontAlgn="auto">
              <a:spcBef>
                <a:spcPts val="0"/>
              </a:spcBef>
              <a:spcAft>
                <a:spcPts val="0"/>
              </a:spcAft>
              <a:buFont typeface="Arial"/>
              <a:buChar char="•"/>
              <a:defRPr/>
            </a:pPr>
            <a:r>
              <a:rPr lang="en-US" sz="2900" baseline="30000" noProof="1">
                <a:solidFill>
                  <a:srgbClr val="000090"/>
                </a:solidFill>
                <a:latin typeface="Arial"/>
                <a:cs typeface="Arial"/>
              </a:rPr>
              <a:t>Sayıştay denetimi, gelir ve giderlerin hukuka uygunluğu ile düzenliliğini ve iyi bir mali idareyi sağlamaya yöneliktir.</a:t>
            </a:r>
            <a:endParaRPr lang="en-US" sz="2900" noProof="1">
              <a:solidFill>
                <a:srgbClr val="000090"/>
              </a:solidFill>
              <a:latin typeface="Arial"/>
              <a:cs typeface="Arial"/>
            </a:endParaRPr>
          </a:p>
        </p:txBody>
      </p:sp>
      <p:pic>
        <p:nvPicPr>
          <p:cNvPr id="34824" name="Picture 3" descr="sayıstay.jpg"/>
          <p:cNvPicPr>
            <a:picLocks noChangeAspect="1"/>
          </p:cNvPicPr>
          <p:nvPr/>
        </p:nvPicPr>
        <p:blipFill>
          <a:blip r:embed="rId6" cstate="print"/>
          <a:srcRect/>
          <a:stretch>
            <a:fillRect/>
          </a:stretch>
        </p:blipFill>
        <p:spPr bwMode="auto">
          <a:xfrm>
            <a:off x="5219700" y="2060575"/>
            <a:ext cx="2844800" cy="2844800"/>
          </a:xfrm>
          <a:prstGeom prst="rect">
            <a:avLst/>
          </a:prstGeom>
          <a:noFill/>
          <a:ln w="9525">
            <a:noFill/>
            <a:miter lim="800000"/>
            <a:headEnd/>
            <a:tailEnd/>
          </a:ln>
        </p:spPr>
      </p:pic>
      <p:pic>
        <p:nvPicPr>
          <p:cNvPr id="34825" name="Picture 15" descr="abyi_ogreniyorum.png"/>
          <p:cNvPicPr>
            <a:picLocks noChangeAspect="1"/>
          </p:cNvPicPr>
          <p:nvPr/>
        </p:nvPicPr>
        <p:blipFill>
          <a:blip r:embed="rId7"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abyi_ogreniyorum_Fotor.jpg"/>
          <p:cNvPicPr>
            <a:picLocks noChangeAspect="1"/>
          </p:cNvPicPr>
          <p:nvPr/>
        </p:nvPicPr>
        <p:blipFill>
          <a:blip r:embed="rId3" cstate="print"/>
          <a:srcRect/>
          <a:stretch>
            <a:fillRect/>
          </a:stretch>
        </p:blipFill>
        <p:spPr bwMode="auto">
          <a:xfrm>
            <a:off x="2124075" y="404813"/>
            <a:ext cx="5111750"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35842"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35844"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35845" name="Group 13"/>
          <p:cNvGrpSpPr>
            <a:grpSpLocks/>
          </p:cNvGrpSpPr>
          <p:nvPr/>
        </p:nvGrpSpPr>
        <p:grpSpPr bwMode="auto">
          <a:xfrm>
            <a:off x="179388" y="115888"/>
            <a:ext cx="2484437" cy="1306512"/>
            <a:chOff x="0" y="116632"/>
            <a:chExt cx="2483768" cy="1305436"/>
          </a:xfrm>
        </p:grpSpPr>
        <p:pic>
          <p:nvPicPr>
            <p:cNvPr id="35851"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35852"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5846" name="TextBox 19"/>
          <p:cNvSpPr txBox="1">
            <a:spLocks noChangeArrowheads="1"/>
          </p:cNvSpPr>
          <p:nvPr/>
        </p:nvSpPr>
        <p:spPr bwMode="auto">
          <a:xfrm>
            <a:off x="3203575" y="1052513"/>
            <a:ext cx="3730625" cy="461962"/>
          </a:xfrm>
          <a:prstGeom prst="rect">
            <a:avLst/>
          </a:prstGeom>
          <a:noFill/>
          <a:ln w="9525">
            <a:noFill/>
            <a:miter lim="800000"/>
            <a:headEnd/>
            <a:tailEnd/>
          </a:ln>
        </p:spPr>
        <p:txBody>
          <a:bodyPr wrap="none">
            <a:spAutoFit/>
          </a:bodyPr>
          <a:lstStyle/>
          <a:p>
            <a:r>
              <a:rPr lang="en-US" sz="2400" b="1">
                <a:solidFill>
                  <a:srgbClr val="000090"/>
                </a:solidFill>
              </a:rPr>
              <a:t>Avrupa Birliği Kurumları</a:t>
            </a:r>
          </a:p>
        </p:txBody>
      </p:sp>
      <p:sp>
        <p:nvSpPr>
          <p:cNvPr id="2" name="TextBox 1"/>
          <p:cNvSpPr txBox="1"/>
          <p:nvPr/>
        </p:nvSpPr>
        <p:spPr>
          <a:xfrm>
            <a:off x="323850" y="1916113"/>
            <a:ext cx="5543550" cy="3273425"/>
          </a:xfrm>
          <a:prstGeom prst="rect">
            <a:avLst/>
          </a:prstGeom>
          <a:noFill/>
        </p:spPr>
        <p:txBody>
          <a:bodyPr>
            <a:spAutoFit/>
          </a:bodyPr>
          <a:lstStyle/>
          <a:p>
            <a:pPr fontAlgn="auto">
              <a:spcBef>
                <a:spcPts val="0"/>
              </a:spcBef>
              <a:spcAft>
                <a:spcPts val="0"/>
              </a:spcAft>
              <a:defRPr/>
            </a:pPr>
            <a:r>
              <a:rPr lang="en-US" sz="2900" b="1" baseline="30000" dirty="0" err="1">
                <a:solidFill>
                  <a:srgbClr val="000090"/>
                </a:solidFill>
                <a:latin typeface="Arial"/>
                <a:cs typeface="Arial"/>
              </a:rPr>
              <a:t>Avrupa</a:t>
            </a:r>
            <a:r>
              <a:rPr lang="en-US" sz="2900" b="1" baseline="30000" dirty="0">
                <a:solidFill>
                  <a:srgbClr val="000090"/>
                </a:solidFill>
                <a:latin typeface="Arial"/>
                <a:cs typeface="Arial"/>
              </a:rPr>
              <a:t> </a:t>
            </a:r>
            <a:r>
              <a:rPr lang="en-US" sz="2900" b="1" baseline="30000" dirty="0" err="1">
                <a:solidFill>
                  <a:srgbClr val="000090"/>
                </a:solidFill>
                <a:latin typeface="Arial"/>
                <a:cs typeface="Arial"/>
              </a:rPr>
              <a:t>Merkez</a:t>
            </a:r>
            <a:r>
              <a:rPr lang="en-US" sz="2900" b="1" baseline="30000" dirty="0">
                <a:solidFill>
                  <a:srgbClr val="000090"/>
                </a:solidFill>
                <a:latin typeface="Arial"/>
                <a:cs typeface="Arial"/>
              </a:rPr>
              <a:t> </a:t>
            </a:r>
            <a:r>
              <a:rPr lang="en-US" sz="2900" b="1" baseline="30000" dirty="0" err="1">
                <a:solidFill>
                  <a:srgbClr val="000090"/>
                </a:solidFill>
                <a:latin typeface="Arial"/>
                <a:cs typeface="Arial"/>
              </a:rPr>
              <a:t>Bankası</a:t>
            </a:r>
            <a:endParaRPr lang="en-US" sz="2900" b="1" baseline="30000" dirty="0">
              <a:solidFill>
                <a:srgbClr val="000090"/>
              </a:solidFill>
              <a:latin typeface="Arial"/>
              <a:cs typeface="Arial"/>
            </a:endParaRPr>
          </a:p>
          <a:p>
            <a:pPr fontAlgn="auto">
              <a:spcBef>
                <a:spcPts val="0"/>
              </a:spcBef>
              <a:spcAft>
                <a:spcPts val="0"/>
              </a:spcAft>
              <a:defRPr/>
            </a:pPr>
            <a:endParaRPr lang="en-US" sz="2900" b="1" baseline="30000" dirty="0">
              <a:solidFill>
                <a:srgbClr val="000090"/>
              </a:solidFill>
              <a:latin typeface="Arial"/>
              <a:cs typeface="Arial"/>
            </a:endParaRPr>
          </a:p>
          <a:p>
            <a:pPr marL="457200" indent="-457200" fontAlgn="auto">
              <a:spcBef>
                <a:spcPts val="0"/>
              </a:spcBef>
              <a:spcAft>
                <a:spcPts val="0"/>
              </a:spcAft>
              <a:buFont typeface="Arial"/>
              <a:buChar char="•"/>
              <a:defRPr/>
            </a:pPr>
            <a:r>
              <a:rPr lang="en-US" sz="2800" baseline="30000" noProof="1">
                <a:solidFill>
                  <a:srgbClr val="000090"/>
                </a:solidFill>
                <a:latin typeface="Arial"/>
                <a:cs typeface="Arial"/>
              </a:rPr>
              <a:t>Tüzel kişiliğe sahip bağımsız bir AB organıdır. Görevi, para birimi olarak Avro’yu kullanan AB üyesi ülkelerde fiyat istikrarını sağlamaktır. </a:t>
            </a:r>
          </a:p>
          <a:p>
            <a:pPr marL="457200" indent="-457200" fontAlgn="auto">
              <a:spcBef>
                <a:spcPts val="0"/>
              </a:spcBef>
              <a:spcAft>
                <a:spcPts val="0"/>
              </a:spcAft>
              <a:buFont typeface="Arial"/>
              <a:buChar char="•"/>
              <a:defRPr/>
            </a:pPr>
            <a:r>
              <a:rPr lang="en-US" sz="2800" baseline="30000" noProof="1">
                <a:solidFill>
                  <a:srgbClr val="000090"/>
                </a:solidFill>
                <a:latin typeface="Arial"/>
                <a:cs typeface="Arial"/>
              </a:rPr>
              <a:t>Bu görevini üye ülkelerin merkez bankaları ve Avrupa Merkez Bankası’ndan oluşan Avrupa Merkez Bankaları Sistemi içinde yerine getirir. </a:t>
            </a:r>
          </a:p>
          <a:p>
            <a:pPr marL="457200" indent="-457200" fontAlgn="auto">
              <a:spcBef>
                <a:spcPts val="0"/>
              </a:spcBef>
              <a:spcAft>
                <a:spcPts val="0"/>
              </a:spcAft>
              <a:buFont typeface="Arial"/>
              <a:buChar char="•"/>
              <a:defRPr/>
            </a:pPr>
            <a:r>
              <a:rPr lang="en-US" sz="2800" baseline="30000" noProof="1">
                <a:solidFill>
                  <a:srgbClr val="000090"/>
                </a:solidFill>
                <a:latin typeface="Arial"/>
                <a:cs typeface="Arial"/>
              </a:rPr>
              <a:t>Avrupa Merkez Bankası Avro bölgesi dahilinde kağıt para basımına izin veren tek yetkili kurumdur.</a:t>
            </a:r>
            <a:endParaRPr lang="en-US" sz="2800" noProof="1">
              <a:solidFill>
                <a:srgbClr val="000090"/>
              </a:solidFill>
              <a:latin typeface="Arial"/>
              <a:cs typeface="Arial"/>
            </a:endParaRPr>
          </a:p>
        </p:txBody>
      </p:sp>
      <p:pic>
        <p:nvPicPr>
          <p:cNvPr id="35848" name="Picture 2" descr="euro.jpg"/>
          <p:cNvPicPr>
            <a:picLocks noChangeAspect="1"/>
          </p:cNvPicPr>
          <p:nvPr/>
        </p:nvPicPr>
        <p:blipFill>
          <a:blip r:embed="rId6" cstate="print"/>
          <a:srcRect/>
          <a:stretch>
            <a:fillRect/>
          </a:stretch>
        </p:blipFill>
        <p:spPr bwMode="auto">
          <a:xfrm>
            <a:off x="6011863" y="4076700"/>
            <a:ext cx="2686050" cy="1368425"/>
          </a:xfrm>
          <a:prstGeom prst="rect">
            <a:avLst/>
          </a:prstGeom>
          <a:noFill/>
          <a:ln w="9525">
            <a:noFill/>
            <a:miter lim="800000"/>
            <a:headEnd/>
            <a:tailEnd/>
          </a:ln>
        </p:spPr>
      </p:pic>
      <p:pic>
        <p:nvPicPr>
          <p:cNvPr id="35849" name="Picture 3" descr="euro.jpg"/>
          <p:cNvPicPr>
            <a:picLocks noChangeAspect="1"/>
          </p:cNvPicPr>
          <p:nvPr/>
        </p:nvPicPr>
        <p:blipFill>
          <a:blip r:embed="rId7" cstate="print"/>
          <a:srcRect/>
          <a:stretch>
            <a:fillRect/>
          </a:stretch>
        </p:blipFill>
        <p:spPr bwMode="auto">
          <a:xfrm>
            <a:off x="6011863" y="1989138"/>
            <a:ext cx="2713037" cy="1627187"/>
          </a:xfrm>
          <a:prstGeom prst="rect">
            <a:avLst/>
          </a:prstGeom>
          <a:noFill/>
          <a:ln w="9525">
            <a:noFill/>
            <a:miter lim="800000"/>
            <a:headEnd/>
            <a:tailEnd/>
          </a:ln>
        </p:spPr>
      </p:pic>
      <p:pic>
        <p:nvPicPr>
          <p:cNvPr id="35850" name="Picture 15" descr="abyi_ogreniyorum.png"/>
          <p:cNvPicPr>
            <a:picLocks noChangeAspect="1"/>
          </p:cNvPicPr>
          <p:nvPr/>
        </p:nvPicPr>
        <p:blipFill>
          <a:blip r:embed="rId8"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36866"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36868"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36869" name="Group 13"/>
          <p:cNvGrpSpPr>
            <a:grpSpLocks/>
          </p:cNvGrpSpPr>
          <p:nvPr/>
        </p:nvGrpSpPr>
        <p:grpSpPr bwMode="auto">
          <a:xfrm>
            <a:off x="179388" y="115888"/>
            <a:ext cx="2484437" cy="1306512"/>
            <a:chOff x="0" y="116632"/>
            <a:chExt cx="2483768" cy="1305436"/>
          </a:xfrm>
        </p:grpSpPr>
        <p:pic>
          <p:nvPicPr>
            <p:cNvPr id="36872"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36873"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6870" name="TextBox 19"/>
          <p:cNvSpPr txBox="1">
            <a:spLocks noChangeArrowheads="1"/>
          </p:cNvSpPr>
          <p:nvPr/>
        </p:nvSpPr>
        <p:spPr bwMode="auto">
          <a:xfrm>
            <a:off x="3203575" y="1052513"/>
            <a:ext cx="3730625" cy="461962"/>
          </a:xfrm>
          <a:prstGeom prst="rect">
            <a:avLst/>
          </a:prstGeom>
          <a:noFill/>
          <a:ln w="9525">
            <a:noFill/>
            <a:miter lim="800000"/>
            <a:headEnd/>
            <a:tailEnd/>
          </a:ln>
        </p:spPr>
        <p:txBody>
          <a:bodyPr wrap="none">
            <a:spAutoFit/>
          </a:bodyPr>
          <a:lstStyle/>
          <a:p>
            <a:r>
              <a:rPr lang="en-US" sz="2400" b="1">
                <a:solidFill>
                  <a:srgbClr val="000090"/>
                </a:solidFill>
              </a:rPr>
              <a:t>Avrupa Birliği Kurumları</a:t>
            </a:r>
          </a:p>
        </p:txBody>
      </p:sp>
      <p:sp>
        <p:nvSpPr>
          <p:cNvPr id="36871" name="TextBox 2"/>
          <p:cNvSpPr txBox="1">
            <a:spLocks noChangeArrowheads="1"/>
          </p:cNvSpPr>
          <p:nvPr/>
        </p:nvSpPr>
        <p:spPr bwMode="auto">
          <a:xfrm>
            <a:off x="971550" y="1773238"/>
            <a:ext cx="6769100" cy="3662362"/>
          </a:xfrm>
          <a:prstGeom prst="rect">
            <a:avLst/>
          </a:prstGeom>
          <a:noFill/>
          <a:ln w="9525">
            <a:noFill/>
            <a:miter lim="800000"/>
            <a:headEnd/>
            <a:tailEnd/>
          </a:ln>
        </p:spPr>
        <p:txBody>
          <a:bodyPr>
            <a:spAutoFit/>
          </a:bodyPr>
          <a:lstStyle/>
          <a:p>
            <a:r>
              <a:rPr lang="tr-TR" sz="2900" b="1" baseline="30000" noProof="1">
                <a:solidFill>
                  <a:srgbClr val="000090"/>
                </a:solidFill>
              </a:rPr>
              <a:t>Diğer Kurum, Organ ve Ajanslar</a:t>
            </a:r>
          </a:p>
          <a:p>
            <a:endParaRPr lang="tr-TR" sz="2900" b="1" baseline="30000" noProof="1">
              <a:solidFill>
                <a:srgbClr val="000090"/>
              </a:solidFill>
            </a:endParaRPr>
          </a:p>
          <a:p>
            <a:r>
              <a:rPr lang="tr-TR" sz="2900" b="1" baseline="30000" noProof="1">
                <a:solidFill>
                  <a:srgbClr val="000090"/>
                </a:solidFill>
              </a:rPr>
              <a:t>• Ekonomik ve Sosyal Komite</a:t>
            </a:r>
          </a:p>
          <a:p>
            <a:endParaRPr lang="tr-TR" sz="2900" b="1" baseline="30000" noProof="1">
              <a:solidFill>
                <a:srgbClr val="000090"/>
              </a:solidFill>
            </a:endParaRPr>
          </a:p>
          <a:p>
            <a:r>
              <a:rPr lang="tr-TR" sz="2900" baseline="30000" noProof="1">
                <a:solidFill>
                  <a:srgbClr val="000090"/>
                </a:solidFill>
              </a:rPr>
              <a:t>Komite, Parlamento’ya, Konsey’e ve Komisyon’a yardımcı olmak amacıyla işçi ve işveren grupları ile belirli toplum kesimlerinin temsilcilerinden oluşan danışma kuruludur.</a:t>
            </a:r>
          </a:p>
          <a:p>
            <a:endParaRPr lang="tr-TR" sz="2900" baseline="30000" noProof="1">
              <a:solidFill>
                <a:srgbClr val="000090"/>
              </a:solidFill>
            </a:endParaRPr>
          </a:p>
          <a:p>
            <a:r>
              <a:rPr lang="tr-TR" sz="2900" b="1" baseline="30000" noProof="1">
                <a:solidFill>
                  <a:srgbClr val="000090"/>
                </a:solidFill>
              </a:rPr>
              <a:t>• Bölgeler Komitesi</a:t>
            </a:r>
          </a:p>
          <a:p>
            <a:endParaRPr lang="tr-TR" sz="2900" b="1" baseline="30000" noProof="1">
              <a:solidFill>
                <a:srgbClr val="000090"/>
              </a:solidFill>
            </a:endParaRPr>
          </a:p>
          <a:p>
            <a:r>
              <a:rPr lang="tr-TR" sz="2900" baseline="30000" noProof="1">
                <a:solidFill>
                  <a:srgbClr val="000090"/>
                </a:solidFill>
              </a:rPr>
              <a:t>Bölgeler Komitesi, AB içindeki yerel ve bölgesel yönetimlerin temsilcilerinden oluşan danışma nitelikli bir kurumdur.</a:t>
            </a:r>
            <a:endParaRPr lang="tr-TR" sz="2900" noProof="1">
              <a:solidFill>
                <a:srgbClr val="000090"/>
              </a:solidFill>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37890"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37892"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37893" name="Group 13"/>
          <p:cNvGrpSpPr>
            <a:grpSpLocks/>
          </p:cNvGrpSpPr>
          <p:nvPr/>
        </p:nvGrpSpPr>
        <p:grpSpPr bwMode="auto">
          <a:xfrm>
            <a:off x="179388" y="115888"/>
            <a:ext cx="2484437" cy="1306512"/>
            <a:chOff x="0" y="116632"/>
            <a:chExt cx="2483768" cy="1305436"/>
          </a:xfrm>
        </p:grpSpPr>
        <p:pic>
          <p:nvPicPr>
            <p:cNvPr id="37897"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37898"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7894" name="TextBox 19"/>
          <p:cNvSpPr txBox="1">
            <a:spLocks noChangeArrowheads="1"/>
          </p:cNvSpPr>
          <p:nvPr/>
        </p:nvSpPr>
        <p:spPr bwMode="auto">
          <a:xfrm>
            <a:off x="3203575" y="1052513"/>
            <a:ext cx="3730625" cy="461962"/>
          </a:xfrm>
          <a:prstGeom prst="rect">
            <a:avLst/>
          </a:prstGeom>
          <a:noFill/>
          <a:ln w="9525">
            <a:noFill/>
            <a:miter lim="800000"/>
            <a:headEnd/>
            <a:tailEnd/>
          </a:ln>
        </p:spPr>
        <p:txBody>
          <a:bodyPr wrap="none">
            <a:spAutoFit/>
          </a:bodyPr>
          <a:lstStyle/>
          <a:p>
            <a:r>
              <a:rPr lang="en-US" sz="2400" b="1">
                <a:solidFill>
                  <a:srgbClr val="000090"/>
                </a:solidFill>
              </a:rPr>
              <a:t>Avrupa Birliği Kurumları</a:t>
            </a:r>
          </a:p>
        </p:txBody>
      </p:sp>
      <p:sp>
        <p:nvSpPr>
          <p:cNvPr id="2" name="TextBox 1"/>
          <p:cNvSpPr txBox="1"/>
          <p:nvPr/>
        </p:nvSpPr>
        <p:spPr>
          <a:xfrm>
            <a:off x="755650" y="1844675"/>
            <a:ext cx="7488238" cy="3067050"/>
          </a:xfrm>
          <a:prstGeom prst="rect">
            <a:avLst/>
          </a:prstGeom>
          <a:noFill/>
        </p:spPr>
        <p:txBody>
          <a:bodyPr>
            <a:spAutoFit/>
          </a:bodyPr>
          <a:lstStyle/>
          <a:p>
            <a:pPr fontAlgn="auto">
              <a:spcBef>
                <a:spcPts val="0"/>
              </a:spcBef>
              <a:spcAft>
                <a:spcPts val="0"/>
              </a:spcAft>
              <a:defRPr/>
            </a:pPr>
            <a:endParaRPr lang="en-US" sz="2900" baseline="30000" noProof="1">
              <a:solidFill>
                <a:srgbClr val="000090"/>
              </a:solidFill>
              <a:latin typeface="Arial"/>
              <a:cs typeface="Arial"/>
            </a:endParaRPr>
          </a:p>
          <a:p>
            <a:pPr fontAlgn="auto">
              <a:spcBef>
                <a:spcPts val="0"/>
              </a:spcBef>
              <a:spcAft>
                <a:spcPts val="0"/>
              </a:spcAft>
              <a:defRPr/>
            </a:pPr>
            <a:r>
              <a:rPr lang="en-US" sz="2900" b="1" baseline="30000" noProof="1">
                <a:solidFill>
                  <a:srgbClr val="000090"/>
                </a:solidFill>
                <a:latin typeface="Arial"/>
                <a:cs typeface="Arial"/>
              </a:rPr>
              <a:t>Avrupa Yatırım Bankası</a:t>
            </a:r>
          </a:p>
          <a:p>
            <a:pPr fontAlgn="auto">
              <a:spcBef>
                <a:spcPts val="0"/>
              </a:spcBef>
              <a:spcAft>
                <a:spcPts val="0"/>
              </a:spcAft>
              <a:defRPr/>
            </a:pPr>
            <a:endParaRPr lang="en-US" sz="2900" b="1" baseline="30000" noProof="1">
              <a:solidFill>
                <a:srgbClr val="000090"/>
              </a:solidFill>
              <a:latin typeface="Arial"/>
              <a:cs typeface="Arial"/>
            </a:endParaRPr>
          </a:p>
          <a:p>
            <a:pPr marL="457200" indent="-457200" fontAlgn="auto">
              <a:spcBef>
                <a:spcPts val="0"/>
              </a:spcBef>
              <a:spcAft>
                <a:spcPts val="0"/>
              </a:spcAft>
              <a:buFont typeface="Arial"/>
              <a:buChar char="•"/>
              <a:defRPr/>
            </a:pPr>
            <a:r>
              <a:rPr lang="en-US" sz="2900" baseline="30000" noProof="1">
                <a:solidFill>
                  <a:srgbClr val="000090"/>
                </a:solidFill>
                <a:latin typeface="Arial"/>
                <a:cs typeface="Arial"/>
              </a:rPr>
              <a:t>Avrupa Yatırım Bankası, Avrupa Birliği’nin finans kurumudur ve Birliğin hedeflerini gerçekleştirmesine yardımcı olacak yatırımların finanse edilmesi amacıyla kurulmuştur. </a:t>
            </a:r>
          </a:p>
          <a:p>
            <a:pPr marL="457200" indent="-457200" fontAlgn="auto">
              <a:spcBef>
                <a:spcPts val="0"/>
              </a:spcBef>
              <a:spcAft>
                <a:spcPts val="0"/>
              </a:spcAft>
              <a:buFont typeface="Arial"/>
              <a:buChar char="•"/>
              <a:defRPr/>
            </a:pPr>
            <a:r>
              <a:rPr lang="en-US" sz="2900" baseline="30000" noProof="1">
                <a:solidFill>
                  <a:srgbClr val="000090"/>
                </a:solidFill>
                <a:latin typeface="Arial"/>
                <a:cs typeface="Arial"/>
              </a:rPr>
              <a:t>Avrupa Yatırım Bankası tüzel kişiliğe sahiptir; üyeleri Avrupa Birliği ülkelerdir. Banka’nın görevi, Antlaşma’nın 309. Maddesi gereğince Birliğin çıkarı doğrultusunda iç pazarın dengeli ve düzgün gelişimine katkı sağlamaktır.</a:t>
            </a:r>
            <a:endParaRPr lang="en-US" sz="2900" noProof="1">
              <a:solidFill>
                <a:srgbClr val="000090"/>
              </a:solidFill>
              <a:latin typeface="Arial"/>
              <a:cs typeface="Arial"/>
            </a:endParaRPr>
          </a:p>
        </p:txBody>
      </p:sp>
      <p:pic>
        <p:nvPicPr>
          <p:cNvPr id="37896" name="Picture 11" descr="abyi_ogreniyorum.png"/>
          <p:cNvPicPr>
            <a:picLocks noChangeAspect="1"/>
          </p:cNvPicPr>
          <p:nvPr/>
        </p:nvPicPr>
        <p:blipFill>
          <a:blip r:embed="rId6"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38914"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38916"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38917" name="Group 13"/>
          <p:cNvGrpSpPr>
            <a:grpSpLocks/>
          </p:cNvGrpSpPr>
          <p:nvPr/>
        </p:nvGrpSpPr>
        <p:grpSpPr bwMode="auto">
          <a:xfrm>
            <a:off x="179388" y="115888"/>
            <a:ext cx="2484437" cy="1306512"/>
            <a:chOff x="0" y="116632"/>
            <a:chExt cx="2483768" cy="1305436"/>
          </a:xfrm>
        </p:grpSpPr>
        <p:pic>
          <p:nvPicPr>
            <p:cNvPr id="38921"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38922"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8918" name="TextBox 19"/>
          <p:cNvSpPr txBox="1">
            <a:spLocks noChangeArrowheads="1"/>
          </p:cNvSpPr>
          <p:nvPr/>
        </p:nvSpPr>
        <p:spPr bwMode="auto">
          <a:xfrm>
            <a:off x="3203575" y="1052513"/>
            <a:ext cx="3730625" cy="461962"/>
          </a:xfrm>
          <a:prstGeom prst="rect">
            <a:avLst/>
          </a:prstGeom>
          <a:noFill/>
          <a:ln w="9525">
            <a:noFill/>
            <a:miter lim="800000"/>
            <a:headEnd/>
            <a:tailEnd/>
          </a:ln>
        </p:spPr>
        <p:txBody>
          <a:bodyPr wrap="none">
            <a:spAutoFit/>
          </a:bodyPr>
          <a:lstStyle/>
          <a:p>
            <a:r>
              <a:rPr lang="en-US" sz="2400" b="1">
                <a:solidFill>
                  <a:srgbClr val="000090"/>
                </a:solidFill>
              </a:rPr>
              <a:t>Avrupa Birliği Kurumları</a:t>
            </a:r>
          </a:p>
        </p:txBody>
      </p:sp>
      <p:sp>
        <p:nvSpPr>
          <p:cNvPr id="2" name="TextBox 1"/>
          <p:cNvSpPr txBox="1"/>
          <p:nvPr/>
        </p:nvSpPr>
        <p:spPr>
          <a:xfrm>
            <a:off x="755650" y="2060575"/>
            <a:ext cx="7416800" cy="3067050"/>
          </a:xfrm>
          <a:prstGeom prst="rect">
            <a:avLst/>
          </a:prstGeom>
          <a:noFill/>
        </p:spPr>
        <p:txBody>
          <a:bodyPr>
            <a:spAutoFit/>
          </a:bodyPr>
          <a:lstStyle/>
          <a:p>
            <a:pPr fontAlgn="auto">
              <a:spcBef>
                <a:spcPts val="0"/>
              </a:spcBef>
              <a:spcAft>
                <a:spcPts val="0"/>
              </a:spcAft>
              <a:defRPr/>
            </a:pPr>
            <a:r>
              <a:rPr lang="en-US" sz="2900" b="1" baseline="30000" noProof="1">
                <a:solidFill>
                  <a:srgbClr val="000090"/>
                </a:solidFill>
                <a:latin typeface="Arial"/>
                <a:cs typeface="Arial"/>
              </a:rPr>
              <a:t>Avrupa Ombdusmanı</a:t>
            </a:r>
          </a:p>
          <a:p>
            <a:pPr fontAlgn="auto">
              <a:spcBef>
                <a:spcPts val="0"/>
              </a:spcBef>
              <a:spcAft>
                <a:spcPts val="0"/>
              </a:spcAft>
              <a:defRPr/>
            </a:pPr>
            <a:endParaRPr lang="en-US" sz="2900" b="1" baseline="30000" noProof="1">
              <a:solidFill>
                <a:srgbClr val="000090"/>
              </a:solidFill>
              <a:latin typeface="Arial"/>
              <a:cs typeface="Arial"/>
            </a:endParaRPr>
          </a:p>
          <a:p>
            <a:pPr marL="457200" indent="-457200" fontAlgn="auto">
              <a:spcBef>
                <a:spcPts val="0"/>
              </a:spcBef>
              <a:spcAft>
                <a:spcPts val="0"/>
              </a:spcAft>
              <a:buFont typeface="Arial"/>
              <a:buChar char="•"/>
              <a:defRPr/>
            </a:pPr>
            <a:r>
              <a:rPr lang="en-US" sz="2900" baseline="30000" noProof="1">
                <a:solidFill>
                  <a:srgbClr val="000090"/>
                </a:solidFill>
                <a:latin typeface="Arial"/>
                <a:cs typeface="Arial"/>
              </a:rPr>
              <a:t>Maastricht Antlaşması ile AB kurumsal yapısına kazandırılmış bir kurum olan Avrupa Ombudsmanı, Avrupa Parlamentosu tarafından yenilenebilen 5 yıllık bir süre için atanır ve bağımsızlığı da antlaşmalarda teminat altına alınmıştır.</a:t>
            </a:r>
          </a:p>
          <a:p>
            <a:pPr marL="457200" indent="-457200" fontAlgn="auto">
              <a:spcBef>
                <a:spcPts val="0"/>
              </a:spcBef>
              <a:spcAft>
                <a:spcPts val="0"/>
              </a:spcAft>
              <a:buFont typeface="Arial"/>
              <a:buChar char="•"/>
              <a:defRPr/>
            </a:pPr>
            <a:endParaRPr lang="en-US" sz="2900" baseline="30000" noProof="1">
              <a:solidFill>
                <a:srgbClr val="000090"/>
              </a:solidFill>
              <a:latin typeface="Arial"/>
              <a:cs typeface="Arial"/>
            </a:endParaRPr>
          </a:p>
          <a:p>
            <a:pPr marL="457200" indent="-457200" fontAlgn="auto">
              <a:spcBef>
                <a:spcPts val="0"/>
              </a:spcBef>
              <a:spcAft>
                <a:spcPts val="0"/>
              </a:spcAft>
              <a:buFont typeface="Arial"/>
              <a:buChar char="•"/>
              <a:defRPr/>
            </a:pPr>
            <a:r>
              <a:rPr lang="en-US" sz="2900" baseline="30000" noProof="1">
                <a:solidFill>
                  <a:srgbClr val="000090"/>
                </a:solidFill>
                <a:latin typeface="Arial"/>
                <a:cs typeface="Arial"/>
              </a:rPr>
              <a:t> AB’nin İşleyişine Dair Antlaşma’nın 20. maddesinde Avrupa Ombudsmanı’na başvurmak Birlik vatandaşlarının hakları arasında sayılmaktadır.</a:t>
            </a:r>
            <a:endParaRPr lang="en-US" sz="2900" noProof="1">
              <a:solidFill>
                <a:srgbClr val="000090"/>
              </a:solidFill>
              <a:latin typeface="Arial"/>
              <a:cs typeface="Arial"/>
            </a:endParaRPr>
          </a:p>
        </p:txBody>
      </p:sp>
      <p:pic>
        <p:nvPicPr>
          <p:cNvPr id="38920" name="Picture 11" descr="abyi_ogreniyorum.png"/>
          <p:cNvPicPr>
            <a:picLocks noChangeAspect="1"/>
          </p:cNvPicPr>
          <p:nvPr/>
        </p:nvPicPr>
        <p:blipFill>
          <a:blip r:embed="rId6"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39938"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39940"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39941" name="Group 13"/>
          <p:cNvGrpSpPr>
            <a:grpSpLocks/>
          </p:cNvGrpSpPr>
          <p:nvPr/>
        </p:nvGrpSpPr>
        <p:grpSpPr bwMode="auto">
          <a:xfrm>
            <a:off x="179388" y="115888"/>
            <a:ext cx="2484437" cy="1306512"/>
            <a:chOff x="0" y="116632"/>
            <a:chExt cx="2483768" cy="1305436"/>
          </a:xfrm>
        </p:grpSpPr>
        <p:pic>
          <p:nvPicPr>
            <p:cNvPr id="39946"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39947"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9942" name="TextBox 19"/>
          <p:cNvSpPr txBox="1">
            <a:spLocks noChangeArrowheads="1"/>
          </p:cNvSpPr>
          <p:nvPr/>
        </p:nvSpPr>
        <p:spPr bwMode="auto">
          <a:xfrm>
            <a:off x="2700338" y="981075"/>
            <a:ext cx="5019675" cy="461963"/>
          </a:xfrm>
          <a:prstGeom prst="rect">
            <a:avLst/>
          </a:prstGeom>
          <a:noFill/>
          <a:ln w="9525">
            <a:noFill/>
            <a:miter lim="800000"/>
            <a:headEnd/>
            <a:tailEnd/>
          </a:ln>
        </p:spPr>
        <p:txBody>
          <a:bodyPr wrap="none">
            <a:spAutoFit/>
          </a:bodyPr>
          <a:lstStyle/>
          <a:p>
            <a:r>
              <a:rPr lang="en-US" sz="2400" b="1">
                <a:solidFill>
                  <a:srgbClr val="000090"/>
                </a:solidFill>
              </a:rPr>
              <a:t>Türkiye ve Avrupa Birliği İlişkileri</a:t>
            </a:r>
          </a:p>
        </p:txBody>
      </p:sp>
      <p:sp>
        <p:nvSpPr>
          <p:cNvPr id="39943" name="TextBox 2"/>
          <p:cNvSpPr txBox="1">
            <a:spLocks noChangeArrowheads="1"/>
          </p:cNvSpPr>
          <p:nvPr/>
        </p:nvSpPr>
        <p:spPr bwMode="auto">
          <a:xfrm>
            <a:off x="468313" y="3573463"/>
            <a:ext cx="8496300" cy="2170112"/>
          </a:xfrm>
          <a:prstGeom prst="rect">
            <a:avLst/>
          </a:prstGeom>
          <a:noFill/>
          <a:ln w="9525">
            <a:noFill/>
            <a:miter lim="800000"/>
            <a:headEnd/>
            <a:tailEnd/>
          </a:ln>
        </p:spPr>
        <p:txBody>
          <a:bodyPr>
            <a:spAutoFit/>
          </a:bodyPr>
          <a:lstStyle/>
          <a:p>
            <a:pPr marL="457200" indent="-457200">
              <a:buFont typeface="Arial" charset="0"/>
              <a:buChar char="•"/>
            </a:pPr>
            <a:endParaRPr lang="tr-TR" sz="2700" baseline="30000" noProof="1">
              <a:solidFill>
                <a:srgbClr val="000090"/>
              </a:solidFill>
            </a:endParaRPr>
          </a:p>
          <a:p>
            <a:pPr marL="457200" indent="-457200">
              <a:buFont typeface="Arial" charset="0"/>
              <a:buChar char="•"/>
            </a:pPr>
            <a:r>
              <a:rPr lang="tr-TR" sz="2700" baseline="30000" noProof="1">
                <a:solidFill>
                  <a:srgbClr val="000090"/>
                </a:solidFill>
              </a:rPr>
              <a:t>Türkiye 1959’da Avrupa Ekonomik Topluluğuna ortaklık başvurusu yapmıştır.</a:t>
            </a:r>
          </a:p>
          <a:p>
            <a:pPr marL="457200" indent="-457200" algn="just">
              <a:buFont typeface="Arial" charset="0"/>
              <a:buChar char="•"/>
            </a:pPr>
            <a:r>
              <a:rPr lang="tr-TR" sz="2700" baseline="30000" noProof="1">
                <a:solidFill>
                  <a:srgbClr val="000090"/>
                </a:solidFill>
              </a:rPr>
              <a:t>Bu başvuru üzerine Türkiye’nin kalkınma düzeyinin tam üyeliğin gereklerini yerine getirmeye yeterli olmadığı bildirilmiş ve tam üyelik koşulları gerçekleşinceye kadar geçerli olacak bir ortaklık anlaşması imzalanması önerilmiştir. </a:t>
            </a:r>
          </a:p>
          <a:p>
            <a:pPr marL="457200" indent="-457200" algn="just">
              <a:buFont typeface="Arial" charset="0"/>
              <a:buChar char="•"/>
            </a:pPr>
            <a:r>
              <a:rPr lang="tr-TR" sz="2700" baseline="30000" noProof="1">
                <a:solidFill>
                  <a:srgbClr val="000090"/>
                </a:solidFill>
              </a:rPr>
              <a:t>Anlaşma</a:t>
            </a:r>
            <a:r>
              <a:rPr lang="tr-TR" sz="2700" noProof="1">
                <a:solidFill>
                  <a:srgbClr val="000090"/>
                </a:solidFill>
              </a:rPr>
              <a:t> </a:t>
            </a:r>
            <a:r>
              <a:rPr lang="tr-TR" sz="2700" baseline="30000" noProof="1">
                <a:solidFill>
                  <a:srgbClr val="000090"/>
                </a:solidFill>
              </a:rPr>
              <a:t>12 Eylül 1963 tarihinde Ankara’da imzalanmıştır.</a:t>
            </a:r>
          </a:p>
        </p:txBody>
      </p:sp>
      <p:pic>
        <p:nvPicPr>
          <p:cNvPr id="4" name="Picture 3" descr="7eeccaa9b3.png"/>
          <p:cNvPicPr>
            <a:picLocks noChangeAspect="1"/>
          </p:cNvPicPr>
          <p:nvPr/>
        </p:nvPicPr>
        <p:blipFill>
          <a:blip r:embed="rId6" cstate="print">
            <a:extLst>
              <a:ext uri="{28A0092B-C50C-407E-A947-70E740481C1C}"/>
            </a:extLst>
          </a:blip>
          <a:stretch>
            <a:fillRect/>
          </a:stretch>
        </p:blipFill>
        <p:spPr>
          <a:xfrm>
            <a:off x="1691680" y="1556792"/>
            <a:ext cx="6524625" cy="2016224"/>
          </a:xfrm>
          <a:prstGeom prst="rect">
            <a:avLst/>
          </a:prstGeom>
          <a:ln>
            <a:noFill/>
          </a:ln>
          <a:effectLst>
            <a:softEdge rad="112500"/>
          </a:effectLst>
        </p:spPr>
      </p:pic>
      <p:pic>
        <p:nvPicPr>
          <p:cNvPr id="39945" name="Picture 15" descr="abyi_ogreniyorum.png"/>
          <p:cNvPicPr>
            <a:picLocks noChangeAspect="1"/>
          </p:cNvPicPr>
          <p:nvPr/>
        </p:nvPicPr>
        <p:blipFill>
          <a:blip r:embed="rId7"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40962"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40964"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40965" name="Group 13"/>
          <p:cNvGrpSpPr>
            <a:grpSpLocks/>
          </p:cNvGrpSpPr>
          <p:nvPr/>
        </p:nvGrpSpPr>
        <p:grpSpPr bwMode="auto">
          <a:xfrm>
            <a:off x="179388" y="115888"/>
            <a:ext cx="2484437" cy="1306512"/>
            <a:chOff x="0" y="116632"/>
            <a:chExt cx="2483768" cy="1305436"/>
          </a:xfrm>
        </p:grpSpPr>
        <p:pic>
          <p:nvPicPr>
            <p:cNvPr id="40970"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40971"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40966" name="TextBox 19"/>
          <p:cNvSpPr txBox="1">
            <a:spLocks noChangeArrowheads="1"/>
          </p:cNvSpPr>
          <p:nvPr/>
        </p:nvSpPr>
        <p:spPr bwMode="auto">
          <a:xfrm>
            <a:off x="2700338" y="981075"/>
            <a:ext cx="5019675" cy="461963"/>
          </a:xfrm>
          <a:prstGeom prst="rect">
            <a:avLst/>
          </a:prstGeom>
          <a:noFill/>
          <a:ln w="9525">
            <a:noFill/>
            <a:miter lim="800000"/>
            <a:headEnd/>
            <a:tailEnd/>
          </a:ln>
        </p:spPr>
        <p:txBody>
          <a:bodyPr wrap="none">
            <a:spAutoFit/>
          </a:bodyPr>
          <a:lstStyle/>
          <a:p>
            <a:r>
              <a:rPr lang="en-US" sz="2400" b="1">
                <a:solidFill>
                  <a:srgbClr val="000090"/>
                </a:solidFill>
              </a:rPr>
              <a:t>Türkiye ve Avrupa Birliği İlişkileri</a:t>
            </a:r>
          </a:p>
        </p:txBody>
      </p:sp>
      <p:sp>
        <p:nvSpPr>
          <p:cNvPr id="2" name="Rectangle 1"/>
          <p:cNvSpPr/>
          <p:nvPr/>
        </p:nvSpPr>
        <p:spPr>
          <a:xfrm>
            <a:off x="395288" y="1844675"/>
            <a:ext cx="4968875" cy="4114800"/>
          </a:xfrm>
          <a:prstGeom prst="rect">
            <a:avLst/>
          </a:prstGeom>
        </p:spPr>
        <p:txBody>
          <a:bodyPr>
            <a:spAutoFit/>
          </a:bodyPr>
          <a:lstStyle/>
          <a:p>
            <a:pPr marL="457200" indent="-457200" fontAlgn="auto">
              <a:spcBef>
                <a:spcPts val="0"/>
              </a:spcBef>
              <a:spcAft>
                <a:spcPts val="0"/>
              </a:spcAft>
              <a:buFont typeface="Arial"/>
              <a:buChar char="•"/>
              <a:defRPr/>
            </a:pPr>
            <a:r>
              <a:rPr lang="en-US" sz="2800" baseline="30000" noProof="1">
                <a:solidFill>
                  <a:srgbClr val="000090"/>
                </a:solidFill>
                <a:latin typeface="Arial"/>
                <a:cs typeface="Arial"/>
              </a:rPr>
              <a:t>Ankara Anlaşması Türkiye’nin Avrupa Ekonomik Topluluğu’na entegrasyonu için hazırlık, geçiş ve nihai dönem olmak üzere üç kademeli bir süreç öngörmüştür. </a:t>
            </a:r>
          </a:p>
          <a:p>
            <a:pPr fontAlgn="auto">
              <a:spcBef>
                <a:spcPts val="0"/>
              </a:spcBef>
              <a:spcAft>
                <a:spcPts val="0"/>
              </a:spcAft>
              <a:defRPr/>
            </a:pPr>
            <a:endParaRPr lang="en-US" sz="2800" baseline="30000" noProof="1">
              <a:solidFill>
                <a:srgbClr val="000090"/>
              </a:solidFill>
              <a:latin typeface="Arial"/>
              <a:cs typeface="Arial"/>
            </a:endParaRPr>
          </a:p>
          <a:p>
            <a:pPr marL="457200" indent="-457200" algn="just" fontAlgn="auto">
              <a:spcBef>
                <a:spcPts val="0"/>
              </a:spcBef>
              <a:spcAft>
                <a:spcPts val="0"/>
              </a:spcAft>
              <a:buFont typeface="Arial"/>
              <a:buChar char="•"/>
              <a:defRPr/>
            </a:pPr>
            <a:r>
              <a:rPr lang="en-US" sz="2800" baseline="30000" noProof="1">
                <a:solidFill>
                  <a:srgbClr val="000090"/>
                </a:solidFill>
                <a:latin typeface="Arial"/>
                <a:cs typeface="Arial"/>
              </a:rPr>
              <a:t>Anlaşmada öngörülen hazırlık dönemi 1973 yılında Katma Protokol’ün yürürlüğe girmesiyle sona ermiş ve geçiş dönemine girilmiştir. 1970’lerin ekonomik zorlukları ve 1980 darbesinin etkisiyle yavaş ilerleyen geçiş dönemi 1996’da Türkiye’nin Gümrük Birliği’ne girişiyle sona ermiştir.</a:t>
            </a:r>
            <a:endParaRPr lang="en-US" sz="2800" noProof="1">
              <a:solidFill>
                <a:srgbClr val="000090"/>
              </a:solidFill>
              <a:latin typeface="Arial"/>
              <a:cs typeface="Arial"/>
            </a:endParaRPr>
          </a:p>
        </p:txBody>
      </p:sp>
      <p:pic>
        <p:nvPicPr>
          <p:cNvPr id="40968" name="Picture 4" descr="flag.jpg"/>
          <p:cNvPicPr>
            <a:picLocks noChangeAspect="1"/>
          </p:cNvPicPr>
          <p:nvPr/>
        </p:nvPicPr>
        <p:blipFill>
          <a:blip r:embed="rId6" cstate="print"/>
          <a:srcRect/>
          <a:stretch>
            <a:fillRect/>
          </a:stretch>
        </p:blipFill>
        <p:spPr bwMode="auto">
          <a:xfrm>
            <a:off x="5508625" y="2133600"/>
            <a:ext cx="3141663" cy="3076575"/>
          </a:xfrm>
          <a:prstGeom prst="rect">
            <a:avLst/>
          </a:prstGeom>
          <a:noFill/>
          <a:ln w="9525">
            <a:noFill/>
            <a:miter lim="800000"/>
            <a:headEnd/>
            <a:tailEnd/>
          </a:ln>
        </p:spPr>
      </p:pic>
      <p:pic>
        <p:nvPicPr>
          <p:cNvPr id="40969" name="Picture 15" descr="abyi_ogreniyorum.png"/>
          <p:cNvPicPr>
            <a:picLocks noChangeAspect="1"/>
          </p:cNvPicPr>
          <p:nvPr/>
        </p:nvPicPr>
        <p:blipFill>
          <a:blip r:embed="rId7"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8995E842-98CC-4546-84AF-D46D49612430" descr="image001"/>
          <p:cNvPicPr>
            <a:picLocks noChangeAspect="1" noChangeArrowheads="1"/>
          </p:cNvPicPr>
          <p:nvPr/>
        </p:nvPicPr>
        <p:blipFill>
          <a:blip r:embed="rId2" cstate="print"/>
          <a:srcRect/>
          <a:stretch>
            <a:fillRect/>
          </a:stretch>
        </p:blipFill>
        <p:spPr bwMode="auto">
          <a:xfrm>
            <a:off x="666754" y="142852"/>
            <a:ext cx="8048650" cy="671517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43010"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43012"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43013" name="Group 13"/>
          <p:cNvGrpSpPr>
            <a:grpSpLocks/>
          </p:cNvGrpSpPr>
          <p:nvPr/>
        </p:nvGrpSpPr>
        <p:grpSpPr bwMode="auto">
          <a:xfrm>
            <a:off x="179388" y="115888"/>
            <a:ext cx="2484437" cy="1306512"/>
            <a:chOff x="0" y="116632"/>
            <a:chExt cx="2483768" cy="1305436"/>
          </a:xfrm>
        </p:grpSpPr>
        <p:pic>
          <p:nvPicPr>
            <p:cNvPr id="43017"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43018"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43014" name="TextBox 2"/>
          <p:cNvSpPr txBox="1">
            <a:spLocks noChangeArrowheads="1"/>
          </p:cNvSpPr>
          <p:nvPr/>
        </p:nvSpPr>
        <p:spPr bwMode="auto">
          <a:xfrm>
            <a:off x="971550" y="2276475"/>
            <a:ext cx="7416800" cy="708025"/>
          </a:xfrm>
          <a:prstGeom prst="rect">
            <a:avLst/>
          </a:prstGeom>
          <a:noFill/>
          <a:ln w="9525">
            <a:noFill/>
            <a:miter lim="800000"/>
            <a:headEnd/>
            <a:tailEnd/>
          </a:ln>
        </p:spPr>
        <p:txBody>
          <a:bodyPr>
            <a:spAutoFit/>
          </a:bodyPr>
          <a:lstStyle/>
          <a:p>
            <a:pPr algn="ctr"/>
            <a:r>
              <a:rPr lang="tr-TR" sz="2000" baseline="30000" noProof="1">
                <a:solidFill>
                  <a:srgbClr val="000090"/>
                </a:solidFill>
              </a:rPr>
              <a:t>Bu sunum Avrupa Birliği’nin mali desteği ile hazırlanmıştır. Bu yayının içeriğinden yalnız Eptisa Mühendislik liderliğindeki Konsorsiyum sorumlu olup, yayın hiçbir şekilde Avrupa Birliği’nin görüşlerini yansıtmamaktadır.</a:t>
            </a:r>
            <a:endParaRPr lang="tr-TR" sz="2000" noProof="1">
              <a:solidFill>
                <a:srgbClr val="000090"/>
              </a:solidFill>
            </a:endParaRPr>
          </a:p>
        </p:txBody>
      </p:sp>
      <p:sp>
        <p:nvSpPr>
          <p:cNvPr id="4" name="TextBox 3"/>
          <p:cNvSpPr txBox="1"/>
          <p:nvPr/>
        </p:nvSpPr>
        <p:spPr>
          <a:xfrm>
            <a:off x="1908175" y="3500438"/>
            <a:ext cx="5327650" cy="1735137"/>
          </a:xfrm>
          <a:prstGeom prst="rect">
            <a:avLst/>
          </a:prstGeom>
          <a:noFill/>
        </p:spPr>
        <p:txBody>
          <a:bodyPr>
            <a:spAutoFit/>
          </a:bodyPr>
          <a:lstStyle/>
          <a:p>
            <a:pPr algn="ctr" fontAlgn="auto">
              <a:spcBef>
                <a:spcPts val="0"/>
              </a:spcBef>
              <a:spcAft>
                <a:spcPts val="0"/>
              </a:spcAft>
              <a:defRPr/>
            </a:pPr>
            <a:r>
              <a:rPr lang="en-US" sz="2000" b="1" baseline="30000" noProof="1">
                <a:solidFill>
                  <a:srgbClr val="000090"/>
                </a:solidFill>
                <a:latin typeface="Arial"/>
                <a:cs typeface="Arial"/>
              </a:rPr>
              <a:t>Kaynaklar:</a:t>
            </a:r>
          </a:p>
          <a:p>
            <a:pPr algn="ctr" fontAlgn="auto">
              <a:spcBef>
                <a:spcPts val="0"/>
              </a:spcBef>
              <a:spcAft>
                <a:spcPts val="0"/>
              </a:spcAft>
              <a:defRPr/>
            </a:pPr>
            <a:endParaRPr lang="en-US" sz="2000" b="1" baseline="30000" noProof="1">
              <a:solidFill>
                <a:srgbClr val="000090"/>
              </a:solidFill>
              <a:latin typeface="Arial"/>
              <a:cs typeface="Arial"/>
            </a:endParaRPr>
          </a:p>
          <a:p>
            <a:pPr marL="342900" indent="-342900" fontAlgn="auto">
              <a:spcBef>
                <a:spcPts val="0"/>
              </a:spcBef>
              <a:spcAft>
                <a:spcPts val="0"/>
              </a:spcAft>
              <a:buFont typeface="Arial"/>
              <a:buChar char="•"/>
              <a:defRPr/>
            </a:pPr>
            <a:r>
              <a:rPr lang="en-US" sz="2000" baseline="30000" noProof="1">
                <a:solidFill>
                  <a:srgbClr val="000090"/>
                </a:solidFill>
                <a:latin typeface="Arial"/>
                <a:cs typeface="Arial"/>
              </a:rPr>
              <a:t>Avrupa Birliği Bakanlığı: www.ab.gov.tr</a:t>
            </a:r>
          </a:p>
          <a:p>
            <a:pPr marL="342900" indent="-342900" fontAlgn="auto">
              <a:spcBef>
                <a:spcPts val="0"/>
              </a:spcBef>
              <a:spcAft>
                <a:spcPts val="0"/>
              </a:spcAft>
              <a:buFont typeface="Arial"/>
              <a:buChar char="•"/>
              <a:defRPr/>
            </a:pPr>
            <a:r>
              <a:rPr lang="en-US" sz="2000" baseline="30000" noProof="1">
                <a:solidFill>
                  <a:srgbClr val="000090"/>
                </a:solidFill>
                <a:latin typeface="Arial"/>
                <a:cs typeface="Arial"/>
              </a:rPr>
              <a:t>Avrupa Birliği Türkiye Delegasyonu: www.avrupa.info.tr </a:t>
            </a:r>
          </a:p>
          <a:p>
            <a:pPr marL="342900" indent="-342900" fontAlgn="auto">
              <a:spcBef>
                <a:spcPts val="0"/>
              </a:spcBef>
              <a:spcAft>
                <a:spcPts val="0"/>
              </a:spcAft>
              <a:buFont typeface="Arial"/>
              <a:buChar char="•"/>
              <a:defRPr/>
            </a:pPr>
            <a:r>
              <a:rPr lang="en-US" sz="2000" baseline="30000" noProof="1">
                <a:solidFill>
                  <a:srgbClr val="000090"/>
                </a:solidFill>
                <a:latin typeface="Arial"/>
                <a:cs typeface="Arial"/>
              </a:rPr>
              <a:t>Avrupa Birliği Resmi İnternet Sayfası: www.ec.europa.eu</a:t>
            </a:r>
          </a:p>
          <a:p>
            <a:pPr marL="342900" indent="-342900" fontAlgn="auto">
              <a:spcBef>
                <a:spcPts val="0"/>
              </a:spcBef>
              <a:spcAft>
                <a:spcPts val="0"/>
              </a:spcAft>
              <a:buFont typeface="Arial"/>
              <a:buChar char="•"/>
              <a:defRPr/>
            </a:pPr>
            <a:r>
              <a:rPr lang="en-US" sz="2000" baseline="30000" noProof="1">
                <a:solidFill>
                  <a:srgbClr val="000090"/>
                </a:solidFill>
                <a:latin typeface="Arial"/>
                <a:cs typeface="Arial"/>
              </a:rPr>
              <a:t>Öğrenciler için İngilizce Bilgi: http://europa.eu/kids-corner</a:t>
            </a:r>
          </a:p>
          <a:p>
            <a:pPr marL="342900" indent="-342900" fontAlgn="auto">
              <a:spcBef>
                <a:spcPts val="0"/>
              </a:spcBef>
              <a:spcAft>
                <a:spcPts val="0"/>
              </a:spcAft>
              <a:buFont typeface="Arial"/>
              <a:buChar char="•"/>
              <a:defRPr/>
            </a:pPr>
            <a:r>
              <a:rPr lang="en-US" sz="2000" baseline="30000" noProof="1">
                <a:solidFill>
                  <a:srgbClr val="000090"/>
                </a:solidFill>
                <a:latin typeface="Arial"/>
                <a:cs typeface="Arial"/>
              </a:rPr>
              <a:t>Öğretmenler için İngilizce Bilgi: http://europa.eu/teachers-corner</a:t>
            </a:r>
          </a:p>
          <a:p>
            <a:pPr marL="342900" indent="-342900" fontAlgn="auto">
              <a:spcBef>
                <a:spcPts val="0"/>
              </a:spcBef>
              <a:spcAft>
                <a:spcPts val="0"/>
              </a:spcAft>
              <a:buFont typeface="Arial"/>
              <a:buChar char="•"/>
              <a:defRPr/>
            </a:pPr>
            <a:r>
              <a:rPr lang="en-US" sz="2000" baseline="30000" noProof="1">
                <a:solidFill>
                  <a:srgbClr val="000090"/>
                </a:solidFill>
                <a:latin typeface="Arial"/>
                <a:cs typeface="Arial"/>
              </a:rPr>
              <a:t>Proje internet sayfası: http://abyiogren.meb.gov.tr</a:t>
            </a:r>
            <a:endParaRPr lang="en-US" sz="2000" noProof="1">
              <a:solidFill>
                <a:srgbClr val="000090"/>
              </a:solidFill>
              <a:latin typeface="Arial"/>
              <a:cs typeface="Arial"/>
            </a:endParaRPr>
          </a:p>
        </p:txBody>
      </p:sp>
      <p:pic>
        <p:nvPicPr>
          <p:cNvPr id="43016" name="Picture 11" descr="abyi_ogreniyorum.png"/>
          <p:cNvPicPr>
            <a:picLocks noChangeAspect="1"/>
          </p:cNvPicPr>
          <p:nvPr/>
        </p:nvPicPr>
        <p:blipFill>
          <a:blip r:embed="rId6"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abyi_ogreniyorum_Fotor.jpg"/>
          <p:cNvPicPr>
            <a:picLocks noChangeAspect="1"/>
          </p:cNvPicPr>
          <p:nvPr/>
        </p:nvPicPr>
        <p:blipFill>
          <a:blip r:embed="rId3" cstate="print"/>
          <a:srcRect/>
          <a:stretch>
            <a:fillRect/>
          </a:stretch>
        </p:blipFill>
        <p:spPr bwMode="auto">
          <a:xfrm>
            <a:off x="1835150" y="981075"/>
            <a:ext cx="5184775"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grpSp>
        <p:nvGrpSpPr>
          <p:cNvPr id="18434" name="Group 14"/>
          <p:cNvGrpSpPr>
            <a:grpSpLocks/>
          </p:cNvGrpSpPr>
          <p:nvPr/>
        </p:nvGrpSpPr>
        <p:grpSpPr bwMode="auto">
          <a:xfrm>
            <a:off x="468313" y="5743575"/>
            <a:ext cx="8151812" cy="1114425"/>
            <a:chOff x="467544" y="5743276"/>
            <a:chExt cx="8152178" cy="1114724"/>
          </a:xfrm>
        </p:grpSpPr>
        <p:pic>
          <p:nvPicPr>
            <p:cNvPr id="18442"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668344" y="5806392"/>
              <a:ext cx="951378" cy="941864"/>
            </a:xfrm>
            <a:prstGeom prst="rect">
              <a:avLst/>
            </a:prstGeom>
            <a:noFill/>
            <a:ln w="9525">
              <a:noFill/>
              <a:miter lim="800000"/>
              <a:headEnd/>
              <a:tailEnd/>
            </a:ln>
          </p:spPr>
        </p:pic>
        <p:pic>
          <p:nvPicPr>
            <p:cNvPr id="18443" name="Picture 2"/>
            <p:cNvPicPr>
              <a:picLocks noChangeAspect="1" noChangeArrowheads="1"/>
            </p:cNvPicPr>
            <p:nvPr/>
          </p:nvPicPr>
          <p:blipFill>
            <a:blip r:embed="rId3" cstate="print"/>
            <a:srcRect/>
            <a:stretch>
              <a:fillRect/>
            </a:stretch>
          </p:blipFill>
          <p:spPr bwMode="auto">
            <a:xfrm>
              <a:off x="467544" y="5743276"/>
              <a:ext cx="1567934" cy="1114724"/>
            </a:xfrm>
            <a:prstGeom prst="rect">
              <a:avLst/>
            </a:prstGeom>
            <a:noFill/>
            <a:ln w="9525">
              <a:noFill/>
              <a:miter lim="800000"/>
              <a:headEnd/>
              <a:tailEnd/>
            </a:ln>
          </p:spPr>
        </p:pic>
        <p:pic>
          <p:nvPicPr>
            <p:cNvPr id="18444" name="Picture 6" descr="LOGO Eptisa_Muhendislik NEW.jpg"/>
            <p:cNvPicPr>
              <a:picLocks noChangeArrowheads="1"/>
            </p:cNvPicPr>
            <p:nvPr/>
          </p:nvPicPr>
          <p:blipFill>
            <a:blip r:embed="rId4" cstate="print"/>
            <a:srcRect/>
            <a:stretch>
              <a:fillRect/>
            </a:stretch>
          </p:blipFill>
          <p:spPr bwMode="auto">
            <a:xfrm>
              <a:off x="3856102" y="6093296"/>
              <a:ext cx="1507986" cy="576064"/>
            </a:xfrm>
            <a:prstGeom prst="rect">
              <a:avLst/>
            </a:prstGeom>
            <a:noFill/>
            <a:ln w="9525">
              <a:noFill/>
              <a:miter lim="800000"/>
              <a:headEnd/>
              <a:tailEnd/>
            </a:ln>
          </p:spPr>
        </p:pic>
      </p:grpSp>
      <p:grpSp>
        <p:nvGrpSpPr>
          <p:cNvPr id="18435" name="Group 30"/>
          <p:cNvGrpSpPr>
            <a:grpSpLocks/>
          </p:cNvGrpSpPr>
          <p:nvPr/>
        </p:nvGrpSpPr>
        <p:grpSpPr bwMode="auto">
          <a:xfrm>
            <a:off x="0" y="115888"/>
            <a:ext cx="2484438" cy="1306512"/>
            <a:chOff x="0" y="116632"/>
            <a:chExt cx="2483768" cy="1305436"/>
          </a:xfrm>
        </p:grpSpPr>
        <p:pic>
          <p:nvPicPr>
            <p:cNvPr id="18440"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18441" name="TextBox 32"/>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2" name="TextBox 1"/>
          <p:cNvSpPr txBox="1"/>
          <p:nvPr/>
        </p:nvSpPr>
        <p:spPr>
          <a:xfrm>
            <a:off x="3924300" y="2276475"/>
            <a:ext cx="4895850" cy="3170238"/>
          </a:xfrm>
          <a:prstGeom prst="rect">
            <a:avLst/>
          </a:prstGeom>
          <a:noFill/>
        </p:spPr>
        <p:txBody>
          <a:bodyPr>
            <a:spAutoFit/>
          </a:bodyPr>
          <a:lstStyle/>
          <a:p>
            <a:pPr marL="342900" indent="-342900" algn="just" fontAlgn="auto">
              <a:spcBef>
                <a:spcPts val="0"/>
              </a:spcBef>
              <a:spcAft>
                <a:spcPts val="0"/>
              </a:spcAft>
              <a:buFont typeface="Arial"/>
              <a:buChar char="•"/>
              <a:defRPr/>
            </a:pPr>
            <a:r>
              <a:rPr lang="en-US" sz="2000" noProof="1">
                <a:solidFill>
                  <a:srgbClr val="000090"/>
                </a:solidFill>
                <a:latin typeface="Arial"/>
                <a:cs typeface="Arial"/>
              </a:rPr>
              <a:t>Avrupa Birli</a:t>
            </a:r>
            <a:r>
              <a:rPr lang="tr-TR" sz="2000" noProof="1">
                <a:solidFill>
                  <a:srgbClr val="000090"/>
                </a:solidFill>
                <a:latin typeface="Arial"/>
                <a:cs typeface="Arial"/>
              </a:rPr>
              <a:t>ği</a:t>
            </a:r>
            <a:r>
              <a:rPr lang="en-US" sz="2000" noProof="1">
                <a:solidFill>
                  <a:srgbClr val="000090"/>
                </a:solidFill>
                <a:latin typeface="Arial"/>
                <a:cs typeface="Arial"/>
              </a:rPr>
              <a:t> (AB), Avrupa ülkelerinden oluşan, vatandaşlarının hayatlarını iyileştirmek için çalışan bir topluluklar bütünüdür. </a:t>
            </a:r>
          </a:p>
          <a:p>
            <a:pPr marL="342900" indent="-342900" algn="just" fontAlgn="auto">
              <a:spcBef>
                <a:spcPts val="0"/>
              </a:spcBef>
              <a:spcAft>
                <a:spcPts val="0"/>
              </a:spcAft>
              <a:buFont typeface="Arial"/>
              <a:buChar char="•"/>
              <a:defRPr/>
            </a:pPr>
            <a:endParaRPr lang="tr-TR" sz="2000" noProof="1">
              <a:solidFill>
                <a:srgbClr val="000090"/>
              </a:solidFill>
              <a:latin typeface="Arial"/>
              <a:cs typeface="Arial"/>
            </a:endParaRPr>
          </a:p>
          <a:p>
            <a:pPr marL="342900" indent="-342900" algn="just" fontAlgn="auto">
              <a:spcBef>
                <a:spcPts val="0"/>
              </a:spcBef>
              <a:spcAft>
                <a:spcPts val="0"/>
              </a:spcAft>
              <a:buFont typeface="Arial"/>
              <a:buChar char="•"/>
              <a:defRPr/>
            </a:pPr>
            <a:r>
              <a:rPr lang="en-US" sz="2000" noProof="1">
                <a:solidFill>
                  <a:srgbClr val="000090"/>
                </a:solidFill>
                <a:latin typeface="Arial"/>
                <a:cs typeface="Arial"/>
              </a:rPr>
              <a:t>Avrupa Birli</a:t>
            </a:r>
            <a:r>
              <a:rPr lang="tr-TR" sz="2000" noProof="1">
                <a:solidFill>
                  <a:srgbClr val="000090"/>
                </a:solidFill>
                <a:latin typeface="Arial"/>
                <a:cs typeface="Arial"/>
              </a:rPr>
              <a:t>ği</a:t>
            </a:r>
            <a:r>
              <a:rPr lang="en-US" sz="2000" noProof="1">
                <a:solidFill>
                  <a:srgbClr val="000090"/>
                </a:solidFill>
                <a:latin typeface="Arial"/>
                <a:cs typeface="Arial"/>
              </a:rPr>
              <a:t> pek çok farklı insan ve kültüre ev sahipliği yaparak etnik ve kültürel çeşitliliği büyük bir değer olarak görmektedir. </a:t>
            </a:r>
          </a:p>
          <a:p>
            <a:pPr algn="just" fontAlgn="auto">
              <a:spcBef>
                <a:spcPts val="0"/>
              </a:spcBef>
              <a:spcAft>
                <a:spcPts val="0"/>
              </a:spcAft>
              <a:defRPr/>
            </a:pPr>
            <a:endParaRPr lang="tr-TR" sz="2000" noProof="1">
              <a:solidFill>
                <a:srgbClr val="000090"/>
              </a:solidFill>
              <a:latin typeface="Arial"/>
              <a:cs typeface="Arial"/>
            </a:endParaRPr>
          </a:p>
        </p:txBody>
      </p:sp>
      <p:sp>
        <p:nvSpPr>
          <p:cNvPr id="18437" name="TextBox 2"/>
          <p:cNvSpPr txBox="1">
            <a:spLocks noChangeArrowheads="1"/>
          </p:cNvSpPr>
          <p:nvPr/>
        </p:nvSpPr>
        <p:spPr bwMode="auto">
          <a:xfrm>
            <a:off x="3708400" y="1125538"/>
            <a:ext cx="2951163" cy="400050"/>
          </a:xfrm>
          <a:prstGeom prst="rect">
            <a:avLst/>
          </a:prstGeom>
          <a:noFill/>
          <a:ln w="9525">
            <a:noFill/>
            <a:miter lim="800000"/>
            <a:headEnd/>
            <a:tailEnd/>
          </a:ln>
        </p:spPr>
        <p:txBody>
          <a:bodyPr>
            <a:spAutoFit/>
          </a:bodyPr>
          <a:lstStyle/>
          <a:p>
            <a:r>
              <a:rPr lang="tr-TR" sz="2000" b="1">
                <a:solidFill>
                  <a:srgbClr val="000090"/>
                </a:solidFill>
              </a:rPr>
              <a:t>Avrupa Birliği Nedir?</a:t>
            </a:r>
          </a:p>
        </p:txBody>
      </p:sp>
      <p:pic>
        <p:nvPicPr>
          <p:cNvPr id="18438" name="Picture 3"/>
          <p:cNvPicPr>
            <a:picLocks noChangeAspect="1"/>
          </p:cNvPicPr>
          <p:nvPr/>
        </p:nvPicPr>
        <p:blipFill>
          <a:blip r:embed="rId6" cstate="print"/>
          <a:srcRect/>
          <a:stretch>
            <a:fillRect/>
          </a:stretch>
        </p:blipFill>
        <p:spPr bwMode="auto">
          <a:xfrm>
            <a:off x="250825" y="2420938"/>
            <a:ext cx="3833813" cy="2535237"/>
          </a:xfrm>
          <a:prstGeom prst="rect">
            <a:avLst/>
          </a:prstGeom>
          <a:noFill/>
          <a:ln w="9525">
            <a:noFill/>
            <a:miter lim="800000"/>
            <a:headEnd/>
            <a:tailEnd/>
          </a:ln>
        </p:spPr>
      </p:pic>
      <p:pic>
        <p:nvPicPr>
          <p:cNvPr id="18439" name="Picture 19" descr="abyi_ogreniyorum.png"/>
          <p:cNvPicPr>
            <a:picLocks noChangeAspect="1"/>
          </p:cNvPicPr>
          <p:nvPr/>
        </p:nvPicPr>
        <p:blipFill>
          <a:blip r:embed="rId7"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r>
              <a:rPr lang="tr-TR" sz="1800" b="1" dirty="0" smtClean="0">
                <a:latin typeface="Arial"/>
                <a:cs typeface="Arial"/>
              </a:rPr>
              <a:t>                     </a:t>
            </a:r>
            <a:r>
              <a:rPr lang="tr-TR" sz="2000" b="1" dirty="0" smtClean="0">
                <a:solidFill>
                  <a:srgbClr val="000090"/>
                </a:solidFill>
                <a:latin typeface="Arial"/>
                <a:cs typeface="Arial"/>
              </a:rPr>
              <a:t>Avrupa </a:t>
            </a:r>
            <a:r>
              <a:rPr lang="tr-TR" sz="2000" b="1" dirty="0" err="1">
                <a:solidFill>
                  <a:srgbClr val="000090"/>
                </a:solidFill>
                <a:latin typeface="Arial"/>
                <a:cs typeface="Arial"/>
              </a:rPr>
              <a:t>Birliği’nin</a:t>
            </a:r>
            <a:r>
              <a:rPr lang="tr-TR" sz="2000" b="1" dirty="0">
                <a:solidFill>
                  <a:srgbClr val="000090"/>
                </a:solidFill>
                <a:latin typeface="Arial"/>
                <a:cs typeface="Arial"/>
              </a:rPr>
              <a:t> Tarihsel </a:t>
            </a:r>
            <a:r>
              <a:rPr lang="tr-TR" sz="2000" b="1" dirty="0" err="1">
                <a:solidFill>
                  <a:srgbClr val="000090"/>
                </a:solidFill>
                <a:latin typeface="Arial"/>
                <a:cs typeface="Arial"/>
              </a:rPr>
              <a:t>Gelişimi</a:t>
            </a:r>
            <a:r>
              <a:rPr lang="tr-TR" sz="2000" b="1" dirty="0">
                <a:solidFill>
                  <a:srgbClr val="000090"/>
                </a:solidFill>
                <a:latin typeface="Arial"/>
                <a:cs typeface="Arial"/>
              </a:rPr>
              <a:t> </a:t>
            </a:r>
          </a:p>
          <a:p>
            <a:pPr algn="ctr" eaLnBrk="1" fontAlgn="auto" hangingPunct="1">
              <a:spcBef>
                <a:spcPts val="0"/>
              </a:spcBef>
              <a:spcAft>
                <a:spcPts val="0"/>
              </a:spcAft>
              <a:defRPr/>
            </a:pPr>
            <a:endParaRPr lang="en-GB" altLang="tr-TR" sz="1800" b="1" dirty="0" smtClean="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grpSp>
        <p:nvGrpSpPr>
          <p:cNvPr id="19458" name="Group 14"/>
          <p:cNvGrpSpPr>
            <a:grpSpLocks/>
          </p:cNvGrpSpPr>
          <p:nvPr/>
        </p:nvGrpSpPr>
        <p:grpSpPr bwMode="auto">
          <a:xfrm>
            <a:off x="468313" y="5743575"/>
            <a:ext cx="8151812" cy="1114425"/>
            <a:chOff x="467544" y="5743276"/>
            <a:chExt cx="8152178" cy="1114724"/>
          </a:xfrm>
        </p:grpSpPr>
        <p:pic>
          <p:nvPicPr>
            <p:cNvPr id="19468"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668344" y="5806392"/>
              <a:ext cx="951378" cy="941864"/>
            </a:xfrm>
            <a:prstGeom prst="rect">
              <a:avLst/>
            </a:prstGeom>
            <a:noFill/>
            <a:ln w="9525">
              <a:noFill/>
              <a:miter lim="800000"/>
              <a:headEnd/>
              <a:tailEnd/>
            </a:ln>
          </p:spPr>
        </p:pic>
        <p:pic>
          <p:nvPicPr>
            <p:cNvPr id="19469" name="Picture 2"/>
            <p:cNvPicPr>
              <a:picLocks noChangeAspect="1" noChangeArrowheads="1"/>
            </p:cNvPicPr>
            <p:nvPr/>
          </p:nvPicPr>
          <p:blipFill>
            <a:blip r:embed="rId3" cstate="print"/>
            <a:srcRect/>
            <a:stretch>
              <a:fillRect/>
            </a:stretch>
          </p:blipFill>
          <p:spPr bwMode="auto">
            <a:xfrm>
              <a:off x="467544" y="5743276"/>
              <a:ext cx="1567934" cy="1114724"/>
            </a:xfrm>
            <a:prstGeom prst="rect">
              <a:avLst/>
            </a:prstGeom>
            <a:noFill/>
            <a:ln w="9525">
              <a:noFill/>
              <a:miter lim="800000"/>
              <a:headEnd/>
              <a:tailEnd/>
            </a:ln>
          </p:spPr>
        </p:pic>
        <p:pic>
          <p:nvPicPr>
            <p:cNvPr id="19470" name="Picture 6" descr="LOGO Eptisa_Muhendislik NEW.jpg"/>
            <p:cNvPicPr>
              <a:picLocks noChangeArrowheads="1"/>
            </p:cNvPicPr>
            <p:nvPr/>
          </p:nvPicPr>
          <p:blipFill>
            <a:blip r:embed="rId4" cstate="print"/>
            <a:srcRect/>
            <a:stretch>
              <a:fillRect/>
            </a:stretch>
          </p:blipFill>
          <p:spPr bwMode="auto">
            <a:xfrm>
              <a:off x="3856102" y="6093296"/>
              <a:ext cx="1507986" cy="576064"/>
            </a:xfrm>
            <a:prstGeom prst="rect">
              <a:avLst/>
            </a:prstGeom>
            <a:noFill/>
            <a:ln w="9525">
              <a:noFill/>
              <a:miter lim="800000"/>
              <a:headEnd/>
              <a:tailEnd/>
            </a:ln>
          </p:spPr>
        </p:pic>
      </p:grpSp>
      <p:grpSp>
        <p:nvGrpSpPr>
          <p:cNvPr id="19459" name="Group 30"/>
          <p:cNvGrpSpPr>
            <a:grpSpLocks/>
          </p:cNvGrpSpPr>
          <p:nvPr/>
        </p:nvGrpSpPr>
        <p:grpSpPr bwMode="auto">
          <a:xfrm>
            <a:off x="0" y="115888"/>
            <a:ext cx="2484438" cy="1306512"/>
            <a:chOff x="0" y="116632"/>
            <a:chExt cx="2483768" cy="1305436"/>
          </a:xfrm>
        </p:grpSpPr>
        <p:pic>
          <p:nvPicPr>
            <p:cNvPr id="19466"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19467" name="TextBox 32"/>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2" name="TextBox 1"/>
          <p:cNvSpPr txBox="1"/>
          <p:nvPr/>
        </p:nvSpPr>
        <p:spPr>
          <a:xfrm>
            <a:off x="3887788" y="1916113"/>
            <a:ext cx="5005387" cy="3094037"/>
          </a:xfrm>
          <a:prstGeom prst="rect">
            <a:avLst/>
          </a:prstGeom>
          <a:noFill/>
        </p:spPr>
        <p:txBody>
          <a:bodyPr>
            <a:spAutoFit/>
          </a:bodyPr>
          <a:lstStyle/>
          <a:p>
            <a:pPr indent="-285750" fontAlgn="auto">
              <a:spcBef>
                <a:spcPts val="600"/>
              </a:spcBef>
              <a:spcAft>
                <a:spcPts val="600"/>
              </a:spcAft>
              <a:buFont typeface="Arial"/>
              <a:buChar char="•"/>
              <a:defRPr/>
            </a:pPr>
            <a:r>
              <a:rPr lang="tr-TR" sz="1900" noProof="1">
                <a:solidFill>
                  <a:srgbClr val="000090"/>
                </a:solidFill>
                <a:latin typeface="Arial"/>
                <a:cs typeface="Arial"/>
              </a:rPr>
              <a:t>İkinci Dünya Savaşı sonrasında Avrupa’da barışın yeniden kurulması, Avrupa ülkelerinin ortak değerler etrafında bir araya gelmesi ve özellikle refahı artıracak şekilde ekonomik alanda güçlü bir işbirliğinin başlatılması için Almanya, Belçika, Fransa, Hollanda, İtalya ve Lüksemburg 1951 yılında Paris Antlaşması’nı imzalayarak Avrupa Kömür ve Çelik Topluluğu’nu kurmuştur. </a:t>
            </a:r>
          </a:p>
          <a:p>
            <a:pPr fontAlgn="auto">
              <a:spcBef>
                <a:spcPts val="0"/>
              </a:spcBef>
              <a:spcAft>
                <a:spcPts val="0"/>
              </a:spcAft>
              <a:defRPr/>
            </a:pPr>
            <a:endParaRPr lang="tr-TR" sz="1900" noProof="1">
              <a:solidFill>
                <a:srgbClr val="000090"/>
              </a:solidFill>
              <a:latin typeface="Arial"/>
              <a:cs typeface="Arial"/>
            </a:endParaRPr>
          </a:p>
        </p:txBody>
      </p:sp>
      <p:sp>
        <p:nvSpPr>
          <p:cNvPr id="19461" name="TextBox 3"/>
          <p:cNvSpPr txBox="1">
            <a:spLocks noChangeArrowheads="1"/>
          </p:cNvSpPr>
          <p:nvPr/>
        </p:nvSpPr>
        <p:spPr bwMode="auto">
          <a:xfrm>
            <a:off x="1258888" y="2636838"/>
            <a:ext cx="185737" cy="646112"/>
          </a:xfrm>
          <a:prstGeom prst="rect">
            <a:avLst/>
          </a:prstGeom>
          <a:noFill/>
          <a:ln w="9525">
            <a:noFill/>
            <a:miter lim="800000"/>
            <a:headEnd/>
            <a:tailEnd/>
          </a:ln>
        </p:spPr>
        <p:txBody>
          <a:bodyPr wrap="none">
            <a:spAutoFit/>
          </a:bodyPr>
          <a:lstStyle/>
          <a:p>
            <a:endParaRPr lang="en-US">
              <a:latin typeface="Calibri" pitchFamily="34" charset="0"/>
            </a:endParaRPr>
          </a:p>
          <a:p>
            <a:endParaRPr lang="tr-TR">
              <a:latin typeface="Calibri" pitchFamily="34" charset="0"/>
            </a:endParaRPr>
          </a:p>
        </p:txBody>
      </p:sp>
      <p:sp>
        <p:nvSpPr>
          <p:cNvPr id="19462" name="TextBox 5"/>
          <p:cNvSpPr txBox="1">
            <a:spLocks noChangeArrowheads="1"/>
          </p:cNvSpPr>
          <p:nvPr/>
        </p:nvSpPr>
        <p:spPr bwMode="auto">
          <a:xfrm>
            <a:off x="711200" y="3149600"/>
            <a:ext cx="184150" cy="646113"/>
          </a:xfrm>
          <a:prstGeom prst="rect">
            <a:avLst/>
          </a:prstGeom>
          <a:noFill/>
          <a:ln w="9525">
            <a:noFill/>
            <a:miter lim="800000"/>
            <a:headEnd/>
            <a:tailEnd/>
          </a:ln>
        </p:spPr>
        <p:txBody>
          <a:bodyPr wrap="none">
            <a:spAutoFit/>
          </a:bodyPr>
          <a:lstStyle/>
          <a:p>
            <a:endParaRPr lang="en-US">
              <a:latin typeface="Calibri" pitchFamily="34" charset="0"/>
            </a:endParaRPr>
          </a:p>
          <a:p>
            <a:endParaRPr lang="tr-TR">
              <a:latin typeface="Calibri" pitchFamily="34" charset="0"/>
            </a:endParaRPr>
          </a:p>
        </p:txBody>
      </p:sp>
      <p:pic>
        <p:nvPicPr>
          <p:cNvPr id="3" name="Picture 2"/>
          <p:cNvPicPr>
            <a:picLocks noChangeAspect="1"/>
          </p:cNvPicPr>
          <p:nvPr/>
        </p:nvPicPr>
        <p:blipFill>
          <a:blip r:embed="rId6" cstate="print">
            <a:extLst>
              <a:ext uri="{28A0092B-C50C-407E-A947-70E740481C1C}"/>
            </a:extLst>
          </a:blip>
          <a:stretch>
            <a:fillRect/>
          </a:stretch>
        </p:blipFill>
        <p:spPr>
          <a:xfrm>
            <a:off x="251519" y="1916832"/>
            <a:ext cx="3511515" cy="2759148"/>
          </a:xfrm>
          <a:prstGeom prst="rect">
            <a:avLst/>
          </a:prstGeom>
          <a:ln>
            <a:noFill/>
          </a:ln>
          <a:effectLst>
            <a:softEdge rad="112500"/>
          </a:effectLst>
        </p:spPr>
      </p:pic>
      <p:sp>
        <p:nvSpPr>
          <p:cNvPr id="19464" name="Rectangle 4"/>
          <p:cNvSpPr>
            <a:spLocks noChangeArrowheads="1"/>
          </p:cNvSpPr>
          <p:nvPr/>
        </p:nvSpPr>
        <p:spPr bwMode="auto">
          <a:xfrm>
            <a:off x="250825" y="4868863"/>
            <a:ext cx="8893175" cy="708025"/>
          </a:xfrm>
          <a:prstGeom prst="rect">
            <a:avLst/>
          </a:prstGeom>
          <a:noFill/>
          <a:ln w="9525">
            <a:noFill/>
            <a:miter lim="800000"/>
            <a:headEnd/>
            <a:tailEnd/>
          </a:ln>
        </p:spPr>
        <p:txBody>
          <a:bodyPr>
            <a:spAutoFit/>
          </a:bodyPr>
          <a:lstStyle/>
          <a:p>
            <a:pPr indent="-285750">
              <a:buFont typeface="Arial" charset="0"/>
              <a:buChar char="•"/>
            </a:pPr>
            <a:r>
              <a:rPr lang="tr-TR" sz="2000" noProof="1">
                <a:solidFill>
                  <a:srgbClr val="000090"/>
                </a:solidFill>
              </a:rPr>
              <a:t>1957 yılında ise Avrupa Ekonomik Topluluğunu ve Avrupa Atom Enerjisi Topluluğunu kuran Roma Antlaşmaları imzalanmıştır. </a:t>
            </a:r>
          </a:p>
        </p:txBody>
      </p:sp>
      <p:pic>
        <p:nvPicPr>
          <p:cNvPr id="19465" name="Picture 15" descr="abyi_ogreniyorum.png"/>
          <p:cNvPicPr>
            <a:picLocks noChangeAspect="1"/>
          </p:cNvPicPr>
          <p:nvPr/>
        </p:nvPicPr>
        <p:blipFill>
          <a:blip r:embed="rId7"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20482"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smtClean="0">
              <a:solidFill>
                <a:schemeClr val="bg1"/>
              </a:solidFill>
            </a:endParaRPr>
          </a:p>
          <a:p>
            <a:pPr algn="ctr" eaLnBrk="1" fontAlgn="auto" hangingPunct="1">
              <a:spcBef>
                <a:spcPts val="0"/>
              </a:spcBef>
              <a:spcAft>
                <a:spcPts val="0"/>
              </a:spcAft>
              <a:defRPr/>
            </a:pPr>
            <a:endParaRPr lang="tr-TR" altLang="tr-TR" sz="1800" b="1" dirty="0" smtClean="0">
              <a:solidFill>
                <a:schemeClr val="bg1"/>
              </a:solidFill>
            </a:endParaRPr>
          </a:p>
          <a:p>
            <a:pPr algn="ctr" eaLnBrk="1" fontAlgn="auto" hangingPunct="1">
              <a:spcBef>
                <a:spcPts val="0"/>
              </a:spcBef>
              <a:spcAft>
                <a:spcPts val="0"/>
              </a:spcAft>
              <a:defRPr/>
            </a:pPr>
            <a:endParaRPr lang="tr-TR" altLang="tr-TR" sz="1800" b="1" dirty="0" smtClean="0">
              <a:solidFill>
                <a:schemeClr val="bg1"/>
              </a:solidFill>
            </a:endParaRPr>
          </a:p>
          <a:p>
            <a:pPr algn="ctr" eaLnBrk="1" fontAlgn="auto" hangingPunct="1">
              <a:spcBef>
                <a:spcPts val="0"/>
              </a:spcBef>
              <a:spcAft>
                <a:spcPts val="0"/>
              </a:spcAft>
              <a:defRPr/>
            </a:pPr>
            <a:endParaRPr lang="tr-TR" altLang="tr-TR" sz="1800" dirty="0" smtClean="0">
              <a:solidFill>
                <a:schemeClr val="bg1"/>
              </a:solidFill>
            </a:endParaRPr>
          </a:p>
          <a:p>
            <a:pPr algn="ctr" eaLnBrk="1" fontAlgn="auto" hangingPunct="1">
              <a:spcBef>
                <a:spcPts val="0"/>
              </a:spcBef>
              <a:spcAft>
                <a:spcPts val="0"/>
              </a:spcAft>
              <a:defRPr/>
            </a:pPr>
            <a:r>
              <a:rPr lang="en-US" sz="2000" b="1" dirty="0">
                <a:solidFill>
                  <a:srgbClr val="000090"/>
                </a:solidFill>
                <a:latin typeface="Arial"/>
                <a:cs typeface="Arial"/>
              </a:rPr>
              <a:t> </a:t>
            </a:r>
            <a:r>
              <a:rPr lang="en-US" sz="2000" b="1" dirty="0" smtClean="0">
                <a:solidFill>
                  <a:srgbClr val="000090"/>
                </a:solidFill>
                <a:latin typeface="Arial"/>
                <a:cs typeface="Arial"/>
              </a:rPr>
              <a:t>                 Maastricht </a:t>
            </a:r>
            <a:r>
              <a:rPr lang="en-US" sz="2000" b="1" dirty="0" err="1">
                <a:solidFill>
                  <a:srgbClr val="000090"/>
                </a:solidFill>
                <a:latin typeface="Arial"/>
                <a:cs typeface="Arial"/>
              </a:rPr>
              <a:t>Antlaşması</a:t>
            </a:r>
            <a:r>
              <a:rPr lang="en-US" sz="2000" b="1" dirty="0">
                <a:solidFill>
                  <a:srgbClr val="000090"/>
                </a:solidFill>
                <a:latin typeface="Arial"/>
                <a:cs typeface="Arial"/>
              </a:rPr>
              <a:t> </a:t>
            </a:r>
            <a:r>
              <a:rPr lang="en-US" sz="2000" b="1" dirty="0" err="1">
                <a:solidFill>
                  <a:srgbClr val="000090"/>
                </a:solidFill>
                <a:latin typeface="Arial"/>
                <a:cs typeface="Arial"/>
              </a:rPr>
              <a:t>ve</a:t>
            </a:r>
            <a:r>
              <a:rPr lang="en-US" sz="2000" b="1" dirty="0">
                <a:solidFill>
                  <a:srgbClr val="000090"/>
                </a:solidFill>
                <a:latin typeface="Arial"/>
                <a:cs typeface="Arial"/>
              </a:rPr>
              <a:t> </a:t>
            </a:r>
            <a:r>
              <a:rPr lang="en-US" sz="2000" b="1" dirty="0" err="1">
                <a:solidFill>
                  <a:srgbClr val="000090"/>
                </a:solidFill>
                <a:latin typeface="Arial"/>
                <a:cs typeface="Arial"/>
              </a:rPr>
              <a:t>Avrupa</a:t>
            </a:r>
            <a:r>
              <a:rPr lang="en-US" sz="2000" b="1" dirty="0">
                <a:solidFill>
                  <a:srgbClr val="000090"/>
                </a:solidFill>
                <a:latin typeface="Arial"/>
                <a:cs typeface="Arial"/>
              </a:rPr>
              <a:t> </a:t>
            </a:r>
            <a:r>
              <a:rPr lang="en-US" sz="2000" b="1" dirty="0" err="1">
                <a:solidFill>
                  <a:srgbClr val="000090"/>
                </a:solidFill>
                <a:latin typeface="Arial"/>
                <a:cs typeface="Arial"/>
              </a:rPr>
              <a:t>Birliği</a:t>
            </a:r>
            <a:r>
              <a:rPr lang="en-US" sz="2000" b="1" dirty="0">
                <a:solidFill>
                  <a:srgbClr val="000090"/>
                </a:solidFill>
                <a:latin typeface="Arial"/>
                <a:cs typeface="Arial"/>
              </a:rPr>
              <a:t> </a:t>
            </a:r>
            <a:endParaRPr lang="en-US" sz="2000" dirty="0" smtClean="0">
              <a:solidFill>
                <a:srgbClr val="000090"/>
              </a:solidFill>
              <a:latin typeface="Arial"/>
              <a:cs typeface="Arial"/>
            </a:endParaRPr>
          </a:p>
          <a:p>
            <a:pPr algn="ctr" eaLnBrk="1" fontAlgn="auto" hangingPunct="1">
              <a:spcBef>
                <a:spcPts val="0"/>
              </a:spcBef>
              <a:spcAft>
                <a:spcPts val="0"/>
              </a:spcAft>
              <a:defRPr/>
            </a:pPr>
            <a:endParaRPr lang="en-GB" altLang="tr-TR" sz="1800" b="1" dirty="0" smtClean="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20484"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20485" name="Group 13"/>
          <p:cNvGrpSpPr>
            <a:grpSpLocks/>
          </p:cNvGrpSpPr>
          <p:nvPr/>
        </p:nvGrpSpPr>
        <p:grpSpPr bwMode="auto">
          <a:xfrm>
            <a:off x="179388" y="115888"/>
            <a:ext cx="2484437" cy="1306512"/>
            <a:chOff x="0" y="116632"/>
            <a:chExt cx="2483768" cy="1305436"/>
          </a:xfrm>
        </p:grpSpPr>
        <p:pic>
          <p:nvPicPr>
            <p:cNvPr id="20489"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20490"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  </a:t>
              </a:r>
              <a:endParaRPr lang="en-GB" sz="900">
                <a:latin typeface="Calibri" pitchFamily="34" charset="0"/>
              </a:endParaRPr>
            </a:p>
          </p:txBody>
        </p:sp>
      </p:grpSp>
      <p:sp>
        <p:nvSpPr>
          <p:cNvPr id="2" name="TextBox 1"/>
          <p:cNvSpPr txBox="1"/>
          <p:nvPr/>
        </p:nvSpPr>
        <p:spPr>
          <a:xfrm>
            <a:off x="179388" y="1557338"/>
            <a:ext cx="8640762" cy="4551362"/>
          </a:xfrm>
          <a:prstGeom prst="rect">
            <a:avLst/>
          </a:prstGeom>
          <a:solidFill>
            <a:schemeClr val="accent5">
              <a:lumMod val="20000"/>
              <a:lumOff val="80000"/>
              <a:alpha val="22000"/>
            </a:schemeClr>
          </a:solidFill>
        </p:spPr>
        <p:txBody>
          <a:bodyPr>
            <a:spAutoFit/>
          </a:bodyPr>
          <a:lstStyle/>
          <a:p>
            <a:pPr>
              <a:defRPr/>
            </a:pPr>
            <a:endParaRPr lang="tr-TR" sz="2800" baseline="30000" noProof="1">
              <a:solidFill>
                <a:srgbClr val="000090"/>
              </a:solidFill>
            </a:endParaRPr>
          </a:p>
          <a:p>
            <a:pPr>
              <a:buFont typeface="Arial" charset="0"/>
              <a:buChar char="•"/>
              <a:defRPr/>
            </a:pPr>
            <a:r>
              <a:rPr lang="tr-TR" sz="2800" baseline="30000" noProof="1">
                <a:solidFill>
                  <a:srgbClr val="000090"/>
                </a:solidFill>
              </a:rPr>
              <a:t>Avrupa Topluluğu üyesi ülkeler bağlarını güçlendirme kararlılığıyla              9-</a:t>
            </a:r>
            <a:r>
              <a:rPr lang="tr-TR" sz="2800" baseline="30000">
                <a:solidFill>
                  <a:srgbClr val="000090"/>
                </a:solidFill>
              </a:rPr>
              <a:t>1</a:t>
            </a:r>
            <a:r>
              <a:rPr lang="tr-TR" sz="2800" baseline="30000" noProof="1">
                <a:solidFill>
                  <a:srgbClr val="000090"/>
                </a:solidFill>
              </a:rPr>
              <a:t>0 Aralık 1991’de Maastricht’te toplanan Avrupa Topluluğu Zirvesi’nde       </a:t>
            </a:r>
            <a:r>
              <a:rPr lang="tr-TR" sz="2800" noProof="1">
                <a:solidFill>
                  <a:srgbClr val="000090"/>
                </a:solidFill>
              </a:rPr>
              <a:t>                </a:t>
            </a:r>
            <a:r>
              <a:rPr lang="tr-TR" sz="2800" baseline="30000" noProof="1">
                <a:solidFill>
                  <a:srgbClr val="000090"/>
                </a:solidFill>
              </a:rPr>
              <a:t>yeni bir Antlaşmanın müzakerelerine başlamıştır. </a:t>
            </a:r>
          </a:p>
          <a:p>
            <a:pPr>
              <a:buFont typeface="Arial" charset="0"/>
              <a:buChar char="•"/>
              <a:defRPr/>
            </a:pPr>
            <a:endParaRPr lang="tr-TR" sz="2800" baseline="30000" noProof="1">
              <a:solidFill>
                <a:srgbClr val="000090"/>
              </a:solidFill>
            </a:endParaRPr>
          </a:p>
          <a:p>
            <a:pPr>
              <a:buFont typeface="Arial" charset="0"/>
              <a:buChar char="•"/>
              <a:defRPr/>
            </a:pPr>
            <a:r>
              <a:rPr lang="tr-TR" sz="2800" baseline="30000" noProof="1">
                <a:solidFill>
                  <a:srgbClr val="000090"/>
                </a:solidFill>
              </a:rPr>
              <a:t>Maastricht Antlaşması, diğer adıyla Avrupa Birliği Antlaşması 1 Kasım 1993’te yürürlüğe girmiştir. Bu antlaşma ile 1999’a kadar parasal birliğin tamamlanmasına, Avrupa vatandaşlığının oluşturulmasına, güvenlik, adalet, içişleri ile ortak dış politikada işbirliği yapılmasına karar verilmiştir.</a:t>
            </a:r>
          </a:p>
          <a:p>
            <a:pPr>
              <a:defRPr/>
            </a:pPr>
            <a:endParaRPr lang="tr-TR" sz="2800" baseline="30000" noProof="1">
              <a:solidFill>
                <a:srgbClr val="000090"/>
              </a:solidFill>
            </a:endParaRPr>
          </a:p>
          <a:p>
            <a:pPr>
              <a:buFont typeface="Arial" charset="0"/>
              <a:buChar char="•"/>
              <a:defRPr/>
            </a:pPr>
            <a:r>
              <a:rPr lang="tr-TR" sz="2800" baseline="30000" noProof="1">
                <a:solidFill>
                  <a:srgbClr val="000090"/>
                </a:solidFill>
              </a:rPr>
              <a:t>Günümüze kadar geçen süre içinde Avrupa ülkeleri ekonomik, siyasi, sosyal ve kültürel alandaki işbirliğini güçlendirmiştir. Kuruluş</a:t>
            </a:r>
            <a:r>
              <a:rPr lang="tr-TR" sz="2800" noProof="1">
                <a:solidFill>
                  <a:srgbClr val="000090"/>
                </a:solidFill>
              </a:rPr>
              <a:t> </a:t>
            </a:r>
            <a:r>
              <a:rPr lang="tr-TR" sz="2800" baseline="30000" noProof="1">
                <a:solidFill>
                  <a:srgbClr val="000090"/>
                </a:solidFill>
              </a:rPr>
              <a:t>yıllarında sadece 6 üyeden oluşan Avrupa Toplulukları, değişik tarihlerde yeni üyelerin de katılımıyla 28 üyeden oluşan bir birlik halini almıştır.</a:t>
            </a:r>
            <a:endParaRPr lang="tr-TR" sz="2800" noProof="1">
              <a:solidFill>
                <a:srgbClr val="000090"/>
              </a:solidFill>
            </a:endParaRPr>
          </a:p>
        </p:txBody>
      </p:sp>
      <p:sp>
        <p:nvSpPr>
          <p:cNvPr id="20487" name="TextBox 2"/>
          <p:cNvSpPr txBox="1">
            <a:spLocks noChangeArrowheads="1"/>
          </p:cNvSpPr>
          <p:nvPr/>
        </p:nvSpPr>
        <p:spPr bwMode="auto">
          <a:xfrm>
            <a:off x="1765300" y="4483100"/>
            <a:ext cx="2662238" cy="369888"/>
          </a:xfrm>
          <a:prstGeom prst="rect">
            <a:avLst/>
          </a:prstGeom>
          <a:noFill/>
          <a:ln w="9525">
            <a:noFill/>
            <a:miter lim="800000"/>
            <a:headEnd/>
            <a:tailEnd/>
          </a:ln>
        </p:spPr>
        <p:txBody>
          <a:bodyPr>
            <a:spAutoFit/>
          </a:bodyPr>
          <a:lstStyle/>
          <a:p>
            <a:endParaRPr lang="tr-TR">
              <a:latin typeface="Calibri" pitchFamily="34" charset="0"/>
            </a:endParaRPr>
          </a:p>
        </p:txBody>
      </p:sp>
      <p:pic>
        <p:nvPicPr>
          <p:cNvPr id="20488" name="Picture 11" descr="abyi_ogreniyorum.png"/>
          <p:cNvPicPr>
            <a:picLocks noChangeAspect="1"/>
          </p:cNvPicPr>
          <p:nvPr/>
        </p:nvPicPr>
        <p:blipFill>
          <a:blip r:embed="rId6"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21506"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r>
              <a:rPr lang="en-US" sz="2900" b="1" baseline="30000" dirty="0" smtClean="0">
                <a:solidFill>
                  <a:srgbClr val="000090"/>
                </a:solidFill>
                <a:latin typeface="Arial"/>
                <a:cs typeface="Arial"/>
              </a:rPr>
              <a:t>     </a:t>
            </a:r>
            <a:r>
              <a:rPr lang="en-US" sz="2900" b="1" baseline="30000" dirty="0" err="1" smtClean="0">
                <a:solidFill>
                  <a:srgbClr val="000090"/>
                </a:solidFill>
                <a:latin typeface="Arial"/>
                <a:cs typeface="Arial"/>
              </a:rPr>
              <a:t>Avrupa</a:t>
            </a:r>
            <a:r>
              <a:rPr lang="en-US" sz="2900" b="1" baseline="30000" dirty="0" smtClean="0">
                <a:solidFill>
                  <a:srgbClr val="000090"/>
                </a:solidFill>
                <a:latin typeface="Arial"/>
                <a:cs typeface="Arial"/>
              </a:rPr>
              <a:t> </a:t>
            </a:r>
            <a:r>
              <a:rPr lang="en-US" sz="2900" b="1" baseline="30000" dirty="0" err="1">
                <a:solidFill>
                  <a:srgbClr val="000090"/>
                </a:solidFill>
                <a:latin typeface="Arial"/>
                <a:cs typeface="Arial"/>
              </a:rPr>
              <a:t>Birliği</a:t>
            </a:r>
            <a:r>
              <a:rPr lang="en-US" sz="2900" b="1" baseline="30000" dirty="0">
                <a:solidFill>
                  <a:srgbClr val="000090"/>
                </a:solidFill>
                <a:latin typeface="Arial"/>
                <a:cs typeface="Arial"/>
              </a:rPr>
              <a:t> </a:t>
            </a:r>
            <a:r>
              <a:rPr lang="en-US" sz="2900" b="1" baseline="30000" dirty="0" err="1">
                <a:solidFill>
                  <a:srgbClr val="000090"/>
                </a:solidFill>
                <a:latin typeface="Arial"/>
                <a:cs typeface="Arial"/>
              </a:rPr>
              <a:t>Üyesi</a:t>
            </a:r>
            <a:r>
              <a:rPr lang="en-US" sz="2900" b="1" baseline="30000" dirty="0">
                <a:solidFill>
                  <a:srgbClr val="000090"/>
                </a:solidFill>
                <a:latin typeface="Arial"/>
                <a:cs typeface="Arial"/>
              </a:rPr>
              <a:t> </a:t>
            </a:r>
            <a:r>
              <a:rPr lang="en-US" sz="2900" b="1" baseline="30000" dirty="0" err="1">
                <a:solidFill>
                  <a:srgbClr val="000090"/>
                </a:solidFill>
                <a:latin typeface="Arial"/>
                <a:cs typeface="Arial"/>
              </a:rPr>
              <a:t>Ülkeler</a:t>
            </a:r>
            <a:endParaRPr lang="en-US" sz="2900" b="1" baseline="30000" dirty="0">
              <a:solidFill>
                <a:srgbClr val="000090"/>
              </a:solidFill>
              <a:latin typeface="Arial"/>
              <a:cs typeface="Aria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21508"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21509" name="Group 13"/>
          <p:cNvGrpSpPr>
            <a:grpSpLocks/>
          </p:cNvGrpSpPr>
          <p:nvPr/>
        </p:nvGrpSpPr>
        <p:grpSpPr bwMode="auto">
          <a:xfrm>
            <a:off x="179388" y="115888"/>
            <a:ext cx="2484437" cy="1306512"/>
            <a:chOff x="0" y="116632"/>
            <a:chExt cx="2483768" cy="1305436"/>
          </a:xfrm>
        </p:grpSpPr>
        <p:pic>
          <p:nvPicPr>
            <p:cNvPr id="21515"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2151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21510" name="Rectangle 1"/>
          <p:cNvSpPr>
            <a:spLocks noChangeArrowheads="1"/>
          </p:cNvSpPr>
          <p:nvPr/>
        </p:nvSpPr>
        <p:spPr bwMode="auto">
          <a:xfrm>
            <a:off x="107950" y="1844675"/>
            <a:ext cx="5867400" cy="2308225"/>
          </a:xfrm>
          <a:prstGeom prst="rect">
            <a:avLst/>
          </a:prstGeom>
          <a:noFill/>
          <a:ln w="9525">
            <a:noFill/>
            <a:miter lim="800000"/>
            <a:headEnd/>
            <a:tailEnd/>
          </a:ln>
        </p:spPr>
        <p:txBody>
          <a:bodyPr>
            <a:spAutoFit/>
          </a:bodyPr>
          <a:lstStyle/>
          <a:p>
            <a:pPr marL="342900" indent="-342900">
              <a:spcAft>
                <a:spcPts val="600"/>
              </a:spcAft>
              <a:buFont typeface="Arial" charset="0"/>
              <a:buChar char="•"/>
            </a:pPr>
            <a:r>
              <a:rPr lang="tr-TR" sz="2700" baseline="30000" noProof="1">
                <a:solidFill>
                  <a:srgbClr val="000090"/>
                </a:solidFill>
              </a:rPr>
              <a:t>Bugün itibariyle Avrupa Birliği üyeleri; Almanya, Avusturya, Belçika, Bulgaristan, Çek Cumhuriyeti, Danimarka, Estonya, Finlandiya, Fransa, Güney Kıbrıs Rum Yönetimi, Hırvatistan, Hollanda, İngiltere, İrlanda, İspanya, İsveç, İtalya, Letonya, Litvanya, Lüksemburg, Macaristan, Malta, Polonya, Portekiz, Romanya, Slovakya, Slovenya ve Yunanistan’dır.</a:t>
            </a:r>
          </a:p>
        </p:txBody>
      </p:sp>
      <p:sp>
        <p:nvSpPr>
          <p:cNvPr id="21511" name="TextBox 2"/>
          <p:cNvSpPr txBox="1">
            <a:spLocks noChangeArrowheads="1"/>
          </p:cNvSpPr>
          <p:nvPr/>
        </p:nvSpPr>
        <p:spPr bwMode="auto">
          <a:xfrm>
            <a:off x="4775200" y="5410200"/>
            <a:ext cx="184150" cy="369888"/>
          </a:xfrm>
          <a:prstGeom prst="rect">
            <a:avLst/>
          </a:prstGeom>
          <a:noFill/>
          <a:ln w="9525">
            <a:noFill/>
            <a:miter lim="800000"/>
            <a:headEnd/>
            <a:tailEnd/>
          </a:ln>
        </p:spPr>
        <p:txBody>
          <a:bodyPr wrap="none">
            <a:spAutoFit/>
          </a:bodyPr>
          <a:lstStyle/>
          <a:p>
            <a:endParaRPr lang="tr-TR">
              <a:latin typeface="Calibri" pitchFamily="34" charset="0"/>
            </a:endParaRPr>
          </a:p>
        </p:txBody>
      </p:sp>
      <p:pic>
        <p:nvPicPr>
          <p:cNvPr id="21512" name="Picture 15"/>
          <p:cNvPicPr>
            <a:picLocks noChangeAspect="1" noChangeArrowheads="1"/>
          </p:cNvPicPr>
          <p:nvPr/>
        </p:nvPicPr>
        <p:blipFill>
          <a:blip r:embed="rId6" cstate="print"/>
          <a:srcRect/>
          <a:stretch>
            <a:fillRect/>
          </a:stretch>
        </p:blipFill>
        <p:spPr bwMode="auto">
          <a:xfrm>
            <a:off x="6227763" y="1700213"/>
            <a:ext cx="2362200" cy="1873250"/>
          </a:xfrm>
          <a:prstGeom prst="rect">
            <a:avLst/>
          </a:prstGeom>
          <a:noFill/>
          <a:ln w="9525">
            <a:noFill/>
            <a:miter lim="800000"/>
            <a:headEnd/>
            <a:tailEnd/>
          </a:ln>
        </p:spPr>
      </p:pic>
      <p:sp>
        <p:nvSpPr>
          <p:cNvPr id="21513" name="Rectangle 7"/>
          <p:cNvSpPr>
            <a:spLocks noChangeArrowheads="1"/>
          </p:cNvSpPr>
          <p:nvPr/>
        </p:nvSpPr>
        <p:spPr bwMode="auto">
          <a:xfrm>
            <a:off x="107950" y="4149725"/>
            <a:ext cx="8712200" cy="1754188"/>
          </a:xfrm>
          <a:prstGeom prst="rect">
            <a:avLst/>
          </a:prstGeom>
          <a:noFill/>
          <a:ln w="9525">
            <a:noFill/>
            <a:miter lim="800000"/>
            <a:headEnd/>
            <a:tailEnd/>
          </a:ln>
        </p:spPr>
        <p:txBody>
          <a:bodyPr>
            <a:spAutoFit/>
          </a:bodyPr>
          <a:lstStyle/>
          <a:p>
            <a:pPr marL="342900" indent="-342900">
              <a:spcAft>
                <a:spcPts val="600"/>
              </a:spcAft>
              <a:buFont typeface="Arial" charset="0"/>
              <a:buChar char="•"/>
            </a:pPr>
            <a:r>
              <a:rPr lang="tr-TR" sz="2700" baseline="30000" noProof="1">
                <a:solidFill>
                  <a:srgbClr val="000090"/>
                </a:solidFill>
              </a:rPr>
              <a:t>Avrupa Birliği’nin 6 aday ülkesi bulunmaktadır. Bunlar İzlanda, Makedonya, Karadağ, Sırbistan, Arnavutluk ve Türkiye’dir. Henüz adaylık statüsü elde etmemiş fakat yakın gelecekte aday olması beklenen ve “potansiyel aday ülke” olarak nitelendirilen ülkeler Bosna-Hersek ve Kosova’dır. Bunların içinde adaylık statüsüne sahip olan İzlanda ise Mayıs 2013 itibariyle AB ile yürütmekte olduğu katılım müzakerelerini kendi isteğiyle dondurmuştur.</a:t>
            </a:r>
            <a:endParaRPr lang="tr-TR" sz="2700" noProof="1">
              <a:solidFill>
                <a:srgbClr val="000090"/>
              </a:solidFill>
            </a:endParaRPr>
          </a:p>
        </p:txBody>
      </p:sp>
      <p:pic>
        <p:nvPicPr>
          <p:cNvPr id="21514" name="Picture 19" descr="abyi_ogreniyorum.png"/>
          <p:cNvPicPr>
            <a:picLocks noChangeAspect="1"/>
          </p:cNvPicPr>
          <p:nvPr/>
        </p:nvPicPr>
        <p:blipFill>
          <a:blip r:embed="rId7" cstate="print"/>
          <a:srcRect/>
          <a:stretch>
            <a:fillRect/>
          </a:stretch>
        </p:blipFill>
        <p:spPr bwMode="auto">
          <a:xfrm>
            <a:off x="7837488" y="0"/>
            <a:ext cx="1312862" cy="14620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22530"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en-US" sz="2800" baseline="30000" dirty="0" smtClean="0">
              <a:latin typeface="Arial"/>
              <a:cs typeface="Arial"/>
            </a:endParaRPr>
          </a:p>
          <a:p>
            <a:pPr algn="ctr" eaLnBrk="1" fontAlgn="auto" hangingPunct="1">
              <a:spcBef>
                <a:spcPts val="0"/>
              </a:spcBef>
              <a:spcAft>
                <a:spcPts val="0"/>
              </a:spcAft>
              <a:defRPr/>
            </a:pPr>
            <a:r>
              <a:rPr lang="en-US" sz="2800" b="1" baseline="30000" dirty="0" smtClean="0">
                <a:solidFill>
                  <a:srgbClr val="000090"/>
                </a:solidFill>
                <a:latin typeface="Arial"/>
                <a:cs typeface="Arial"/>
              </a:rPr>
              <a:t>           </a:t>
            </a:r>
            <a:r>
              <a:rPr lang="en-US" sz="2900" b="1" baseline="30000" dirty="0" err="1" smtClean="0">
                <a:solidFill>
                  <a:srgbClr val="000090"/>
                </a:solidFill>
                <a:latin typeface="Arial"/>
                <a:cs typeface="Arial"/>
              </a:rPr>
              <a:t>Avrupa</a:t>
            </a:r>
            <a:r>
              <a:rPr lang="en-US" sz="2900" b="1" baseline="30000" dirty="0" smtClean="0">
                <a:solidFill>
                  <a:srgbClr val="000090"/>
                </a:solidFill>
                <a:latin typeface="Arial"/>
                <a:cs typeface="Arial"/>
              </a:rPr>
              <a:t> </a:t>
            </a:r>
            <a:r>
              <a:rPr lang="en-US" sz="2900" b="1" baseline="30000" dirty="0" err="1" smtClean="0">
                <a:solidFill>
                  <a:srgbClr val="000090"/>
                </a:solidFill>
                <a:latin typeface="Arial"/>
                <a:cs typeface="Arial"/>
              </a:rPr>
              <a:t>Birliği</a:t>
            </a:r>
            <a:r>
              <a:rPr lang="en-US" sz="2900" b="1" baseline="30000" dirty="0" smtClean="0">
                <a:solidFill>
                  <a:srgbClr val="000090"/>
                </a:solidFill>
                <a:latin typeface="Arial"/>
                <a:cs typeface="Arial"/>
              </a:rPr>
              <a:t> </a:t>
            </a:r>
            <a:r>
              <a:rPr lang="en-US" sz="2900" b="1" baseline="30000" dirty="0" err="1" smtClean="0">
                <a:solidFill>
                  <a:srgbClr val="000090"/>
                </a:solidFill>
                <a:latin typeface="Arial"/>
                <a:cs typeface="Arial"/>
              </a:rPr>
              <a:t>Ortak</a:t>
            </a:r>
            <a:r>
              <a:rPr lang="en-US" sz="2900" b="1" baseline="30000" dirty="0" smtClean="0">
                <a:solidFill>
                  <a:srgbClr val="000090"/>
                </a:solidFill>
                <a:latin typeface="Arial"/>
                <a:cs typeface="Arial"/>
              </a:rPr>
              <a:t> </a:t>
            </a:r>
            <a:r>
              <a:rPr lang="en-US" sz="2900" b="1" baseline="30000" dirty="0" err="1" smtClean="0">
                <a:solidFill>
                  <a:srgbClr val="000090"/>
                </a:solidFill>
                <a:latin typeface="Arial"/>
                <a:cs typeface="Arial"/>
              </a:rPr>
              <a:t>Değerleri</a:t>
            </a:r>
            <a:endParaRPr lang="en-US" sz="2900" b="1" baseline="30000" dirty="0" smtClean="0">
              <a:solidFill>
                <a:srgbClr val="000090"/>
              </a:solidFill>
              <a:latin typeface="Arial"/>
              <a:cs typeface="Aria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pic>
        <p:nvPicPr>
          <p:cNvPr id="22532"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22533" name="Group 13"/>
          <p:cNvGrpSpPr>
            <a:grpSpLocks/>
          </p:cNvGrpSpPr>
          <p:nvPr/>
        </p:nvGrpSpPr>
        <p:grpSpPr bwMode="auto">
          <a:xfrm>
            <a:off x="179388" y="115888"/>
            <a:ext cx="2484437" cy="1306512"/>
            <a:chOff x="0" y="116632"/>
            <a:chExt cx="2483768" cy="1305436"/>
          </a:xfrm>
        </p:grpSpPr>
        <p:pic>
          <p:nvPicPr>
            <p:cNvPr id="22538"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22539"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 name="TextBox 2"/>
          <p:cNvSpPr txBox="1"/>
          <p:nvPr/>
        </p:nvSpPr>
        <p:spPr>
          <a:xfrm>
            <a:off x="107950" y="1773238"/>
            <a:ext cx="6048375" cy="2862262"/>
          </a:xfrm>
          <a:prstGeom prst="rect">
            <a:avLst/>
          </a:prstGeom>
          <a:noFill/>
        </p:spPr>
        <p:txBody>
          <a:bodyPr>
            <a:spAutoFit/>
          </a:bodyPr>
          <a:lstStyle/>
          <a:p>
            <a:pPr marL="457200" indent="-457200" fontAlgn="auto">
              <a:spcBef>
                <a:spcPts val="0"/>
              </a:spcBef>
              <a:spcAft>
                <a:spcPts val="0"/>
              </a:spcAft>
              <a:buFont typeface="Arial"/>
              <a:buChar char="•"/>
              <a:defRPr/>
            </a:pPr>
            <a:r>
              <a:rPr lang="tr-TR" sz="2700" baseline="30000" noProof="1">
                <a:solidFill>
                  <a:srgbClr val="000090"/>
                </a:solidFill>
                <a:latin typeface="Arial"/>
                <a:cs typeface="Arial"/>
              </a:rPr>
              <a:t>Avrupa</a:t>
            </a:r>
            <a:r>
              <a:rPr lang="en-US" sz="2700" baseline="30000" noProof="1">
                <a:solidFill>
                  <a:srgbClr val="000090"/>
                </a:solidFill>
                <a:latin typeface="Arial"/>
                <a:cs typeface="Arial"/>
              </a:rPr>
              <a:t> Birliği, Avrupa’nın yüzyıllar boyunca kazandığı deneyimle ve oluşturduğu ortak ilkeler temelinde meydana getirmiştir. Avrupa ülkelerinin ortak deneyimlerinin sonucu oluşan ilke ve idealler; kalıcı barışın sağlanması, toplumsal refah, dayanışma, özgürlük, demokrasi, insan hakları, hukukun üstünlüğü, pazar ekonomisi ve girişim özgürlüğü kapsamında bu yeni bütünleşme hareketinin temellerini oluşturmaktadır.</a:t>
            </a:r>
          </a:p>
          <a:p>
            <a:pPr fontAlgn="auto">
              <a:spcBef>
                <a:spcPts val="0"/>
              </a:spcBef>
              <a:spcAft>
                <a:spcPts val="0"/>
              </a:spcAft>
              <a:defRPr/>
            </a:pPr>
            <a:endParaRPr lang="en-US" sz="2700" baseline="30000" noProof="1">
              <a:solidFill>
                <a:srgbClr val="000090"/>
              </a:solidFill>
              <a:latin typeface="Arial"/>
              <a:cs typeface="Arial"/>
            </a:endParaRPr>
          </a:p>
        </p:txBody>
      </p:sp>
      <p:pic>
        <p:nvPicPr>
          <p:cNvPr id="22535" name="Picture 14"/>
          <p:cNvPicPr>
            <a:picLocks noChangeAspect="1" noChangeArrowheads="1"/>
          </p:cNvPicPr>
          <p:nvPr/>
        </p:nvPicPr>
        <p:blipFill>
          <a:blip r:embed="rId6" cstate="print"/>
          <a:srcRect/>
          <a:stretch>
            <a:fillRect/>
          </a:stretch>
        </p:blipFill>
        <p:spPr bwMode="auto">
          <a:xfrm>
            <a:off x="6165850" y="1773238"/>
            <a:ext cx="3009900" cy="2374900"/>
          </a:xfrm>
          <a:prstGeom prst="rect">
            <a:avLst/>
          </a:prstGeom>
          <a:noFill/>
          <a:ln w="9525">
            <a:noFill/>
            <a:miter lim="800000"/>
            <a:headEnd/>
            <a:tailEnd/>
          </a:ln>
        </p:spPr>
      </p:pic>
      <p:sp>
        <p:nvSpPr>
          <p:cNvPr id="22536" name="Rectangle 6"/>
          <p:cNvSpPr>
            <a:spLocks noChangeArrowheads="1"/>
          </p:cNvSpPr>
          <p:nvPr/>
        </p:nvSpPr>
        <p:spPr bwMode="auto">
          <a:xfrm>
            <a:off x="107950" y="4508500"/>
            <a:ext cx="8567738" cy="923925"/>
          </a:xfrm>
          <a:prstGeom prst="rect">
            <a:avLst/>
          </a:prstGeom>
          <a:noFill/>
          <a:ln w="9525">
            <a:noFill/>
            <a:miter lim="800000"/>
            <a:headEnd/>
            <a:tailEnd/>
          </a:ln>
        </p:spPr>
        <p:txBody>
          <a:bodyPr>
            <a:spAutoFit/>
          </a:bodyPr>
          <a:lstStyle/>
          <a:p>
            <a:pPr marL="457200" indent="-457200">
              <a:buFont typeface="Arial" charset="0"/>
              <a:buChar char="•"/>
            </a:pPr>
            <a:r>
              <a:rPr lang="tr-TR" sz="2700" baseline="30000" noProof="1">
                <a:solidFill>
                  <a:srgbClr val="000090"/>
                </a:solidFill>
              </a:rPr>
              <a:t>Avrupa Birliği amacını üye ülkelerin ve vatandaşların ulusal, kültürel, dilsel, dinsel çeşitliliğini bir potada eritmek değil, bu çeşitliliğin getirdiği dinamizmi güce dönüştürebilmek olarak ifade etmektedir.</a:t>
            </a:r>
            <a:endParaRPr lang="tr-TR" sz="2700" noProof="1">
              <a:solidFill>
                <a:srgbClr val="000090"/>
              </a:solidFill>
            </a:endParaRPr>
          </a:p>
        </p:txBody>
      </p:sp>
      <p:pic>
        <p:nvPicPr>
          <p:cNvPr id="22537" name="Picture 19" descr="abyi_ogreniyorum.png"/>
          <p:cNvPicPr>
            <a:picLocks noChangeAspect="1"/>
          </p:cNvPicPr>
          <p:nvPr/>
        </p:nvPicPr>
        <p:blipFill>
          <a:blip r:embed="rId7"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78525"/>
            <a:ext cx="792163" cy="784225"/>
          </a:xfrm>
          <a:prstGeom prst="rect">
            <a:avLst/>
          </a:prstGeom>
          <a:noFill/>
          <a:ln w="9525">
            <a:noFill/>
            <a:miter lim="800000"/>
            <a:headEnd/>
            <a:tailEnd/>
          </a:ln>
        </p:spPr>
      </p:pic>
      <p:pic>
        <p:nvPicPr>
          <p:cNvPr id="23554" name="Picture 16"/>
          <p:cNvPicPr>
            <a:picLocks noChangeAspect="1"/>
          </p:cNvPicPr>
          <p:nvPr/>
        </p:nvPicPr>
        <p:blipFill>
          <a:blip r:embed="rId3" cstate="print"/>
          <a:srcRect/>
          <a:stretch>
            <a:fillRect/>
          </a:stretch>
        </p:blipFill>
        <p:spPr bwMode="auto">
          <a:xfrm>
            <a:off x="1187450" y="5949950"/>
            <a:ext cx="828675" cy="822325"/>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sz="1600" b="1" baseline="30000" noProof="1" smtClean="0">
              <a:solidFill>
                <a:srgbClr val="000090"/>
              </a:solidFill>
              <a:latin typeface="Arial"/>
              <a:cs typeface="Arial"/>
            </a:endParaRPr>
          </a:p>
          <a:p>
            <a:pPr algn="ctr" eaLnBrk="1" fontAlgn="auto" hangingPunct="1">
              <a:spcBef>
                <a:spcPts val="0"/>
              </a:spcBef>
              <a:spcAft>
                <a:spcPts val="0"/>
              </a:spcAft>
              <a:defRPr/>
            </a:pPr>
            <a:endParaRPr lang="tr-TR" sz="1600" b="1" baseline="30000" noProof="1" smtClean="0">
              <a:solidFill>
                <a:srgbClr val="000090"/>
              </a:solidFill>
              <a:latin typeface="Arial"/>
              <a:cs typeface="Arial"/>
            </a:endParaRPr>
          </a:p>
          <a:p>
            <a:pPr algn="ctr" eaLnBrk="1" fontAlgn="auto" hangingPunct="1">
              <a:spcBef>
                <a:spcPts val="0"/>
              </a:spcBef>
              <a:spcAft>
                <a:spcPts val="0"/>
              </a:spcAft>
              <a:defRPr/>
            </a:pPr>
            <a:endParaRPr lang="tr-TR" sz="1600" b="1" baseline="30000" noProof="1" smtClean="0">
              <a:solidFill>
                <a:srgbClr val="000090"/>
              </a:solidFill>
              <a:latin typeface="Arial"/>
              <a:cs typeface="Arial"/>
            </a:endParaRPr>
          </a:p>
          <a:p>
            <a:pPr algn="ctr" eaLnBrk="1" fontAlgn="auto" hangingPunct="1">
              <a:spcBef>
                <a:spcPts val="0"/>
              </a:spcBef>
              <a:spcAft>
                <a:spcPts val="0"/>
              </a:spcAft>
              <a:defRPr/>
            </a:pPr>
            <a:endParaRPr lang="tr-TR" sz="1600" b="1" baseline="30000" noProof="1" smtClean="0">
              <a:solidFill>
                <a:srgbClr val="000090"/>
              </a:solidFill>
              <a:latin typeface="Arial"/>
              <a:cs typeface="Arial"/>
            </a:endParaRPr>
          </a:p>
          <a:p>
            <a:pPr algn="ctr" eaLnBrk="1" fontAlgn="auto" hangingPunct="1">
              <a:spcBef>
                <a:spcPts val="0"/>
              </a:spcBef>
              <a:spcAft>
                <a:spcPts val="0"/>
              </a:spcAft>
              <a:defRPr/>
            </a:pPr>
            <a:endParaRPr lang="tr-TR" sz="1600" b="1" baseline="30000" noProof="1" smtClean="0">
              <a:solidFill>
                <a:srgbClr val="000090"/>
              </a:solidFill>
              <a:latin typeface="Arial"/>
              <a:cs typeface="Arial"/>
            </a:endParaRPr>
          </a:p>
          <a:p>
            <a:pPr algn="ctr" eaLnBrk="1" fontAlgn="auto" hangingPunct="1">
              <a:spcBef>
                <a:spcPts val="0"/>
              </a:spcBef>
              <a:spcAft>
                <a:spcPts val="0"/>
              </a:spcAft>
              <a:defRPr/>
            </a:pPr>
            <a:endParaRPr lang="tr-TR" sz="1600" b="1" baseline="30000" noProof="1" smtClean="0">
              <a:solidFill>
                <a:srgbClr val="000090"/>
              </a:solidFill>
              <a:latin typeface="Arial"/>
              <a:cs typeface="Arial"/>
            </a:endParaRPr>
          </a:p>
          <a:p>
            <a:pPr algn="ctr" eaLnBrk="1" fontAlgn="auto" hangingPunct="1">
              <a:spcBef>
                <a:spcPts val="0"/>
              </a:spcBef>
              <a:spcAft>
                <a:spcPts val="0"/>
              </a:spcAft>
              <a:defRPr/>
            </a:pPr>
            <a:endParaRPr lang="tr-TR" sz="1600" b="1" baseline="30000" noProof="1" smtClean="0">
              <a:solidFill>
                <a:srgbClr val="000090"/>
              </a:solidFill>
              <a:latin typeface="Arial"/>
              <a:cs typeface="Arial"/>
            </a:endParaRPr>
          </a:p>
          <a:p>
            <a:pPr algn="ctr" eaLnBrk="1" fontAlgn="auto" hangingPunct="1">
              <a:spcBef>
                <a:spcPts val="0"/>
              </a:spcBef>
              <a:spcAft>
                <a:spcPts val="0"/>
              </a:spcAft>
              <a:defRPr/>
            </a:pPr>
            <a:r>
              <a:rPr lang="tr-TR" sz="2900" b="1" baseline="30000" noProof="1" smtClean="0">
                <a:solidFill>
                  <a:srgbClr val="000090"/>
                </a:solidFill>
                <a:latin typeface="Arial"/>
                <a:cs typeface="Arial"/>
              </a:rPr>
              <a:t>            </a:t>
            </a:r>
            <a:r>
              <a:rPr lang="en-US" sz="2900" b="1" baseline="30000" noProof="1" smtClean="0">
                <a:solidFill>
                  <a:srgbClr val="000090"/>
                </a:solidFill>
                <a:latin typeface="Arial"/>
                <a:cs typeface="Arial"/>
              </a:rPr>
              <a:t>Avrupa Birliği Ortak Değerleri</a:t>
            </a:r>
          </a:p>
        </p:txBody>
      </p:sp>
      <p:pic>
        <p:nvPicPr>
          <p:cNvPr id="23556" name="Picture 6" descr="LOGO Eptisa_Muhendislik NEW.jpg"/>
          <p:cNvPicPr>
            <a:picLocks noChangeArrowheads="1"/>
          </p:cNvPicPr>
          <p:nvPr/>
        </p:nvPicPr>
        <p:blipFill>
          <a:blip r:embed="rId4" cstate="print"/>
          <a:srcRect/>
          <a:stretch>
            <a:fillRect/>
          </a:stretch>
        </p:blipFill>
        <p:spPr bwMode="auto">
          <a:xfrm>
            <a:off x="3856038" y="6165850"/>
            <a:ext cx="1508125" cy="503238"/>
          </a:xfrm>
          <a:prstGeom prst="rect">
            <a:avLst/>
          </a:prstGeom>
          <a:noFill/>
          <a:ln w="9525">
            <a:noFill/>
            <a:miter lim="800000"/>
            <a:headEnd/>
            <a:tailEnd/>
          </a:ln>
        </p:spPr>
      </p:pic>
      <p:grpSp>
        <p:nvGrpSpPr>
          <p:cNvPr id="23557" name="Group 13"/>
          <p:cNvGrpSpPr>
            <a:grpSpLocks/>
          </p:cNvGrpSpPr>
          <p:nvPr/>
        </p:nvGrpSpPr>
        <p:grpSpPr bwMode="auto">
          <a:xfrm>
            <a:off x="179388" y="115888"/>
            <a:ext cx="2484437" cy="1306512"/>
            <a:chOff x="0" y="116632"/>
            <a:chExt cx="2483768" cy="1305436"/>
          </a:xfrm>
        </p:grpSpPr>
        <p:pic>
          <p:nvPicPr>
            <p:cNvPr id="23561"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23562"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 name="TextBox 2"/>
          <p:cNvSpPr txBox="1"/>
          <p:nvPr/>
        </p:nvSpPr>
        <p:spPr>
          <a:xfrm>
            <a:off x="179388" y="1268413"/>
            <a:ext cx="8785225" cy="4694237"/>
          </a:xfrm>
          <a:prstGeom prst="rect">
            <a:avLst/>
          </a:prstGeom>
          <a:noFill/>
        </p:spPr>
        <p:txBody>
          <a:bodyPr>
            <a:spAutoFit/>
          </a:bodyPr>
          <a:lstStyle/>
          <a:p>
            <a:pPr fontAlgn="auto">
              <a:spcBef>
                <a:spcPts val="0"/>
              </a:spcBef>
              <a:spcAft>
                <a:spcPts val="0"/>
              </a:spcAft>
              <a:defRPr/>
            </a:pPr>
            <a:endParaRPr lang="en-US" sz="2800" baseline="30000" noProof="1">
              <a:solidFill>
                <a:srgbClr val="000090"/>
              </a:solidFill>
              <a:latin typeface="Arial"/>
              <a:cs typeface="Arial"/>
            </a:endParaRPr>
          </a:p>
          <a:p>
            <a:pPr fontAlgn="auto">
              <a:spcBef>
                <a:spcPts val="0"/>
              </a:spcBef>
              <a:spcAft>
                <a:spcPts val="0"/>
              </a:spcAft>
              <a:defRPr/>
            </a:pPr>
            <a:endParaRPr lang="tr-TR" sz="2800" baseline="30000" noProof="1">
              <a:solidFill>
                <a:srgbClr val="000090"/>
              </a:solidFill>
              <a:latin typeface="Arial"/>
              <a:cs typeface="Arial"/>
            </a:endParaRPr>
          </a:p>
          <a:p>
            <a:pPr fontAlgn="auto">
              <a:spcBef>
                <a:spcPts val="0"/>
              </a:spcBef>
              <a:spcAft>
                <a:spcPts val="0"/>
              </a:spcAft>
              <a:defRPr/>
            </a:pPr>
            <a:r>
              <a:rPr lang="en-US" sz="2800" baseline="30000" noProof="1">
                <a:solidFill>
                  <a:srgbClr val="000090"/>
                </a:solidFill>
                <a:latin typeface="Arial"/>
                <a:cs typeface="Arial"/>
              </a:rPr>
              <a:t>AB’nin değerleri AB Antlaşması’nın 2. maddesinde yer alır.</a:t>
            </a:r>
          </a:p>
          <a:p>
            <a:pPr fontAlgn="auto">
              <a:spcBef>
                <a:spcPts val="0"/>
              </a:spcBef>
              <a:spcAft>
                <a:spcPts val="0"/>
              </a:spcAft>
              <a:defRPr/>
            </a:pPr>
            <a:r>
              <a:rPr lang="en-US" sz="2700" b="1" baseline="30000" noProof="1">
                <a:solidFill>
                  <a:srgbClr val="000090"/>
                </a:solidFill>
                <a:latin typeface="Arial"/>
                <a:cs typeface="Arial"/>
              </a:rPr>
              <a:t>Bu maddeye göre;</a:t>
            </a:r>
          </a:p>
          <a:p>
            <a:pPr marL="457200" indent="-457200" fontAlgn="auto">
              <a:spcBef>
                <a:spcPts val="0"/>
              </a:spcBef>
              <a:spcAft>
                <a:spcPts val="0"/>
              </a:spcAft>
              <a:buFont typeface="Arial"/>
              <a:buChar char="•"/>
              <a:defRPr/>
            </a:pPr>
            <a:r>
              <a:rPr lang="en-US" sz="2700" baseline="30000" noProof="1">
                <a:solidFill>
                  <a:srgbClr val="000090"/>
                </a:solidFill>
                <a:latin typeface="Arial"/>
                <a:cs typeface="Arial"/>
              </a:rPr>
              <a:t>“Birlik, insan onuruna saygı, özgürlük, demokrasi, eşitlik, hukukun üstünlüğü ve azınlıklara mensup kişilerin hakları da dahil olmak üzere insan haklarına saygı değerleri üzerine kurulmuştur. Bu değerler, çoğulculuk, ayrımcılık yapmama, hoşgörü, adalet, dayanışma ve kadın-erkek eşitliğinin hakim olduğu bir toplumda üye ülkeler için ortaktır.” Bu değerleri benimseyen ve geliştirme idealine hizmet edebilecek her Avrupa ülkesi AB’ye üye olabilir.</a:t>
            </a:r>
          </a:p>
          <a:p>
            <a:pPr marL="457200" indent="-457200" fontAlgn="auto">
              <a:spcBef>
                <a:spcPts val="0"/>
              </a:spcBef>
              <a:spcAft>
                <a:spcPts val="0"/>
              </a:spcAft>
              <a:buFont typeface="Arial"/>
              <a:buChar char="•"/>
              <a:defRPr/>
            </a:pPr>
            <a:r>
              <a:rPr lang="en-US" sz="2700" baseline="30000" noProof="1">
                <a:solidFill>
                  <a:srgbClr val="000090"/>
                </a:solidFill>
                <a:latin typeface="Arial"/>
                <a:cs typeface="Arial"/>
              </a:rPr>
              <a:t>Avrupa Birliği ülkelerin ve vatandaşların bir araya gelerek oluşturduğu uluslar üstü bir yapıdır. Bu yapı, üye ülkeler arasında imzalanan uluslararası antlaşmalarla kurulmuş ve bazı alanlarda karar alma ve düzenleme yetkisi AB’ye verilmiştir. Böylelikle, dünyada bir benzeri daha olmayan, tüm üye ülkeleri ve vatandaşlarını aynı anda, aynı şekilde ve aynı ölçüde bağlayan bir hukuk sistemi meydana getirilmiştir.</a:t>
            </a:r>
            <a:endParaRPr lang="en-US" sz="2700" noProof="1">
              <a:solidFill>
                <a:srgbClr val="000090"/>
              </a:solidFill>
              <a:latin typeface="Arial"/>
              <a:cs typeface="Arial"/>
            </a:endParaRPr>
          </a:p>
        </p:txBody>
      </p:sp>
      <p:sp>
        <p:nvSpPr>
          <p:cNvPr id="23559" name="TextBox 1"/>
          <p:cNvSpPr txBox="1">
            <a:spLocks noChangeArrowheads="1"/>
          </p:cNvSpPr>
          <p:nvPr/>
        </p:nvSpPr>
        <p:spPr bwMode="auto">
          <a:xfrm>
            <a:off x="2870200" y="25527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23560" name="Picture 11" descr="abyi_ogreniyorum.png"/>
          <p:cNvPicPr>
            <a:picLocks noChangeAspect="1"/>
          </p:cNvPicPr>
          <p:nvPr/>
        </p:nvPicPr>
        <p:blipFill>
          <a:blip r:embed="rId6"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C:\Users\User\Desktop\belgeler\14. students learning\kick-off\MEBlogo_2.jpg"/>
          <p:cNvPicPr>
            <a:picLocks noChangeAspect="1" noChangeArrowheads="1"/>
          </p:cNvPicPr>
          <p:nvPr/>
        </p:nvPicPr>
        <p:blipFill>
          <a:blip r:embed="rId2" cstate="print"/>
          <a:srcRect/>
          <a:stretch>
            <a:fillRect/>
          </a:stretch>
        </p:blipFill>
        <p:spPr bwMode="auto">
          <a:xfrm>
            <a:off x="7235825" y="5907088"/>
            <a:ext cx="865188" cy="855662"/>
          </a:xfrm>
          <a:prstGeom prst="rect">
            <a:avLst/>
          </a:prstGeom>
          <a:noFill/>
          <a:ln w="9525">
            <a:noFill/>
            <a:miter lim="800000"/>
            <a:headEnd/>
            <a:tailEnd/>
          </a:ln>
        </p:spPr>
      </p:pic>
      <p:pic>
        <p:nvPicPr>
          <p:cNvPr id="24578" name="Picture 16"/>
          <p:cNvPicPr>
            <a:picLocks noChangeAspect="1"/>
          </p:cNvPicPr>
          <p:nvPr/>
        </p:nvPicPr>
        <p:blipFill>
          <a:blip r:embed="rId3" cstate="print"/>
          <a:srcRect/>
          <a:stretch>
            <a:fillRect/>
          </a:stretch>
        </p:blipFill>
        <p:spPr bwMode="auto">
          <a:xfrm>
            <a:off x="1187450" y="5895975"/>
            <a:ext cx="882650" cy="876300"/>
          </a:xfrm>
          <a:prstGeom prst="rect">
            <a:avLst/>
          </a:prstGeom>
          <a:noFill/>
          <a:ln w="9525">
            <a:noFill/>
            <a:miter lim="800000"/>
            <a:headEnd/>
            <a:tailEnd/>
          </a:ln>
        </p:spPr>
      </p:pic>
      <p:sp>
        <p:nvSpPr>
          <p:cNvPr id="25" name="Rectangle 1"/>
          <p:cNvSpPr>
            <a:spLocks noChangeArrowheads="1"/>
          </p:cNvSpPr>
          <p:nvPr/>
        </p:nvSpPr>
        <p:spPr bwMode="auto">
          <a:xfrm>
            <a:off x="0" y="0"/>
            <a:ext cx="9180513" cy="1479550"/>
          </a:xfrm>
          <a:prstGeom prst="rect">
            <a:avLst/>
          </a:prstGeom>
          <a:solidFill>
            <a:schemeClr val="accent1">
              <a:lumMod val="40000"/>
              <a:lumOff val="60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r>
              <a:rPr lang="tr-TR" altLang="tr-TR" sz="1800" dirty="0" smtClean="0">
                <a:solidFill>
                  <a:schemeClr val="bg1"/>
                </a:solidFill>
              </a:rPr>
              <a:t>  </a:t>
            </a:r>
            <a:endParaRPr lang="tr-TR" altLang="tr-TR" sz="1800" dirty="0">
              <a:solidFill>
                <a:schemeClr val="bg1"/>
              </a:solidFill>
            </a:endParaRPr>
          </a:p>
          <a:p>
            <a:pPr algn="ctr" eaLnBrk="1" fontAlgn="auto" hangingPunct="1">
              <a:spcBef>
                <a:spcPts val="0"/>
              </a:spcBef>
              <a:spcAft>
                <a:spcPts val="0"/>
              </a:spcAft>
              <a:defRPr/>
            </a:pPr>
            <a:r>
              <a:rPr lang="en-US" sz="2800" b="1" baseline="30000" dirty="0" smtClean="0">
                <a:solidFill>
                  <a:srgbClr val="000090"/>
                </a:solidFill>
                <a:latin typeface="Arial"/>
                <a:cs typeface="Arial"/>
              </a:rPr>
              <a:t>       </a:t>
            </a:r>
            <a:r>
              <a:rPr lang="en-US" sz="2900" b="1" baseline="30000" dirty="0" err="1" smtClean="0">
                <a:solidFill>
                  <a:srgbClr val="000090"/>
                </a:solidFill>
                <a:latin typeface="Arial"/>
                <a:cs typeface="Arial"/>
              </a:rPr>
              <a:t>Avrupa</a:t>
            </a:r>
            <a:r>
              <a:rPr lang="en-US" sz="2900" b="1" baseline="30000" dirty="0" smtClean="0">
                <a:solidFill>
                  <a:srgbClr val="000090"/>
                </a:solidFill>
                <a:latin typeface="Arial"/>
                <a:cs typeface="Arial"/>
              </a:rPr>
              <a:t> </a:t>
            </a:r>
            <a:r>
              <a:rPr lang="en-US" sz="2900" b="1" baseline="30000" dirty="0" err="1">
                <a:solidFill>
                  <a:srgbClr val="000090"/>
                </a:solidFill>
                <a:latin typeface="Arial"/>
                <a:cs typeface="Arial"/>
              </a:rPr>
              <a:t>Birliği</a:t>
            </a:r>
            <a:r>
              <a:rPr lang="en-US" sz="2900" b="1" baseline="30000" dirty="0">
                <a:solidFill>
                  <a:srgbClr val="000090"/>
                </a:solidFill>
                <a:latin typeface="Arial"/>
                <a:cs typeface="Arial"/>
              </a:rPr>
              <a:t> </a:t>
            </a:r>
            <a:r>
              <a:rPr lang="en-US" sz="2900" b="1" baseline="30000" dirty="0" err="1">
                <a:solidFill>
                  <a:srgbClr val="000090"/>
                </a:solidFill>
                <a:latin typeface="Arial"/>
                <a:cs typeface="Arial"/>
              </a:rPr>
              <a:t>Ortak</a:t>
            </a:r>
            <a:r>
              <a:rPr lang="en-US" sz="2900" b="1" baseline="30000" dirty="0">
                <a:solidFill>
                  <a:srgbClr val="000090"/>
                </a:solidFill>
                <a:latin typeface="Arial"/>
                <a:cs typeface="Arial"/>
              </a:rPr>
              <a:t> </a:t>
            </a:r>
            <a:r>
              <a:rPr lang="en-US" sz="2900" b="1" baseline="30000" dirty="0" err="1">
                <a:solidFill>
                  <a:srgbClr val="000090"/>
                </a:solidFill>
                <a:latin typeface="Arial"/>
                <a:cs typeface="Arial"/>
              </a:rPr>
              <a:t>Değerleri</a:t>
            </a:r>
            <a:endParaRPr lang="en-GB" altLang="tr-TR" sz="2900" b="1" dirty="0">
              <a:solidFill>
                <a:schemeClr val="bg1"/>
              </a:solidFill>
              <a:latin typeface="Arial"/>
              <a:cs typeface="Arial"/>
            </a:endParaRPr>
          </a:p>
          <a:p>
            <a:pPr eaLnBrk="1" fontAlgn="auto" hangingPunct="1">
              <a:spcBef>
                <a:spcPts val="0"/>
              </a:spcBef>
              <a:spcAft>
                <a:spcPts val="0"/>
              </a:spcAft>
              <a:defRPr/>
            </a:pPr>
            <a:endParaRPr lang="tr-TR" altLang="tr-TR" sz="1800" b="1" dirty="0">
              <a:solidFill>
                <a:schemeClr val="bg1"/>
              </a:solidFill>
            </a:endParaRPr>
          </a:p>
        </p:txBody>
      </p:sp>
      <p:pic>
        <p:nvPicPr>
          <p:cNvPr id="24580" name="Picture 6" descr="LOGO Eptisa_Muhendislik NEW.jpg"/>
          <p:cNvPicPr>
            <a:picLocks noChangeArrowheads="1"/>
          </p:cNvPicPr>
          <p:nvPr/>
        </p:nvPicPr>
        <p:blipFill>
          <a:blip r:embed="rId4" cstate="print"/>
          <a:srcRect/>
          <a:stretch>
            <a:fillRect/>
          </a:stretch>
        </p:blipFill>
        <p:spPr bwMode="auto">
          <a:xfrm>
            <a:off x="3856038" y="6092825"/>
            <a:ext cx="1508125" cy="576263"/>
          </a:xfrm>
          <a:prstGeom prst="rect">
            <a:avLst/>
          </a:prstGeom>
          <a:noFill/>
          <a:ln w="9525">
            <a:noFill/>
            <a:miter lim="800000"/>
            <a:headEnd/>
            <a:tailEnd/>
          </a:ln>
        </p:spPr>
      </p:pic>
      <p:grpSp>
        <p:nvGrpSpPr>
          <p:cNvPr id="24581" name="Group 13"/>
          <p:cNvGrpSpPr>
            <a:grpSpLocks/>
          </p:cNvGrpSpPr>
          <p:nvPr/>
        </p:nvGrpSpPr>
        <p:grpSpPr bwMode="auto">
          <a:xfrm>
            <a:off x="179388" y="115888"/>
            <a:ext cx="2484437" cy="1306512"/>
            <a:chOff x="0" y="116632"/>
            <a:chExt cx="2483768" cy="1305436"/>
          </a:xfrm>
        </p:grpSpPr>
        <p:pic>
          <p:nvPicPr>
            <p:cNvPr id="24584" name="Picture 2"/>
            <p:cNvPicPr>
              <a:picLocks noChangeAspect="1" noChangeArrowheads="1"/>
            </p:cNvPicPr>
            <p:nvPr/>
          </p:nvPicPr>
          <p:blipFill>
            <a:blip r:embed="rId5" cstate="print"/>
            <a:srcRect/>
            <a:stretch>
              <a:fillRect/>
            </a:stretch>
          </p:blipFill>
          <p:spPr bwMode="auto">
            <a:xfrm>
              <a:off x="163825" y="116632"/>
              <a:ext cx="2247936" cy="936104"/>
            </a:xfrm>
            <a:prstGeom prst="rect">
              <a:avLst/>
            </a:prstGeom>
            <a:noFill/>
            <a:ln w="9525">
              <a:noFill/>
              <a:miter lim="800000"/>
              <a:headEnd/>
              <a:tailEnd/>
            </a:ln>
          </p:spPr>
        </p:pic>
        <p:sp>
          <p:nvSpPr>
            <p:cNvPr id="24585"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24582" name="TextBox 2"/>
          <p:cNvSpPr txBox="1">
            <a:spLocks noChangeArrowheads="1"/>
          </p:cNvSpPr>
          <p:nvPr/>
        </p:nvSpPr>
        <p:spPr bwMode="auto">
          <a:xfrm>
            <a:off x="539750" y="1844675"/>
            <a:ext cx="8135938" cy="3986213"/>
          </a:xfrm>
          <a:prstGeom prst="rect">
            <a:avLst/>
          </a:prstGeom>
          <a:noFill/>
          <a:ln w="9525">
            <a:noFill/>
            <a:miter lim="800000"/>
            <a:headEnd/>
            <a:tailEnd/>
          </a:ln>
        </p:spPr>
        <p:txBody>
          <a:bodyPr>
            <a:spAutoFit/>
          </a:bodyPr>
          <a:lstStyle/>
          <a:p>
            <a:pPr marL="457200" indent="-457200">
              <a:buFont typeface="Arial" charset="0"/>
              <a:buChar char="•"/>
            </a:pPr>
            <a:r>
              <a:rPr lang="en-US" sz="2800" baseline="30000">
                <a:solidFill>
                  <a:srgbClr val="000090"/>
                </a:solidFill>
              </a:rPr>
              <a:t>B</a:t>
            </a:r>
            <a:r>
              <a:rPr lang="en-US" sz="2800" baseline="30000" noProof="1">
                <a:solidFill>
                  <a:srgbClr val="000090"/>
                </a:solidFill>
              </a:rPr>
              <a:t>unun yanında kişilerin, malların, hizmetlerin ve sermayenin Avrupa Birliği sınırları içinde rahatça dolaşımının sağlanması için bir iç pazar kurulmuştur.</a:t>
            </a:r>
          </a:p>
          <a:p>
            <a:pPr marL="457200" indent="-457200">
              <a:buFont typeface="Arial" charset="0"/>
              <a:buChar char="•"/>
            </a:pPr>
            <a:r>
              <a:rPr lang="en-US" sz="2800" baseline="30000" noProof="1">
                <a:solidFill>
                  <a:srgbClr val="000090"/>
                </a:solidFill>
              </a:rPr>
              <a:t>İç pazarın kurulmasına dayalı ekonomik bütünleşmenin siyasi ve sosyal diğer alanlara da yayılmasına ve ortak bir hukuk düzeni kurulmasına dayalı Avrupa Birliği, bugün için serbest dolaşımdan ortak para birimine ve koordine edilen ekonomi politikalarına, eğitimden sosyal politikaya, gıda güvenliğinden taşımacılığa, çevreden tüketicinin korunmasına, rekabetten bilim ve teknolojiye, enerjiden fikri mülkiyete, dış politikadan vize, göç ve sığınma politikalarına ve sınır aşan bazı suçlarla ortak mücadeleye dek pek çok alanda üye ülkeler</a:t>
            </a:r>
            <a:r>
              <a:rPr lang="tr-TR" sz="2800" baseline="30000">
                <a:solidFill>
                  <a:srgbClr val="000090"/>
                </a:solidFill>
              </a:rPr>
              <a:t>le</a:t>
            </a:r>
            <a:r>
              <a:rPr lang="tr-TR" sz="2800" baseline="30000" noProof="1">
                <a:solidFill>
                  <a:srgbClr val="000090"/>
                </a:solidFill>
              </a:rPr>
              <a:t> ortak politika üretip bunları birlikte uygulamaktadır.</a:t>
            </a:r>
            <a:endParaRPr lang="tr-TR" sz="2800" noProof="1">
              <a:solidFill>
                <a:srgbClr val="000090"/>
              </a:solidFill>
            </a:endParaRPr>
          </a:p>
        </p:txBody>
      </p:sp>
      <p:pic>
        <p:nvPicPr>
          <p:cNvPr id="24583" name="Picture 11" descr="abyi_ogreniyorum.png"/>
          <p:cNvPicPr>
            <a:picLocks noChangeAspect="1"/>
          </p:cNvPicPr>
          <p:nvPr/>
        </p:nvPicPr>
        <p:blipFill>
          <a:blip r:embed="rId6" cstate="print"/>
          <a:srcRect/>
          <a:stretch>
            <a:fillRect/>
          </a:stretch>
        </p:blipFill>
        <p:spPr bwMode="auto">
          <a:xfrm>
            <a:off x="7812088" y="19050"/>
            <a:ext cx="1312862" cy="1463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3179</TotalTime>
  <Words>2912</Words>
  <Application>Microsoft Office PowerPoint</Application>
  <PresentationFormat>Ekran Gösterisi (4:3)</PresentationFormat>
  <Paragraphs>277</Paragraphs>
  <Slides>28</Slides>
  <Notes>2</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gonca</dc:creator>
  <cp:lastModifiedBy>hp</cp:lastModifiedBy>
  <cp:revision>462</cp:revision>
  <cp:lastPrinted>2015-01-06T10:31:46Z</cp:lastPrinted>
  <dcterms:created xsi:type="dcterms:W3CDTF">2014-05-06T06:01:25Z</dcterms:created>
  <dcterms:modified xsi:type="dcterms:W3CDTF">2015-11-27T18:56:35Z</dcterms:modified>
</cp:coreProperties>
</file>