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7" r:id="rId3"/>
    <p:sldId id="258" r:id="rId4"/>
    <p:sldId id="259" r:id="rId5"/>
    <p:sldId id="266" r:id="rId6"/>
    <p:sldId id="264" r:id="rId7"/>
    <p:sldId id="261" r:id="rId8"/>
    <p:sldId id="267" r:id="rId9"/>
    <p:sldId id="272" r:id="rId10"/>
    <p:sldId id="263" r:id="rId11"/>
    <p:sldId id="268" r:id="rId12"/>
    <p:sldId id="270" r:id="rId13"/>
    <p:sldId id="271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9517B-752F-40BA-8705-B7D30314E52C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DB48A-CF47-492A-8041-E73EFE192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618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852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154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593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555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1313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141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993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377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770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137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079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688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2501" y="3573016"/>
            <a:ext cx="8928992" cy="1872208"/>
          </a:xfrm>
          <a:solidFill>
            <a:srgbClr val="0070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“EU Values from the Perspective of a Citizen of a European Union Member State” 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Mr. Anders Lönnqvist, Education Expert</a:t>
            </a: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4" name="Otsikko 1"/>
          <p:cNvSpPr>
            <a:spLocks noGrp="1"/>
          </p:cNvSpPr>
          <p:nvPr>
            <p:ph type="ctrTitle"/>
          </p:nvPr>
        </p:nvSpPr>
        <p:spPr>
          <a:xfrm>
            <a:off x="181984" y="548680"/>
            <a:ext cx="8928992" cy="244827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Students Learning about EU Values</a:t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sz="4000" b="1" dirty="0" smtClean="0"/>
              <a:t>International Conference </a:t>
            </a:r>
            <a:br>
              <a:rPr lang="en-GB" sz="4000" b="1" dirty="0" smtClean="0"/>
            </a:br>
            <a:r>
              <a:rPr lang="en-GB" sz="4000" b="1" dirty="0" smtClean="0"/>
              <a:t>16-17 November 2016, Ankara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63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731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00600"/>
          </a:xfr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b="1" dirty="0" smtClean="0">
                <a:solidFill>
                  <a:schemeClr val="bg1"/>
                </a:solidFill>
              </a:rPr>
              <a:t>Many different parties and groups in the EU Parliament, difficult to grasp for outsiders.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 smtClean="0">
                <a:solidFill>
                  <a:schemeClr val="bg1"/>
                </a:solidFill>
              </a:rPr>
              <a:t>In Finland, traditional Right-Centre-Left  has broken up as new parties as the “Greens” and the “True Finns” have entered national politics.</a:t>
            </a:r>
            <a:endParaRPr lang="fi-FI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 smtClean="0">
                <a:solidFill>
                  <a:schemeClr val="bg1"/>
                </a:solidFill>
              </a:rPr>
              <a:t>Governments have been composed of all kinds of constellations of parties.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P</a:t>
            </a:r>
            <a:r>
              <a:rPr lang="en-GB" b="1" dirty="0" smtClean="0">
                <a:solidFill>
                  <a:schemeClr val="bg1"/>
                </a:solidFill>
              </a:rPr>
              <a:t>olitical views have been respected, but recently there are more harsh tones in the debate</a:t>
            </a:r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0" y="32486"/>
            <a:ext cx="9144000" cy="102025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Perception of an EU citizen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38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400600"/>
          </a:xfr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bg1"/>
                </a:solidFill>
              </a:rPr>
              <a:t>One key value that political parties in Finland have respected is about equity and sharing.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bg1"/>
                </a:solidFill>
              </a:rPr>
              <a:t>Especially in education, reformed completely in early 1970’s into general education for all from Grade 1 to 9. Teachers have been MEd holders since 1980’s.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bg1"/>
                </a:solidFill>
              </a:rPr>
              <a:t>“Inclusive Education”, “Life-long Learning” and “Flexible Pathways” fundamental elements.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bg1"/>
                </a:solidFill>
              </a:rPr>
              <a:t>Education is free of charge even at university level.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bg1"/>
                </a:solidFill>
              </a:rPr>
              <a:t>Health, social care services are also available to all </a:t>
            </a:r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0" y="32486"/>
            <a:ext cx="9144000" cy="109225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Perception of an EU citizen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06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GB" sz="3500" b="1" dirty="0" smtClean="0">
                <a:solidFill>
                  <a:schemeClr val="bg1"/>
                </a:solidFill>
              </a:rPr>
              <a:t>Will EU provide support to all member countries to provide basic services and fundamental values?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3500" b="1" dirty="0" smtClean="0">
                <a:solidFill>
                  <a:schemeClr val="bg1"/>
                </a:solidFill>
              </a:rPr>
              <a:t>Will EU be able to improve it’s economic status and compete on the world markets?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3500" b="1" dirty="0" smtClean="0">
                <a:solidFill>
                  <a:schemeClr val="bg1"/>
                </a:solidFill>
              </a:rPr>
              <a:t>Can small member countries count on support in crisis or natural disaster situations? Enlargement?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3500" b="1" dirty="0">
                <a:solidFill>
                  <a:schemeClr val="bg1"/>
                </a:solidFill>
              </a:rPr>
              <a:t>W</a:t>
            </a:r>
            <a:r>
              <a:rPr lang="en-GB" sz="3500" b="1" dirty="0" smtClean="0">
                <a:solidFill>
                  <a:schemeClr val="bg1"/>
                </a:solidFill>
              </a:rPr>
              <a:t>ill EU manage and learn to benefit for the growing flow of migrants? And what about xenophobia?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3500" b="1" dirty="0" smtClean="0">
                <a:solidFill>
                  <a:schemeClr val="bg1"/>
                </a:solidFill>
              </a:rPr>
              <a:t>Can we keep EU together also in the future?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0" y="32486"/>
            <a:ext cx="9144000" cy="80422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Future perspectives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18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470912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Most of you are familiar with European Values.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Good intentions, but Europeans have a long history of stabbing and shooting one another!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National </a:t>
            </a:r>
            <a:r>
              <a:rPr lang="en-US" b="1" i="1" dirty="0" smtClean="0"/>
              <a:t>identity</a:t>
            </a:r>
            <a:r>
              <a:rPr lang="en-US" b="1" dirty="0" smtClean="0"/>
              <a:t> links to </a:t>
            </a:r>
            <a:r>
              <a:rPr lang="en-US" b="1" i="1" dirty="0" smtClean="0"/>
              <a:t>culture</a:t>
            </a:r>
            <a:r>
              <a:rPr lang="en-US" b="1" dirty="0" smtClean="0"/>
              <a:t> and </a:t>
            </a:r>
            <a:r>
              <a:rPr lang="en-US" b="1" i="1" dirty="0" smtClean="0"/>
              <a:t>traditions</a:t>
            </a:r>
            <a:r>
              <a:rPr lang="en-US" b="1" dirty="0" smtClean="0"/>
              <a:t>, which are fundaments of the </a:t>
            </a:r>
            <a:r>
              <a:rPr lang="en-US" b="1" i="1" dirty="0" smtClean="0"/>
              <a:t>values</a:t>
            </a:r>
            <a:r>
              <a:rPr lang="en-US" b="1" dirty="0" smtClean="0"/>
              <a:t> shared by Europeans.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W</a:t>
            </a:r>
            <a:r>
              <a:rPr lang="en-US" b="1" dirty="0" smtClean="0"/>
              <a:t>hat </a:t>
            </a:r>
            <a:r>
              <a:rPr lang="en-US" b="1" i="1" dirty="0" smtClean="0"/>
              <a:t>are</a:t>
            </a:r>
            <a:r>
              <a:rPr lang="en-US" b="1" dirty="0" smtClean="0"/>
              <a:t> European values? Democracy, human rights, rule of law and solidarity are examples. 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European Values and the European Union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0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092" y="188640"/>
            <a:ext cx="9118908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Perceptions about Europe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5040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/>
              <a:t>Many European young people think that </a:t>
            </a:r>
            <a:r>
              <a:rPr lang="en-US" b="1" i="1" dirty="0" smtClean="0"/>
              <a:t>‘Europe </a:t>
            </a:r>
            <a:r>
              <a:rPr lang="en-US" b="1" i="1" dirty="0"/>
              <a:t>is somewhere else.’ </a:t>
            </a:r>
            <a:r>
              <a:rPr lang="en-US" b="1" dirty="0" smtClean="0"/>
              <a:t>Not true! Europe is our home. But, with different perceptions about what Europe means and what it does.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/>
              <a:t>What does the European Union mean for our everyday lives? Where is EU heading in a globalized world? What is the future for Europe, and EU?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57835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886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125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b="1" dirty="0"/>
              <a:t>E</a:t>
            </a:r>
            <a:r>
              <a:rPr lang="en-GB" b="1" dirty="0" smtClean="0"/>
              <a:t>xample of diversity in EU: there are so many different languages!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/>
              <a:t>Most languages are related, but have own historical and cultural background and are seen as equally important.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/>
              <a:t>This is also the case in Finland. I am a Finnish citizen, with Swedish as mother tongue. But I’m definitely a FINN. Especially in relation to ice hockey! </a:t>
            </a:r>
            <a:endParaRPr lang="fi-FI" b="1" dirty="0"/>
          </a:p>
        </p:txBody>
      </p:sp>
      <p:sp>
        <p:nvSpPr>
          <p:cNvPr id="4" name="Otsikko 1"/>
          <p:cNvSpPr txBox="1">
            <a:spLocks/>
          </p:cNvSpPr>
          <p:nvPr/>
        </p:nvSpPr>
        <p:spPr>
          <a:xfrm>
            <a:off x="25092" y="188640"/>
            <a:ext cx="9118908" cy="9361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 Diversity within the European Union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25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18457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chemeClr val="bg1"/>
                </a:solidFill>
              </a:rPr>
              <a:t>EU Member States are democracies, but there are differences about the specifics of the term.</a:t>
            </a:r>
          </a:p>
          <a:p>
            <a:r>
              <a:rPr lang="en-US" sz="3400" b="1" dirty="0" smtClean="0">
                <a:solidFill>
                  <a:schemeClr val="bg1"/>
                </a:solidFill>
              </a:rPr>
              <a:t>Europeans agree on ‘human rights’, the refugee crisis causes divisions over universal rights. </a:t>
            </a:r>
          </a:p>
          <a:p>
            <a:r>
              <a:rPr lang="en-US" sz="3400" b="1" dirty="0" smtClean="0">
                <a:solidFill>
                  <a:schemeClr val="bg1"/>
                </a:solidFill>
              </a:rPr>
              <a:t>Are values such as democracy, human rights, equality, solidarity enough to bind us together? </a:t>
            </a:r>
          </a:p>
          <a:p>
            <a:r>
              <a:rPr lang="en-US" sz="3400" b="1" dirty="0" smtClean="0">
                <a:solidFill>
                  <a:schemeClr val="bg1"/>
                </a:solidFill>
              </a:rPr>
              <a:t>Or are there </a:t>
            </a:r>
            <a:r>
              <a:rPr lang="en-US" sz="3400" b="1" dirty="0">
                <a:solidFill>
                  <a:schemeClr val="bg1"/>
                </a:solidFill>
              </a:rPr>
              <a:t>other equally important </a:t>
            </a:r>
            <a:r>
              <a:rPr lang="en-US" sz="3400" b="1" dirty="0" smtClean="0">
                <a:solidFill>
                  <a:schemeClr val="bg1"/>
                </a:solidFill>
              </a:rPr>
              <a:t>values?</a:t>
            </a:r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21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Perception of a EU citizen in an EU member country about the European Union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15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697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  <a:solidFill>
            <a:srgbClr val="00B050"/>
          </a:solidFill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600" b="1" dirty="0" smtClean="0">
                <a:solidFill>
                  <a:schemeClr val="bg1"/>
                </a:solidFill>
              </a:rPr>
              <a:t>One of the EU values is about solidarity. Poor areas get more financial support. New member states get support  to catch up with EU standards, including values.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b="1" dirty="0" smtClean="0">
                <a:solidFill>
                  <a:schemeClr val="bg1"/>
                </a:solidFill>
              </a:rPr>
              <a:t>Also when Finland joined EU: much support provided to agriculture (but also restrictions!), legislation, institutions etc.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b="1" dirty="0" smtClean="0">
                <a:solidFill>
                  <a:schemeClr val="bg1"/>
                </a:solidFill>
              </a:rPr>
              <a:t>And full access to the EU market! </a:t>
            </a:r>
            <a:endParaRPr lang="fi-FI" sz="3600" b="1" dirty="0">
              <a:solidFill>
                <a:schemeClr val="bg1"/>
              </a:solidFill>
            </a:endParaRPr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-15685" y="0"/>
            <a:ext cx="9144000" cy="12821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Perception of an EU citizen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6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600" b="1" dirty="0" smtClean="0"/>
              <a:t>Values in Finland are related to fundamental rights, like the right to vote, to be equally treated by authorities, to travel and have access to education, the European job market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b="1" dirty="0" smtClean="0"/>
              <a:t>Values also linked to traditions, beliefs, religion, ethnicity, culture, politics etc.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b="1" dirty="0" smtClean="0"/>
              <a:t>I automatically think that these are also important for friends in other EU countries and I respect their values.    </a:t>
            </a:r>
          </a:p>
          <a:p>
            <a:pPr>
              <a:buFont typeface="Courier New" panose="02070309020205020404" pitchFamily="49" charset="0"/>
              <a:buChar char="o"/>
            </a:pP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-15685" y="0"/>
            <a:ext cx="9144000" cy="105273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Perception of an EU citizen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6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687</Words>
  <Application>Microsoft Office PowerPoint</Application>
  <PresentationFormat>Ekran Gösterisi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Office-teema</vt:lpstr>
      <vt:lpstr>Students Learning about EU Values International Conference  16-17 November 2016, Ankara</vt:lpstr>
      <vt:lpstr>European Values and the European Union</vt:lpstr>
      <vt:lpstr>Perceptions about Europe</vt:lpstr>
      <vt:lpstr>PowerPoint Sunusu</vt:lpstr>
      <vt:lpstr>PowerPoint Sunusu</vt:lpstr>
      <vt:lpstr>Perception of a EU citizen in an EU member country about the European Union</vt:lpstr>
      <vt:lpstr>PowerPoint Sunusu</vt:lpstr>
      <vt:lpstr>Perception of an EU citizen</vt:lpstr>
      <vt:lpstr>Perception of an EU citizen</vt:lpstr>
      <vt:lpstr>PowerPoint Sunusu</vt:lpstr>
      <vt:lpstr>Perception of an EU citizen</vt:lpstr>
      <vt:lpstr>Perception of an EU citizen</vt:lpstr>
      <vt:lpstr>Future perspectives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Anders</dc:creator>
  <cp:lastModifiedBy>Gaye Dinçel</cp:lastModifiedBy>
  <cp:revision>27</cp:revision>
  <dcterms:created xsi:type="dcterms:W3CDTF">2016-11-11T09:07:07Z</dcterms:created>
  <dcterms:modified xsi:type="dcterms:W3CDTF">2016-11-19T06:38:48Z</dcterms:modified>
</cp:coreProperties>
</file>